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256" r:id="rId2"/>
    <p:sldId id="263" r:id="rId3"/>
    <p:sldId id="384" r:id="rId4"/>
    <p:sldId id="383" r:id="rId5"/>
    <p:sldId id="309" r:id="rId6"/>
    <p:sldId id="382" r:id="rId7"/>
    <p:sldId id="314" r:id="rId8"/>
    <p:sldId id="394" r:id="rId9"/>
    <p:sldId id="396" r:id="rId10"/>
    <p:sldId id="277" r:id="rId11"/>
    <p:sldId id="272" r:id="rId12"/>
    <p:sldId id="316" r:id="rId13"/>
    <p:sldId id="378" r:id="rId14"/>
    <p:sldId id="397" r:id="rId15"/>
    <p:sldId id="398" r:id="rId16"/>
    <p:sldId id="278" r:id="rId17"/>
    <p:sldId id="279" r:id="rId18"/>
    <p:sldId id="313" r:id="rId19"/>
    <p:sldId id="286" r:id="rId20"/>
    <p:sldId id="311" r:id="rId21"/>
    <p:sldId id="312" r:id="rId22"/>
    <p:sldId id="388" r:id="rId23"/>
    <p:sldId id="344" r:id="rId24"/>
    <p:sldId id="387" r:id="rId25"/>
    <p:sldId id="385" r:id="rId26"/>
    <p:sldId id="389" r:id="rId27"/>
    <p:sldId id="390" r:id="rId28"/>
    <p:sldId id="391" r:id="rId29"/>
    <p:sldId id="392" r:id="rId30"/>
    <p:sldId id="393" r:id="rId31"/>
    <p:sldId id="317" r:id="rId32"/>
    <p:sldId id="322" r:id="rId33"/>
    <p:sldId id="347" r:id="rId34"/>
    <p:sldId id="323" r:id="rId35"/>
    <p:sldId id="324" r:id="rId36"/>
    <p:sldId id="395" r:id="rId37"/>
    <p:sldId id="400" r:id="rId38"/>
    <p:sldId id="280" r:id="rId39"/>
    <p:sldId id="401" r:id="rId40"/>
    <p:sldId id="330" r:id="rId41"/>
  </p:sldIdLst>
  <p:sldSz cx="9144000" cy="6858000" type="screen4x3"/>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BF4"/>
    <a:srgbClr val="7593E7"/>
    <a:srgbClr val="8AA3EA"/>
    <a:srgbClr val="5C7FE2"/>
    <a:srgbClr val="F2F2F2"/>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2" autoAdjust="0"/>
    <p:restoredTop sz="94660"/>
  </p:normalViewPr>
  <p:slideViewPr>
    <p:cSldViewPr>
      <p:cViewPr varScale="1">
        <p:scale>
          <a:sx n="100" d="100"/>
          <a:sy n="100" d="100"/>
        </p:scale>
        <p:origin x="1212"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1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rauch\Dropbox\Fund%20Unicorn%20Valuations\Paper%20+%20Presentation\Cases%20&amp;%20Graph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'The Honest Company'!$C$7</c:f>
              <c:strCache>
                <c:ptCount val="1"/>
                <c:pt idx="0">
                  <c:v>Series C (Fidelity)</c:v>
                </c:pt>
              </c:strCache>
            </c:strRef>
          </c:tx>
          <c:spPr>
            <a:ln w="19050" cap="rnd">
              <a:solidFill>
                <a:schemeClr val="tx1"/>
              </a:solidFill>
              <a:round/>
            </a:ln>
            <a:effectLst/>
          </c:spPr>
          <c:marker>
            <c:symbol val="none"/>
          </c:marker>
          <c:cat>
            <c:numRef>
              <c:f>'The Honest Company'!$B$8:$B$55</c:f>
              <c:numCache>
                <c:formatCode>mmm\-yy</c:formatCode>
                <c:ptCount val="48"/>
                <c:pt idx="0">
                  <c:v>41821</c:v>
                </c:pt>
                <c:pt idx="1">
                  <c:v>41852</c:v>
                </c:pt>
                <c:pt idx="2">
                  <c:v>41883</c:v>
                </c:pt>
                <c:pt idx="3">
                  <c:v>41913</c:v>
                </c:pt>
                <c:pt idx="4">
                  <c:v>41944</c:v>
                </c:pt>
                <c:pt idx="5">
                  <c:v>41974</c:v>
                </c:pt>
                <c:pt idx="6">
                  <c:v>42005</c:v>
                </c:pt>
                <c:pt idx="7">
                  <c:v>42036</c:v>
                </c:pt>
                <c:pt idx="8">
                  <c:v>42064</c:v>
                </c:pt>
                <c:pt idx="9">
                  <c:v>42095</c:v>
                </c:pt>
                <c:pt idx="10">
                  <c:v>42125</c:v>
                </c:pt>
                <c:pt idx="11">
                  <c:v>42156</c:v>
                </c:pt>
                <c:pt idx="12">
                  <c:v>42186</c:v>
                </c:pt>
                <c:pt idx="13">
                  <c:v>42217</c:v>
                </c:pt>
                <c:pt idx="14">
                  <c:v>42248</c:v>
                </c:pt>
                <c:pt idx="15">
                  <c:v>42278</c:v>
                </c:pt>
                <c:pt idx="16">
                  <c:v>42309</c:v>
                </c:pt>
                <c:pt idx="17">
                  <c:v>42339</c:v>
                </c:pt>
                <c:pt idx="18">
                  <c:v>42370</c:v>
                </c:pt>
                <c:pt idx="19">
                  <c:v>42401</c:v>
                </c:pt>
                <c:pt idx="20">
                  <c:v>42430</c:v>
                </c:pt>
                <c:pt idx="21">
                  <c:v>42461</c:v>
                </c:pt>
                <c:pt idx="22">
                  <c:v>42491</c:v>
                </c:pt>
                <c:pt idx="23">
                  <c:v>42522</c:v>
                </c:pt>
                <c:pt idx="24">
                  <c:v>42552</c:v>
                </c:pt>
                <c:pt idx="25">
                  <c:v>42583</c:v>
                </c:pt>
                <c:pt idx="26">
                  <c:v>42614</c:v>
                </c:pt>
                <c:pt idx="27">
                  <c:v>42644</c:v>
                </c:pt>
                <c:pt idx="28">
                  <c:v>42675</c:v>
                </c:pt>
                <c:pt idx="29">
                  <c:v>42705</c:v>
                </c:pt>
                <c:pt idx="30">
                  <c:v>42736</c:v>
                </c:pt>
                <c:pt idx="31">
                  <c:v>42767</c:v>
                </c:pt>
                <c:pt idx="32">
                  <c:v>42795</c:v>
                </c:pt>
                <c:pt idx="33">
                  <c:v>42826</c:v>
                </c:pt>
                <c:pt idx="34">
                  <c:v>42856</c:v>
                </c:pt>
                <c:pt idx="35">
                  <c:v>42887</c:v>
                </c:pt>
                <c:pt idx="36">
                  <c:v>42917</c:v>
                </c:pt>
                <c:pt idx="37">
                  <c:v>42948</c:v>
                </c:pt>
                <c:pt idx="38">
                  <c:v>42979</c:v>
                </c:pt>
                <c:pt idx="39">
                  <c:v>43009</c:v>
                </c:pt>
                <c:pt idx="40">
                  <c:v>43040</c:v>
                </c:pt>
                <c:pt idx="41">
                  <c:v>43070</c:v>
                </c:pt>
                <c:pt idx="42">
                  <c:v>43101</c:v>
                </c:pt>
                <c:pt idx="43">
                  <c:v>43132</c:v>
                </c:pt>
                <c:pt idx="44">
                  <c:v>43160</c:v>
                </c:pt>
                <c:pt idx="45">
                  <c:v>43191</c:v>
                </c:pt>
                <c:pt idx="46">
                  <c:v>43221</c:v>
                </c:pt>
                <c:pt idx="47">
                  <c:v>43252</c:v>
                </c:pt>
              </c:numCache>
            </c:numRef>
          </c:cat>
          <c:val>
            <c:numRef>
              <c:f>'The Honest Company'!$C$8:$C$55</c:f>
              <c:numCache>
                <c:formatCode>0.00</c:formatCode>
                <c:ptCount val="48"/>
                <c:pt idx="1">
                  <c:v>27.06</c:v>
                </c:pt>
                <c:pt idx="2">
                  <c:v>27.06</c:v>
                </c:pt>
                <c:pt idx="3">
                  <c:v>27</c:v>
                </c:pt>
                <c:pt idx="4">
                  <c:v>27</c:v>
                </c:pt>
                <c:pt idx="5">
                  <c:v>27</c:v>
                </c:pt>
                <c:pt idx="6">
                  <c:v>27.1</c:v>
                </c:pt>
                <c:pt idx="7">
                  <c:v>27.1</c:v>
                </c:pt>
                <c:pt idx="8">
                  <c:v>27.1</c:v>
                </c:pt>
                <c:pt idx="9">
                  <c:v>30.35</c:v>
                </c:pt>
                <c:pt idx="10">
                  <c:v>30.35</c:v>
                </c:pt>
                <c:pt idx="11">
                  <c:v>30.35</c:v>
                </c:pt>
                <c:pt idx="12">
                  <c:v>45.75</c:v>
                </c:pt>
                <c:pt idx="13">
                  <c:v>45.75</c:v>
                </c:pt>
                <c:pt idx="14">
                  <c:v>45.75</c:v>
                </c:pt>
                <c:pt idx="15">
                  <c:v>45.75</c:v>
                </c:pt>
                <c:pt idx="16">
                  <c:v>45.75</c:v>
                </c:pt>
                <c:pt idx="17">
                  <c:v>45.75</c:v>
                </c:pt>
                <c:pt idx="18">
                  <c:v>45.76</c:v>
                </c:pt>
                <c:pt idx="19">
                  <c:v>45.76</c:v>
                </c:pt>
                <c:pt idx="20">
                  <c:v>45.76</c:v>
                </c:pt>
                <c:pt idx="21">
                  <c:v>45.58</c:v>
                </c:pt>
                <c:pt idx="22">
                  <c:v>45.58</c:v>
                </c:pt>
                <c:pt idx="23">
                  <c:v>45.58</c:v>
                </c:pt>
                <c:pt idx="24">
                  <c:v>38.51</c:v>
                </c:pt>
                <c:pt idx="25">
                  <c:v>38.51</c:v>
                </c:pt>
                <c:pt idx="26">
                  <c:v>38.51</c:v>
                </c:pt>
                <c:pt idx="27">
                  <c:v>36.32</c:v>
                </c:pt>
                <c:pt idx="28">
                  <c:v>36.32</c:v>
                </c:pt>
                <c:pt idx="29">
                  <c:v>36.32</c:v>
                </c:pt>
                <c:pt idx="30">
                  <c:v>30.43</c:v>
                </c:pt>
                <c:pt idx="31">
                  <c:v>30.43</c:v>
                </c:pt>
                <c:pt idx="32">
                  <c:v>30.43</c:v>
                </c:pt>
                <c:pt idx="33">
                  <c:v>32.1</c:v>
                </c:pt>
                <c:pt idx="34">
                  <c:v>32.1</c:v>
                </c:pt>
                <c:pt idx="35">
                  <c:v>32.1</c:v>
                </c:pt>
                <c:pt idx="36">
                  <c:v>30.78</c:v>
                </c:pt>
                <c:pt idx="37">
                  <c:v>30.78</c:v>
                </c:pt>
                <c:pt idx="38">
                  <c:v>30.78</c:v>
                </c:pt>
                <c:pt idx="39">
                  <c:v>31.25</c:v>
                </c:pt>
                <c:pt idx="40">
                  <c:v>31.25</c:v>
                </c:pt>
                <c:pt idx="41">
                  <c:v>31.25</c:v>
                </c:pt>
                <c:pt idx="42">
                  <c:v>31.25</c:v>
                </c:pt>
                <c:pt idx="43">
                  <c:v>31.25</c:v>
                </c:pt>
                <c:pt idx="44">
                  <c:v>31.25</c:v>
                </c:pt>
                <c:pt idx="45">
                  <c:v>31.25</c:v>
                </c:pt>
                <c:pt idx="46">
                  <c:v>31.25</c:v>
                </c:pt>
                <c:pt idx="47">
                  <c:v>31.25</c:v>
                </c:pt>
              </c:numCache>
            </c:numRef>
          </c:val>
          <c:smooth val="0"/>
          <c:extLst>
            <c:ext xmlns:c16="http://schemas.microsoft.com/office/drawing/2014/chart" uri="{C3380CC4-5D6E-409C-BE32-E72D297353CC}">
              <c16:uniqueId val="{00000000-D7DD-4691-A7A8-0A9B3210139C}"/>
            </c:ext>
          </c:extLst>
        </c:ser>
        <c:ser>
          <c:idx val="1"/>
          <c:order val="1"/>
          <c:tx>
            <c:strRef>
              <c:f>'The Honest Company'!$D$7</c:f>
              <c:strCache>
                <c:ptCount val="1"/>
                <c:pt idx="0">
                  <c:v>Series C (Hartford)</c:v>
                </c:pt>
              </c:strCache>
            </c:strRef>
          </c:tx>
          <c:spPr>
            <a:ln w="19050" cap="rnd">
              <a:solidFill>
                <a:srgbClr val="FF0000"/>
              </a:solidFill>
              <a:round/>
            </a:ln>
            <a:effectLst/>
          </c:spPr>
          <c:marker>
            <c:symbol val="none"/>
          </c:marker>
          <c:cat>
            <c:numRef>
              <c:f>'The Honest Company'!$B$8:$B$55</c:f>
              <c:numCache>
                <c:formatCode>mmm\-yy</c:formatCode>
                <c:ptCount val="48"/>
                <c:pt idx="0">
                  <c:v>41821</c:v>
                </c:pt>
                <c:pt idx="1">
                  <c:v>41852</c:v>
                </c:pt>
                <c:pt idx="2">
                  <c:v>41883</c:v>
                </c:pt>
                <c:pt idx="3">
                  <c:v>41913</c:v>
                </c:pt>
                <c:pt idx="4">
                  <c:v>41944</c:v>
                </c:pt>
                <c:pt idx="5">
                  <c:v>41974</c:v>
                </c:pt>
                <c:pt idx="6">
                  <c:v>42005</c:v>
                </c:pt>
                <c:pt idx="7">
                  <c:v>42036</c:v>
                </c:pt>
                <c:pt idx="8">
                  <c:v>42064</c:v>
                </c:pt>
                <c:pt idx="9">
                  <c:v>42095</c:v>
                </c:pt>
                <c:pt idx="10">
                  <c:v>42125</c:v>
                </c:pt>
                <c:pt idx="11">
                  <c:v>42156</c:v>
                </c:pt>
                <c:pt idx="12">
                  <c:v>42186</c:v>
                </c:pt>
                <c:pt idx="13">
                  <c:v>42217</c:v>
                </c:pt>
                <c:pt idx="14">
                  <c:v>42248</c:v>
                </c:pt>
                <c:pt idx="15">
                  <c:v>42278</c:v>
                </c:pt>
                <c:pt idx="16">
                  <c:v>42309</c:v>
                </c:pt>
                <c:pt idx="17">
                  <c:v>42339</c:v>
                </c:pt>
                <c:pt idx="18">
                  <c:v>42370</c:v>
                </c:pt>
                <c:pt idx="19">
                  <c:v>42401</c:v>
                </c:pt>
                <c:pt idx="20">
                  <c:v>42430</c:v>
                </c:pt>
                <c:pt idx="21">
                  <c:v>42461</c:v>
                </c:pt>
                <c:pt idx="22">
                  <c:v>42491</c:v>
                </c:pt>
                <c:pt idx="23">
                  <c:v>42522</c:v>
                </c:pt>
                <c:pt idx="24">
                  <c:v>42552</c:v>
                </c:pt>
                <c:pt idx="25">
                  <c:v>42583</c:v>
                </c:pt>
                <c:pt idx="26">
                  <c:v>42614</c:v>
                </c:pt>
                <c:pt idx="27">
                  <c:v>42644</c:v>
                </c:pt>
                <c:pt idx="28">
                  <c:v>42675</c:v>
                </c:pt>
                <c:pt idx="29">
                  <c:v>42705</c:v>
                </c:pt>
                <c:pt idx="30">
                  <c:v>42736</c:v>
                </c:pt>
                <c:pt idx="31">
                  <c:v>42767</c:v>
                </c:pt>
                <c:pt idx="32">
                  <c:v>42795</c:v>
                </c:pt>
                <c:pt idx="33">
                  <c:v>42826</c:v>
                </c:pt>
                <c:pt idx="34">
                  <c:v>42856</c:v>
                </c:pt>
                <c:pt idx="35">
                  <c:v>42887</c:v>
                </c:pt>
                <c:pt idx="36">
                  <c:v>42917</c:v>
                </c:pt>
                <c:pt idx="37">
                  <c:v>42948</c:v>
                </c:pt>
                <c:pt idx="38">
                  <c:v>42979</c:v>
                </c:pt>
                <c:pt idx="39">
                  <c:v>43009</c:v>
                </c:pt>
                <c:pt idx="40">
                  <c:v>43040</c:v>
                </c:pt>
                <c:pt idx="41">
                  <c:v>43070</c:v>
                </c:pt>
                <c:pt idx="42">
                  <c:v>43101</c:v>
                </c:pt>
                <c:pt idx="43">
                  <c:v>43132</c:v>
                </c:pt>
                <c:pt idx="44">
                  <c:v>43160</c:v>
                </c:pt>
                <c:pt idx="45">
                  <c:v>43191</c:v>
                </c:pt>
                <c:pt idx="46">
                  <c:v>43221</c:v>
                </c:pt>
                <c:pt idx="47">
                  <c:v>43252</c:v>
                </c:pt>
              </c:numCache>
            </c:numRef>
          </c:cat>
          <c:val>
            <c:numRef>
              <c:f>'The Honest Company'!$D$8:$D$55</c:f>
              <c:numCache>
                <c:formatCode>0.00</c:formatCode>
                <c:ptCount val="48"/>
                <c:pt idx="1">
                  <c:v>27.06</c:v>
                </c:pt>
                <c:pt idx="2">
                  <c:v>27.06</c:v>
                </c:pt>
                <c:pt idx="3">
                  <c:v>24.35</c:v>
                </c:pt>
                <c:pt idx="4">
                  <c:v>24.35</c:v>
                </c:pt>
                <c:pt idx="5">
                  <c:v>24.35</c:v>
                </c:pt>
                <c:pt idx="6">
                  <c:v>27.22</c:v>
                </c:pt>
                <c:pt idx="7">
                  <c:v>27.22</c:v>
                </c:pt>
                <c:pt idx="8">
                  <c:v>27.22</c:v>
                </c:pt>
                <c:pt idx="9">
                  <c:v>25.68</c:v>
                </c:pt>
                <c:pt idx="10">
                  <c:v>25.68</c:v>
                </c:pt>
                <c:pt idx="11">
                  <c:v>25.68</c:v>
                </c:pt>
                <c:pt idx="12">
                  <c:v>43.92</c:v>
                </c:pt>
                <c:pt idx="13">
                  <c:v>43.92</c:v>
                </c:pt>
                <c:pt idx="14">
                  <c:v>43.92</c:v>
                </c:pt>
                <c:pt idx="15">
                  <c:v>41.18</c:v>
                </c:pt>
                <c:pt idx="16">
                  <c:v>41.18</c:v>
                </c:pt>
                <c:pt idx="17">
                  <c:v>41.18</c:v>
                </c:pt>
                <c:pt idx="18">
                  <c:v>45.62</c:v>
                </c:pt>
                <c:pt idx="19">
                  <c:v>45.62</c:v>
                </c:pt>
                <c:pt idx="20">
                  <c:v>45.62</c:v>
                </c:pt>
                <c:pt idx="21">
                  <c:v>45.02</c:v>
                </c:pt>
                <c:pt idx="22">
                  <c:v>45.02</c:v>
                </c:pt>
                <c:pt idx="23">
                  <c:v>45.02</c:v>
                </c:pt>
                <c:pt idx="24">
                  <c:v>38.630000000000003</c:v>
                </c:pt>
                <c:pt idx="25">
                  <c:v>38.630000000000003</c:v>
                </c:pt>
                <c:pt idx="26">
                  <c:v>38.630000000000003</c:v>
                </c:pt>
                <c:pt idx="27">
                  <c:v>37.51</c:v>
                </c:pt>
                <c:pt idx="28">
                  <c:v>37.51</c:v>
                </c:pt>
                <c:pt idx="29">
                  <c:v>37.51</c:v>
                </c:pt>
                <c:pt idx="30">
                  <c:v>34.479999999999997</c:v>
                </c:pt>
                <c:pt idx="31">
                  <c:v>34.479999999999997</c:v>
                </c:pt>
                <c:pt idx="32">
                  <c:v>34.479999999999997</c:v>
                </c:pt>
                <c:pt idx="33">
                  <c:v>32.21</c:v>
                </c:pt>
                <c:pt idx="34">
                  <c:v>32.21</c:v>
                </c:pt>
                <c:pt idx="35">
                  <c:v>32.21</c:v>
                </c:pt>
                <c:pt idx="36">
                  <c:v>30.3</c:v>
                </c:pt>
                <c:pt idx="37">
                  <c:v>30.3</c:v>
                </c:pt>
                <c:pt idx="38">
                  <c:v>30.3</c:v>
                </c:pt>
                <c:pt idx="39">
                  <c:v>30.52</c:v>
                </c:pt>
                <c:pt idx="40">
                  <c:v>30.52</c:v>
                </c:pt>
                <c:pt idx="41">
                  <c:v>30.52</c:v>
                </c:pt>
                <c:pt idx="42">
                  <c:v>30.52</c:v>
                </c:pt>
                <c:pt idx="43">
                  <c:v>30.52</c:v>
                </c:pt>
                <c:pt idx="44">
                  <c:v>30.52</c:v>
                </c:pt>
                <c:pt idx="45">
                  <c:v>30.52</c:v>
                </c:pt>
                <c:pt idx="46">
                  <c:v>30.52</c:v>
                </c:pt>
                <c:pt idx="47">
                  <c:v>30.52</c:v>
                </c:pt>
              </c:numCache>
            </c:numRef>
          </c:val>
          <c:smooth val="0"/>
          <c:extLst>
            <c:ext xmlns:c16="http://schemas.microsoft.com/office/drawing/2014/chart" uri="{C3380CC4-5D6E-409C-BE32-E72D297353CC}">
              <c16:uniqueId val="{00000001-D7DD-4691-A7A8-0A9B3210139C}"/>
            </c:ext>
          </c:extLst>
        </c:ser>
        <c:ser>
          <c:idx val="2"/>
          <c:order val="2"/>
          <c:tx>
            <c:strRef>
              <c:f>'The Honest Company'!$E$7</c:f>
              <c:strCache>
                <c:ptCount val="1"/>
                <c:pt idx="0">
                  <c:v>Series D (Fidelity)</c:v>
                </c:pt>
              </c:strCache>
            </c:strRef>
          </c:tx>
          <c:spPr>
            <a:ln w="19050" cap="rnd">
              <a:solidFill>
                <a:schemeClr val="tx1"/>
              </a:solidFill>
              <a:prstDash val="sysDash"/>
              <a:round/>
            </a:ln>
            <a:effectLst/>
          </c:spPr>
          <c:marker>
            <c:symbol val="none"/>
          </c:marker>
          <c:cat>
            <c:numRef>
              <c:f>'The Honest Company'!$B$8:$B$55</c:f>
              <c:numCache>
                <c:formatCode>mmm\-yy</c:formatCode>
                <c:ptCount val="48"/>
                <c:pt idx="0">
                  <c:v>41821</c:v>
                </c:pt>
                <c:pt idx="1">
                  <c:v>41852</c:v>
                </c:pt>
                <c:pt idx="2">
                  <c:v>41883</c:v>
                </c:pt>
                <c:pt idx="3">
                  <c:v>41913</c:v>
                </c:pt>
                <c:pt idx="4">
                  <c:v>41944</c:v>
                </c:pt>
                <c:pt idx="5">
                  <c:v>41974</c:v>
                </c:pt>
                <c:pt idx="6">
                  <c:v>42005</c:v>
                </c:pt>
                <c:pt idx="7">
                  <c:v>42036</c:v>
                </c:pt>
                <c:pt idx="8">
                  <c:v>42064</c:v>
                </c:pt>
                <c:pt idx="9">
                  <c:v>42095</c:v>
                </c:pt>
                <c:pt idx="10">
                  <c:v>42125</c:v>
                </c:pt>
                <c:pt idx="11">
                  <c:v>42156</c:v>
                </c:pt>
                <c:pt idx="12">
                  <c:v>42186</c:v>
                </c:pt>
                <c:pt idx="13">
                  <c:v>42217</c:v>
                </c:pt>
                <c:pt idx="14">
                  <c:v>42248</c:v>
                </c:pt>
                <c:pt idx="15">
                  <c:v>42278</c:v>
                </c:pt>
                <c:pt idx="16">
                  <c:v>42309</c:v>
                </c:pt>
                <c:pt idx="17">
                  <c:v>42339</c:v>
                </c:pt>
                <c:pt idx="18">
                  <c:v>42370</c:v>
                </c:pt>
                <c:pt idx="19">
                  <c:v>42401</c:v>
                </c:pt>
                <c:pt idx="20">
                  <c:v>42430</c:v>
                </c:pt>
                <c:pt idx="21">
                  <c:v>42461</c:v>
                </c:pt>
                <c:pt idx="22">
                  <c:v>42491</c:v>
                </c:pt>
                <c:pt idx="23">
                  <c:v>42522</c:v>
                </c:pt>
                <c:pt idx="24">
                  <c:v>42552</c:v>
                </c:pt>
                <c:pt idx="25">
                  <c:v>42583</c:v>
                </c:pt>
                <c:pt idx="26">
                  <c:v>42614</c:v>
                </c:pt>
                <c:pt idx="27">
                  <c:v>42644</c:v>
                </c:pt>
                <c:pt idx="28">
                  <c:v>42675</c:v>
                </c:pt>
                <c:pt idx="29">
                  <c:v>42705</c:v>
                </c:pt>
                <c:pt idx="30">
                  <c:v>42736</c:v>
                </c:pt>
                <c:pt idx="31">
                  <c:v>42767</c:v>
                </c:pt>
                <c:pt idx="32">
                  <c:v>42795</c:v>
                </c:pt>
                <c:pt idx="33">
                  <c:v>42826</c:v>
                </c:pt>
                <c:pt idx="34">
                  <c:v>42856</c:v>
                </c:pt>
                <c:pt idx="35">
                  <c:v>42887</c:v>
                </c:pt>
                <c:pt idx="36">
                  <c:v>42917</c:v>
                </c:pt>
                <c:pt idx="37">
                  <c:v>42948</c:v>
                </c:pt>
                <c:pt idx="38">
                  <c:v>42979</c:v>
                </c:pt>
                <c:pt idx="39">
                  <c:v>43009</c:v>
                </c:pt>
                <c:pt idx="40">
                  <c:v>43040</c:v>
                </c:pt>
                <c:pt idx="41">
                  <c:v>43070</c:v>
                </c:pt>
                <c:pt idx="42">
                  <c:v>43101</c:v>
                </c:pt>
                <c:pt idx="43">
                  <c:v>43132</c:v>
                </c:pt>
                <c:pt idx="44">
                  <c:v>43160</c:v>
                </c:pt>
                <c:pt idx="45">
                  <c:v>43191</c:v>
                </c:pt>
                <c:pt idx="46">
                  <c:v>43221</c:v>
                </c:pt>
                <c:pt idx="47">
                  <c:v>43252</c:v>
                </c:pt>
              </c:numCache>
            </c:numRef>
          </c:cat>
          <c:val>
            <c:numRef>
              <c:f>'The Honest Company'!$E$8:$E$55</c:f>
              <c:numCache>
                <c:formatCode>General</c:formatCode>
                <c:ptCount val="48"/>
                <c:pt idx="13" formatCode="0.00">
                  <c:v>45.76</c:v>
                </c:pt>
                <c:pt idx="14" formatCode="0.00">
                  <c:v>45.76</c:v>
                </c:pt>
                <c:pt idx="15" formatCode="0.00">
                  <c:v>45.76</c:v>
                </c:pt>
                <c:pt idx="16" formatCode="0.00">
                  <c:v>45.76</c:v>
                </c:pt>
                <c:pt idx="17" formatCode="0.00">
                  <c:v>45.76</c:v>
                </c:pt>
                <c:pt idx="18" formatCode="0.00">
                  <c:v>45.76</c:v>
                </c:pt>
                <c:pt idx="19" formatCode="0.00">
                  <c:v>45.76</c:v>
                </c:pt>
                <c:pt idx="20" formatCode="0.00">
                  <c:v>52.22</c:v>
                </c:pt>
                <c:pt idx="21" formatCode="0.00">
                  <c:v>45.58</c:v>
                </c:pt>
                <c:pt idx="22" formatCode="0.00">
                  <c:v>45.58</c:v>
                </c:pt>
                <c:pt idx="23" formatCode="0.00">
                  <c:v>39.17</c:v>
                </c:pt>
                <c:pt idx="24" formatCode="0.00">
                  <c:v>38.51</c:v>
                </c:pt>
                <c:pt idx="25" formatCode="0.00">
                  <c:v>38.51</c:v>
                </c:pt>
                <c:pt idx="26" formatCode="0.00">
                  <c:v>41.95</c:v>
                </c:pt>
                <c:pt idx="27" formatCode="0.00">
                  <c:v>41.64</c:v>
                </c:pt>
                <c:pt idx="28" formatCode="0.00">
                  <c:v>41.64</c:v>
                </c:pt>
                <c:pt idx="29" formatCode="0.00">
                  <c:v>36.380000000000003</c:v>
                </c:pt>
                <c:pt idx="30" formatCode="0.00">
                  <c:v>32.200000000000003</c:v>
                </c:pt>
                <c:pt idx="31" formatCode="0.00">
                  <c:v>32.200000000000003</c:v>
                </c:pt>
                <c:pt idx="32" formatCode="0.00">
                  <c:v>33.369999999999997</c:v>
                </c:pt>
                <c:pt idx="33" formatCode="0.00">
                  <c:v>33.880000000000003</c:v>
                </c:pt>
                <c:pt idx="34" formatCode="0.00">
                  <c:v>33.880000000000003</c:v>
                </c:pt>
                <c:pt idx="35" formatCode="0.00">
                  <c:v>32.700000000000003</c:v>
                </c:pt>
                <c:pt idx="36" formatCode="0.00">
                  <c:v>32.56</c:v>
                </c:pt>
                <c:pt idx="37" formatCode="0.00">
                  <c:v>32.56</c:v>
                </c:pt>
                <c:pt idx="38" formatCode="0.00">
                  <c:v>33.74</c:v>
                </c:pt>
                <c:pt idx="39" formatCode="0.00">
                  <c:v>33.74</c:v>
                </c:pt>
                <c:pt idx="40" formatCode="0.00">
                  <c:v>33.74</c:v>
                </c:pt>
                <c:pt idx="41" formatCode="0.00">
                  <c:v>33.74</c:v>
                </c:pt>
                <c:pt idx="42" formatCode="0.00">
                  <c:v>33.74</c:v>
                </c:pt>
                <c:pt idx="43" formatCode="0.00">
                  <c:v>33.74</c:v>
                </c:pt>
                <c:pt idx="44" formatCode="0.00">
                  <c:v>33.74</c:v>
                </c:pt>
                <c:pt idx="45" formatCode="0.00">
                  <c:v>33.74</c:v>
                </c:pt>
                <c:pt idx="46" formatCode="0.00">
                  <c:v>33.74</c:v>
                </c:pt>
                <c:pt idx="47" formatCode="0.00">
                  <c:v>33.74</c:v>
                </c:pt>
              </c:numCache>
            </c:numRef>
          </c:val>
          <c:smooth val="0"/>
          <c:extLst>
            <c:ext xmlns:c16="http://schemas.microsoft.com/office/drawing/2014/chart" uri="{C3380CC4-5D6E-409C-BE32-E72D297353CC}">
              <c16:uniqueId val="{00000002-D7DD-4691-A7A8-0A9B3210139C}"/>
            </c:ext>
          </c:extLst>
        </c:ser>
        <c:ser>
          <c:idx val="3"/>
          <c:order val="3"/>
          <c:tx>
            <c:strRef>
              <c:f>'The Honest Company'!$F$7</c:f>
              <c:strCache>
                <c:ptCount val="1"/>
                <c:pt idx="0">
                  <c:v>Series E (Fidelity)</c:v>
                </c:pt>
              </c:strCache>
            </c:strRef>
          </c:tx>
          <c:spPr>
            <a:ln w="19050" cap="rnd">
              <a:solidFill>
                <a:srgbClr val="FF0000"/>
              </a:solidFill>
              <a:prstDash val="dash"/>
              <a:round/>
            </a:ln>
            <a:effectLst/>
          </c:spPr>
          <c:marker>
            <c:symbol val="none"/>
          </c:marker>
          <c:cat>
            <c:numRef>
              <c:f>'The Honest Company'!$B$8:$B$55</c:f>
              <c:numCache>
                <c:formatCode>mmm\-yy</c:formatCode>
                <c:ptCount val="48"/>
                <c:pt idx="0">
                  <c:v>41821</c:v>
                </c:pt>
                <c:pt idx="1">
                  <c:v>41852</c:v>
                </c:pt>
                <c:pt idx="2">
                  <c:v>41883</c:v>
                </c:pt>
                <c:pt idx="3">
                  <c:v>41913</c:v>
                </c:pt>
                <c:pt idx="4">
                  <c:v>41944</c:v>
                </c:pt>
                <c:pt idx="5">
                  <c:v>41974</c:v>
                </c:pt>
                <c:pt idx="6">
                  <c:v>42005</c:v>
                </c:pt>
                <c:pt idx="7">
                  <c:v>42036</c:v>
                </c:pt>
                <c:pt idx="8">
                  <c:v>42064</c:v>
                </c:pt>
                <c:pt idx="9">
                  <c:v>42095</c:v>
                </c:pt>
                <c:pt idx="10">
                  <c:v>42125</c:v>
                </c:pt>
                <c:pt idx="11">
                  <c:v>42156</c:v>
                </c:pt>
                <c:pt idx="12">
                  <c:v>42186</c:v>
                </c:pt>
                <c:pt idx="13">
                  <c:v>42217</c:v>
                </c:pt>
                <c:pt idx="14">
                  <c:v>42248</c:v>
                </c:pt>
                <c:pt idx="15">
                  <c:v>42278</c:v>
                </c:pt>
                <c:pt idx="16">
                  <c:v>42309</c:v>
                </c:pt>
                <c:pt idx="17">
                  <c:v>42339</c:v>
                </c:pt>
                <c:pt idx="18">
                  <c:v>42370</c:v>
                </c:pt>
                <c:pt idx="19">
                  <c:v>42401</c:v>
                </c:pt>
                <c:pt idx="20">
                  <c:v>42430</c:v>
                </c:pt>
                <c:pt idx="21">
                  <c:v>42461</c:v>
                </c:pt>
                <c:pt idx="22">
                  <c:v>42491</c:v>
                </c:pt>
                <c:pt idx="23">
                  <c:v>42522</c:v>
                </c:pt>
                <c:pt idx="24">
                  <c:v>42552</c:v>
                </c:pt>
                <c:pt idx="25">
                  <c:v>42583</c:v>
                </c:pt>
                <c:pt idx="26">
                  <c:v>42614</c:v>
                </c:pt>
                <c:pt idx="27">
                  <c:v>42644</c:v>
                </c:pt>
                <c:pt idx="28">
                  <c:v>42675</c:v>
                </c:pt>
                <c:pt idx="29">
                  <c:v>42705</c:v>
                </c:pt>
                <c:pt idx="30">
                  <c:v>42736</c:v>
                </c:pt>
                <c:pt idx="31">
                  <c:v>42767</c:v>
                </c:pt>
                <c:pt idx="32">
                  <c:v>42795</c:v>
                </c:pt>
                <c:pt idx="33">
                  <c:v>42826</c:v>
                </c:pt>
                <c:pt idx="34">
                  <c:v>42856</c:v>
                </c:pt>
                <c:pt idx="35">
                  <c:v>42887</c:v>
                </c:pt>
                <c:pt idx="36">
                  <c:v>42917</c:v>
                </c:pt>
                <c:pt idx="37">
                  <c:v>42948</c:v>
                </c:pt>
                <c:pt idx="38">
                  <c:v>42979</c:v>
                </c:pt>
                <c:pt idx="39">
                  <c:v>43009</c:v>
                </c:pt>
                <c:pt idx="40">
                  <c:v>43040</c:v>
                </c:pt>
                <c:pt idx="41">
                  <c:v>43070</c:v>
                </c:pt>
                <c:pt idx="42">
                  <c:v>43101</c:v>
                </c:pt>
                <c:pt idx="43">
                  <c:v>43132</c:v>
                </c:pt>
                <c:pt idx="44">
                  <c:v>43160</c:v>
                </c:pt>
                <c:pt idx="45">
                  <c:v>43191</c:v>
                </c:pt>
                <c:pt idx="46">
                  <c:v>43221</c:v>
                </c:pt>
                <c:pt idx="47">
                  <c:v>43252</c:v>
                </c:pt>
              </c:numCache>
            </c:numRef>
          </c:cat>
          <c:val>
            <c:numRef>
              <c:f>'The Honest Company'!$F$8:$F$55</c:f>
              <c:numCache>
                <c:formatCode>General</c:formatCode>
                <c:ptCount val="48"/>
                <c:pt idx="38" formatCode="0.00">
                  <c:v>19.600000000000001</c:v>
                </c:pt>
                <c:pt idx="39" formatCode="0.00">
                  <c:v>19.600000000000001</c:v>
                </c:pt>
                <c:pt idx="40" formatCode="0.00">
                  <c:v>19.600000000000001</c:v>
                </c:pt>
                <c:pt idx="41" formatCode="0.00">
                  <c:v>19.600000000000001</c:v>
                </c:pt>
                <c:pt idx="42" formatCode="0.00">
                  <c:v>19.600000000000001</c:v>
                </c:pt>
                <c:pt idx="43" formatCode="0.00">
                  <c:v>19.600000000000001</c:v>
                </c:pt>
                <c:pt idx="44" formatCode="0.00">
                  <c:v>19.600000000000001</c:v>
                </c:pt>
                <c:pt idx="45" formatCode="0.00">
                  <c:v>19.600000000000001</c:v>
                </c:pt>
                <c:pt idx="46" formatCode="0.00">
                  <c:v>19.600000000000001</c:v>
                </c:pt>
                <c:pt idx="47" formatCode="0.00">
                  <c:v>19.600000000000001</c:v>
                </c:pt>
              </c:numCache>
            </c:numRef>
          </c:val>
          <c:smooth val="0"/>
          <c:extLst>
            <c:ext xmlns:c16="http://schemas.microsoft.com/office/drawing/2014/chart" uri="{C3380CC4-5D6E-409C-BE32-E72D297353CC}">
              <c16:uniqueId val="{00000003-D7DD-4691-A7A8-0A9B3210139C}"/>
            </c:ext>
          </c:extLst>
        </c:ser>
        <c:dLbls>
          <c:showLegendKey val="0"/>
          <c:showVal val="0"/>
          <c:showCatName val="0"/>
          <c:showSerName val="0"/>
          <c:showPercent val="0"/>
          <c:showBubbleSize val="0"/>
        </c:dLbls>
        <c:smooth val="0"/>
        <c:axId val="550326360"/>
        <c:axId val="550322752"/>
      </c:lineChart>
      <c:dateAx>
        <c:axId val="550326360"/>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50322752"/>
        <c:crosses val="autoZero"/>
        <c:auto val="1"/>
        <c:lblOffset val="100"/>
        <c:baseTimeUnit val="months"/>
        <c:majorUnit val="2"/>
        <c:majorTimeUnit val="months"/>
      </c:dateAx>
      <c:valAx>
        <c:axId val="550322752"/>
        <c:scaling>
          <c:orientation val="minMax"/>
          <c:min val="15"/>
        </c:scaling>
        <c:delete val="0"/>
        <c:axPos val="l"/>
        <c:title>
          <c:tx>
            <c:rich>
              <a:bodyPr rot="-5400000" spcFirstLastPara="1" vertOverflow="ellipsis" vert="horz" wrap="square" anchor="ctr" anchorCtr="1"/>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r>
                  <a:rPr lang="en-US" sz="800"/>
                  <a:t>Price Per Share ($)</a:t>
                </a:r>
              </a:p>
            </c:rich>
          </c:tx>
          <c:layout>
            <c:manualLayout>
              <c:xMode val="edge"/>
              <c:yMode val="edge"/>
              <c:x val="1.0080645161290322E-2"/>
              <c:y val="0.34283809475738602"/>
            </c:manualLayout>
          </c:layout>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w="6350">
            <a:solidFill>
              <a:schemeClr val="bg1">
                <a:lumMod val="85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50326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E746662-71C1-49DC-AA65-8D4085D81A9A}" type="datetimeFigureOut">
              <a:rPr lang="en-US" smtClean="0"/>
              <a:t>9/7/2022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0BAD318-08FD-409C-863B-524B90C37AED}" type="slidenum">
              <a:rPr lang="en-US" smtClean="0"/>
              <a:t>‹#›</a:t>
            </a:fld>
            <a:endParaRPr lang="en-US"/>
          </a:p>
        </p:txBody>
      </p:sp>
    </p:spTree>
    <p:extLst>
      <p:ext uri="{BB962C8B-B14F-4D97-AF65-F5344CB8AC3E}">
        <p14:creationId xmlns:p14="http://schemas.microsoft.com/office/powerpoint/2010/main" val="106420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3037840" cy="464820"/>
          </a:xfrm>
          <a:prstGeom prst="rect">
            <a:avLst/>
          </a:prstGeom>
        </p:spPr>
        <p:txBody>
          <a:bodyPr vert="horz" lIns="93155" tIns="46577" rIns="93155" bIns="46577" rtlCol="0"/>
          <a:lstStyle>
            <a:lvl1pPr algn="l">
              <a:defRPr sz="1200"/>
            </a:lvl1pPr>
          </a:lstStyle>
          <a:p>
            <a:endParaRPr lang="de-DE"/>
          </a:p>
        </p:txBody>
      </p:sp>
      <p:sp>
        <p:nvSpPr>
          <p:cNvPr id="3" name="Datumsplatzhalter 2"/>
          <p:cNvSpPr>
            <a:spLocks noGrp="1"/>
          </p:cNvSpPr>
          <p:nvPr>
            <p:ph type="dt" idx="1"/>
          </p:nvPr>
        </p:nvSpPr>
        <p:spPr>
          <a:xfrm>
            <a:off x="3970940" y="3"/>
            <a:ext cx="3037840" cy="464820"/>
          </a:xfrm>
          <a:prstGeom prst="rect">
            <a:avLst/>
          </a:prstGeom>
        </p:spPr>
        <p:txBody>
          <a:bodyPr vert="horz" lIns="93155" tIns="46577" rIns="93155" bIns="46577" rtlCol="0"/>
          <a:lstStyle>
            <a:lvl1pPr algn="r">
              <a:defRPr sz="1200"/>
            </a:lvl1pPr>
          </a:lstStyle>
          <a:p>
            <a:fld id="{BBDBF4CE-2A2F-45D5-A8A9-7DADF24365DF}" type="datetimeFigureOut">
              <a:rPr lang="de-DE" smtClean="0"/>
              <a:t>07.09.2022</a:t>
            </a:fld>
            <a:endParaRPr lang="de-DE"/>
          </a:p>
        </p:txBody>
      </p:sp>
      <p:sp>
        <p:nvSpPr>
          <p:cNvPr id="4" name="Folienbildplatzhalt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55" tIns="46577" rIns="93155" bIns="46577" rtlCol="0" anchor="ctr"/>
          <a:lstStyle/>
          <a:p>
            <a:endParaRPr lang="de-DE"/>
          </a:p>
        </p:txBody>
      </p:sp>
      <p:sp>
        <p:nvSpPr>
          <p:cNvPr id="5" name="Notizenplatzhalter 4"/>
          <p:cNvSpPr>
            <a:spLocks noGrp="1"/>
          </p:cNvSpPr>
          <p:nvPr>
            <p:ph type="body" sz="quarter" idx="3"/>
          </p:nvPr>
        </p:nvSpPr>
        <p:spPr>
          <a:xfrm>
            <a:off x="701040" y="4415790"/>
            <a:ext cx="5608320" cy="4183380"/>
          </a:xfrm>
          <a:prstGeom prst="rect">
            <a:avLst/>
          </a:prstGeom>
        </p:spPr>
        <p:txBody>
          <a:bodyPr vert="horz" lIns="93155" tIns="46577" rIns="93155" bIns="46577"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70"/>
            <a:ext cx="3037840" cy="464820"/>
          </a:xfrm>
          <a:prstGeom prst="rect">
            <a:avLst/>
          </a:prstGeom>
        </p:spPr>
        <p:txBody>
          <a:bodyPr vert="horz" lIns="93155" tIns="46577" rIns="93155" bIns="46577" rtlCol="0" anchor="b"/>
          <a:lstStyle>
            <a:lvl1pPr algn="l">
              <a:defRPr sz="1200"/>
            </a:lvl1pPr>
          </a:lstStyle>
          <a:p>
            <a:endParaRPr lang="de-DE"/>
          </a:p>
        </p:txBody>
      </p:sp>
      <p:sp>
        <p:nvSpPr>
          <p:cNvPr id="7" name="Foliennummernplatzhalter 6"/>
          <p:cNvSpPr>
            <a:spLocks noGrp="1"/>
          </p:cNvSpPr>
          <p:nvPr>
            <p:ph type="sldNum" sz="quarter" idx="5"/>
          </p:nvPr>
        </p:nvSpPr>
        <p:spPr>
          <a:xfrm>
            <a:off x="3970940" y="8829970"/>
            <a:ext cx="3037840" cy="464820"/>
          </a:xfrm>
          <a:prstGeom prst="rect">
            <a:avLst/>
          </a:prstGeom>
        </p:spPr>
        <p:txBody>
          <a:bodyPr vert="horz" lIns="93155" tIns="46577" rIns="93155" bIns="46577" rtlCol="0" anchor="b"/>
          <a:lstStyle>
            <a:lvl1pPr algn="r">
              <a:defRPr sz="1200"/>
            </a:lvl1pPr>
          </a:lstStyle>
          <a:p>
            <a:fld id="{B3FC173B-8982-4D30-9B66-D5E35C335B3A}" type="slidenum">
              <a:rPr lang="de-DE" smtClean="0"/>
              <a:t>‹#›</a:t>
            </a:fld>
            <a:endParaRPr lang="de-DE"/>
          </a:p>
        </p:txBody>
      </p:sp>
    </p:spTree>
    <p:extLst>
      <p:ext uri="{BB962C8B-B14F-4D97-AF65-F5344CB8AC3E}">
        <p14:creationId xmlns:p14="http://schemas.microsoft.com/office/powerpoint/2010/main" val="131400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C76FEBDD-00E6-4BCE-81BB-64ADCF1A94EA}" type="slidenum">
              <a:rPr lang="de-DE" smtClean="0"/>
              <a:t>‹#›</a:t>
            </a:fld>
            <a:endParaRPr lang="de-DE"/>
          </a:p>
        </p:txBody>
      </p:sp>
    </p:spTree>
    <p:extLst>
      <p:ext uri="{BB962C8B-B14F-4D97-AF65-F5344CB8AC3E}">
        <p14:creationId xmlns:p14="http://schemas.microsoft.com/office/powerpoint/2010/main" val="260676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cxnSp>
        <p:nvCxnSpPr>
          <p:cNvPr id="5" name="Gerade Verbindung 4"/>
          <p:cNvCxnSpPr/>
          <p:nvPr userDrawn="1"/>
        </p:nvCxnSpPr>
        <p:spPr>
          <a:xfrm>
            <a:off x="295064" y="980728"/>
            <a:ext cx="85689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platzhalter 6"/>
          <p:cNvSpPr>
            <a:spLocks noGrp="1"/>
          </p:cNvSpPr>
          <p:nvPr>
            <p:ph type="body" sz="quarter" idx="13"/>
          </p:nvPr>
        </p:nvSpPr>
        <p:spPr>
          <a:xfrm>
            <a:off x="295746" y="311150"/>
            <a:ext cx="6940550" cy="638175"/>
          </a:xfrm>
          <a:prstGeom prst="rect">
            <a:avLst/>
          </a:prstGeom>
        </p:spPr>
        <p:txBody>
          <a:bodyPr anchor="ctr"/>
          <a:lstStyle>
            <a:lvl1pPr marL="0" indent="0">
              <a:buNone/>
              <a:defRPr sz="2400">
                <a:latin typeface="Arial" pitchFamily="34" charset="0"/>
                <a:cs typeface="Arial" pitchFamily="34" charset="0"/>
              </a:defRPr>
            </a:lvl1pPr>
          </a:lstStyle>
          <a:p>
            <a:pPr lvl="0"/>
            <a:r>
              <a:rPr lang="en-US" noProof="0"/>
              <a:t>Textmasterformat bearbeiten</a:t>
            </a:r>
          </a:p>
        </p:txBody>
      </p:sp>
      <p:sp>
        <p:nvSpPr>
          <p:cNvPr id="6" name="Foliennummernplatzhalter 5"/>
          <p:cNvSpPr>
            <a:spLocks noGrp="1"/>
          </p:cNvSpPr>
          <p:nvPr>
            <p:ph type="sldNum" sz="quarter" idx="12"/>
          </p:nvPr>
        </p:nvSpPr>
        <p:spPr>
          <a:xfrm>
            <a:off x="8623498" y="6428268"/>
            <a:ext cx="340990" cy="365125"/>
          </a:xfrm>
        </p:spPr>
        <p:txBody>
          <a:bodyPr/>
          <a:lstStyle>
            <a:lvl1pPr>
              <a:defRPr sz="800">
                <a:solidFill>
                  <a:schemeClr val="bg1">
                    <a:lumMod val="65000"/>
                  </a:schemeClr>
                </a:solidFill>
              </a:defRPr>
            </a:lvl1pPr>
          </a:lstStyle>
          <a:p>
            <a:fld id="{C76FEBDD-00E6-4BCE-81BB-64ADCF1A94EA}" type="slidenum">
              <a:rPr lang="de-DE" smtClean="0"/>
              <a:pPr/>
              <a:t>‹#›</a:t>
            </a:fld>
            <a:endParaRPr lang="de-DE"/>
          </a:p>
        </p:txBody>
      </p:sp>
      <p:sp>
        <p:nvSpPr>
          <p:cNvPr id="2" name="Textfeld 1"/>
          <p:cNvSpPr txBox="1"/>
          <p:nvPr userDrawn="1"/>
        </p:nvSpPr>
        <p:spPr>
          <a:xfrm>
            <a:off x="201648" y="6495012"/>
            <a:ext cx="2520280" cy="215444"/>
          </a:xfrm>
          <a:prstGeom prst="rect">
            <a:avLst/>
          </a:prstGeom>
          <a:noFill/>
        </p:spPr>
        <p:txBody>
          <a:bodyPr wrap="square" rtlCol="0">
            <a:spAutoFit/>
          </a:bodyPr>
          <a:lstStyle/>
          <a:p>
            <a:r>
              <a:rPr lang="en-US" sz="800" baseline="0" noProof="0" dirty="0">
                <a:solidFill>
                  <a:schemeClr val="bg1">
                    <a:lumMod val="65000"/>
                  </a:schemeClr>
                </a:solidFill>
                <a:latin typeface="Arial" pitchFamily="34" charset="0"/>
                <a:cs typeface="Arial" pitchFamily="34" charset="0"/>
              </a:rPr>
              <a:t>Venture Capital Investment Dynamics</a:t>
            </a:r>
            <a:endParaRPr lang="en-US" sz="800" noProof="0" dirty="0">
              <a:solidFill>
                <a:schemeClr val="bg1">
                  <a:lumMod val="65000"/>
                </a:schemeClr>
              </a:solidFill>
              <a:latin typeface="Arial" pitchFamily="34" charset="0"/>
              <a:cs typeface="Arial" pitchFamily="34" charset="0"/>
            </a:endParaRPr>
          </a:p>
        </p:txBody>
      </p:sp>
    </p:spTree>
    <p:extLst>
      <p:ext uri="{BB962C8B-B14F-4D97-AF65-F5344CB8AC3E}">
        <p14:creationId xmlns:p14="http://schemas.microsoft.com/office/powerpoint/2010/main" val="6106545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fld id="{C76FEBDD-00E6-4BCE-81BB-64ADCF1A94EA}" type="slidenum">
              <a:rPr lang="de-DE" smtClean="0"/>
              <a:pPr/>
              <a:t>‹#›</a:t>
            </a:fld>
            <a:endParaRPr lang="de-DE"/>
          </a:p>
        </p:txBody>
      </p:sp>
    </p:spTree>
    <p:extLst>
      <p:ext uri="{BB962C8B-B14F-4D97-AF65-F5344CB8AC3E}">
        <p14:creationId xmlns:p14="http://schemas.microsoft.com/office/powerpoint/2010/main" val="2930011369"/>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99338" y="2204864"/>
            <a:ext cx="7345324" cy="4248472"/>
          </a:xfrm>
        </p:spPr>
        <p:txBody>
          <a:bodyPr/>
          <a:lstStyle/>
          <a:p>
            <a:r>
              <a:rPr lang="en-US" cap="small" dirty="0">
                <a:solidFill>
                  <a:schemeClr val="tx1"/>
                </a:solidFill>
                <a:latin typeface="Arial" pitchFamily="34" charset="0"/>
                <a:cs typeface="Arial" pitchFamily="34" charset="0"/>
              </a:rPr>
              <a:t>Venture Capital </a:t>
            </a:r>
            <a:br>
              <a:rPr lang="en-US" cap="small" dirty="0">
                <a:solidFill>
                  <a:schemeClr val="tx1"/>
                </a:solidFill>
                <a:latin typeface="Arial" pitchFamily="34" charset="0"/>
                <a:cs typeface="Arial" pitchFamily="34" charset="0"/>
              </a:rPr>
            </a:br>
            <a:r>
              <a:rPr lang="en-US" cap="small" dirty="0">
                <a:solidFill>
                  <a:schemeClr val="tx1"/>
                </a:solidFill>
                <a:latin typeface="Arial" pitchFamily="34" charset="0"/>
                <a:cs typeface="Arial" pitchFamily="34" charset="0"/>
              </a:rPr>
              <a:t>Investment Mechanics</a:t>
            </a:r>
          </a:p>
          <a:p>
            <a:endParaRPr lang="en-US" sz="1100" cap="small" dirty="0">
              <a:solidFill>
                <a:schemeClr val="tx1"/>
              </a:solidFill>
              <a:latin typeface="Arial" pitchFamily="34" charset="0"/>
              <a:cs typeface="Arial" pitchFamily="34" charset="0"/>
            </a:endParaRPr>
          </a:p>
          <a:p>
            <a:endParaRPr lang="en-US" sz="2000" dirty="0">
              <a:latin typeface="Arial" pitchFamily="34" charset="0"/>
              <a:cs typeface="Arial" pitchFamily="34" charset="0"/>
            </a:endParaRPr>
          </a:p>
          <a:p>
            <a:r>
              <a:rPr lang="en-US" sz="1600" dirty="0">
                <a:latin typeface="Arial" pitchFamily="34" charset="0"/>
                <a:cs typeface="Arial" pitchFamily="34" charset="0"/>
              </a:rPr>
              <a:t>- Abridged Version -</a:t>
            </a:r>
          </a:p>
          <a:p>
            <a:endParaRPr lang="en-US" sz="1600" dirty="0">
              <a:latin typeface="Arial" pitchFamily="34" charset="0"/>
              <a:cs typeface="Arial" pitchFamily="34" charset="0"/>
            </a:endParaRPr>
          </a:p>
          <a:p>
            <a:endParaRPr lang="en-US" sz="1600" dirty="0">
              <a:latin typeface="Arial" pitchFamily="34" charset="0"/>
              <a:cs typeface="Arial" pitchFamily="34" charset="0"/>
            </a:endParaRPr>
          </a:p>
          <a:p>
            <a:endParaRPr lang="en-US" sz="1600" dirty="0">
              <a:latin typeface="Arial" pitchFamily="34" charset="0"/>
              <a:cs typeface="Arial" pitchFamily="34" charset="0"/>
            </a:endParaRPr>
          </a:p>
          <a:p>
            <a:endParaRPr lang="en-US" sz="1600" dirty="0">
              <a:latin typeface="Arial" pitchFamily="34" charset="0"/>
              <a:cs typeface="Arial" pitchFamily="34" charset="0"/>
            </a:endParaRPr>
          </a:p>
          <a:p>
            <a:br>
              <a:rPr lang="en-US" sz="1600" dirty="0">
                <a:latin typeface="Arial" pitchFamily="34" charset="0"/>
                <a:cs typeface="Arial" pitchFamily="34" charset="0"/>
              </a:rPr>
            </a:br>
            <a:br>
              <a:rPr lang="en-US" sz="1600" dirty="0">
                <a:latin typeface="Arial" pitchFamily="34" charset="0"/>
                <a:cs typeface="Arial" pitchFamily="34" charset="0"/>
              </a:rPr>
            </a:br>
            <a:endParaRPr lang="en-US" sz="1600" dirty="0">
              <a:latin typeface="Arial" pitchFamily="34" charset="0"/>
              <a:cs typeface="Arial" pitchFamily="34" charset="0"/>
            </a:endParaRPr>
          </a:p>
          <a:p>
            <a:r>
              <a:rPr lang="en-US" sz="700" dirty="0">
                <a:latin typeface="Arial" pitchFamily="34" charset="0"/>
                <a:cs typeface="Arial" pitchFamily="34" charset="0"/>
              </a:rPr>
              <a:t>Copyright 2022 Dr. Christian Rauch</a:t>
            </a:r>
          </a:p>
        </p:txBody>
      </p:sp>
    </p:spTree>
    <p:extLst>
      <p:ext uri="{BB962C8B-B14F-4D97-AF65-F5344CB8AC3E}">
        <p14:creationId xmlns:p14="http://schemas.microsoft.com/office/powerpoint/2010/main" val="995142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711B339-5012-425E-AC79-ED226E0E7147}"/>
              </a:ext>
            </a:extLst>
          </p:cNvPr>
          <p:cNvSpPr>
            <a:spLocks noGrp="1"/>
          </p:cNvSpPr>
          <p:nvPr>
            <p:ph type="body" sz="quarter" idx="13"/>
          </p:nvPr>
        </p:nvSpPr>
        <p:spPr/>
        <p:txBody>
          <a:bodyPr/>
          <a:lstStyle/>
          <a:p>
            <a:r>
              <a:rPr lang="en-US" dirty="0"/>
              <a:t>Contents</a:t>
            </a:r>
          </a:p>
        </p:txBody>
      </p:sp>
      <p:sp>
        <p:nvSpPr>
          <p:cNvPr id="3" name="Slide Number Placeholder 2">
            <a:extLst>
              <a:ext uri="{FF2B5EF4-FFF2-40B4-BE49-F238E27FC236}">
                <a16:creationId xmlns:a16="http://schemas.microsoft.com/office/drawing/2014/main" id="{DF32FCA3-BB17-41C6-AC40-E666FD5712FE}"/>
              </a:ext>
            </a:extLst>
          </p:cNvPr>
          <p:cNvSpPr>
            <a:spLocks noGrp="1"/>
          </p:cNvSpPr>
          <p:nvPr>
            <p:ph type="sldNum" sz="quarter" idx="12"/>
          </p:nvPr>
        </p:nvSpPr>
        <p:spPr/>
        <p:txBody>
          <a:bodyPr/>
          <a:lstStyle/>
          <a:p>
            <a:fld id="{C76FEBDD-00E6-4BCE-81BB-64ADCF1A94EA}" type="slidenum">
              <a:rPr lang="de-DE" smtClean="0"/>
              <a:pPr/>
              <a:t>10</a:t>
            </a:fld>
            <a:endParaRPr lang="de-DE"/>
          </a:p>
        </p:txBody>
      </p:sp>
      <p:grpSp>
        <p:nvGrpSpPr>
          <p:cNvPr id="16" name="Gruppieren 3">
            <a:extLst>
              <a:ext uri="{FF2B5EF4-FFF2-40B4-BE49-F238E27FC236}">
                <a16:creationId xmlns:a16="http://schemas.microsoft.com/office/drawing/2014/main" id="{9C91D45F-32AA-4E40-8180-A5B58D667CA8}"/>
              </a:ext>
            </a:extLst>
          </p:cNvPr>
          <p:cNvGrpSpPr/>
          <p:nvPr/>
        </p:nvGrpSpPr>
        <p:grpSpPr>
          <a:xfrm>
            <a:off x="845413" y="2704079"/>
            <a:ext cx="4569304" cy="400110"/>
            <a:chOff x="271196" y="3532226"/>
            <a:chExt cx="4569304" cy="400110"/>
          </a:xfrm>
        </p:grpSpPr>
        <p:sp>
          <p:nvSpPr>
            <p:cNvPr id="17" name="Textfeld 4">
              <a:extLst>
                <a:ext uri="{FF2B5EF4-FFF2-40B4-BE49-F238E27FC236}">
                  <a16:creationId xmlns:a16="http://schemas.microsoft.com/office/drawing/2014/main" id="{9D432DA0-23AC-4435-9872-C71B2281528F}"/>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1</a:t>
              </a:r>
            </a:p>
          </p:txBody>
        </p:sp>
        <p:sp>
          <p:nvSpPr>
            <p:cNvPr id="18" name="Textfeld 5">
              <a:extLst>
                <a:ext uri="{FF2B5EF4-FFF2-40B4-BE49-F238E27FC236}">
                  <a16:creationId xmlns:a16="http://schemas.microsoft.com/office/drawing/2014/main" id="{5644BF71-832B-4CC6-9DFE-C9EBDE358B44}"/>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Convertible Preferred Shares</a:t>
              </a:r>
            </a:p>
          </p:txBody>
        </p:sp>
      </p:grpSp>
      <p:sp>
        <p:nvSpPr>
          <p:cNvPr id="19" name="Rechteck 15">
            <a:extLst>
              <a:ext uri="{FF2B5EF4-FFF2-40B4-BE49-F238E27FC236}">
                <a16:creationId xmlns:a16="http://schemas.microsoft.com/office/drawing/2014/main" id="{205905C2-DDBC-4091-96FF-6717A99E7341}"/>
              </a:ext>
            </a:extLst>
          </p:cNvPr>
          <p:cNvSpPr/>
          <p:nvPr/>
        </p:nvSpPr>
        <p:spPr>
          <a:xfrm>
            <a:off x="753729" y="3151374"/>
            <a:ext cx="5114415" cy="52120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0" name="Gruppieren 3">
            <a:extLst>
              <a:ext uri="{FF2B5EF4-FFF2-40B4-BE49-F238E27FC236}">
                <a16:creationId xmlns:a16="http://schemas.microsoft.com/office/drawing/2014/main" id="{6EA9788C-E505-4DED-92C2-3B8F06F34266}"/>
              </a:ext>
            </a:extLst>
          </p:cNvPr>
          <p:cNvGrpSpPr/>
          <p:nvPr/>
        </p:nvGrpSpPr>
        <p:grpSpPr>
          <a:xfrm>
            <a:off x="845413" y="3217399"/>
            <a:ext cx="4569304" cy="400110"/>
            <a:chOff x="271196" y="3532226"/>
            <a:chExt cx="4569304" cy="400110"/>
          </a:xfrm>
        </p:grpSpPr>
        <p:sp>
          <p:nvSpPr>
            <p:cNvPr id="21" name="Textfeld 4">
              <a:extLst>
                <a:ext uri="{FF2B5EF4-FFF2-40B4-BE49-F238E27FC236}">
                  <a16:creationId xmlns:a16="http://schemas.microsoft.com/office/drawing/2014/main" id="{EBBE7BC9-3203-4AD2-970A-EA108F2C1886}"/>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2</a:t>
              </a:r>
            </a:p>
          </p:txBody>
        </p:sp>
        <p:sp>
          <p:nvSpPr>
            <p:cNvPr id="22" name="Textfeld 5">
              <a:extLst>
                <a:ext uri="{FF2B5EF4-FFF2-40B4-BE49-F238E27FC236}">
                  <a16:creationId xmlns:a16="http://schemas.microsoft.com/office/drawing/2014/main" id="{FB66F0AE-893E-430C-A8F7-ADBB5769A372}"/>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Control Rights</a:t>
              </a:r>
            </a:p>
          </p:txBody>
        </p:sp>
      </p:grpSp>
      <p:grpSp>
        <p:nvGrpSpPr>
          <p:cNvPr id="23" name="Gruppieren 3">
            <a:extLst>
              <a:ext uri="{FF2B5EF4-FFF2-40B4-BE49-F238E27FC236}">
                <a16:creationId xmlns:a16="http://schemas.microsoft.com/office/drawing/2014/main" id="{4F4BDB6B-FABD-470E-9AC3-7BFF20BB21A7}"/>
              </a:ext>
            </a:extLst>
          </p:cNvPr>
          <p:cNvGrpSpPr/>
          <p:nvPr/>
        </p:nvGrpSpPr>
        <p:grpSpPr>
          <a:xfrm>
            <a:off x="846634" y="3731989"/>
            <a:ext cx="4569304" cy="400110"/>
            <a:chOff x="271196" y="3532226"/>
            <a:chExt cx="4569304" cy="400110"/>
          </a:xfrm>
        </p:grpSpPr>
        <p:sp>
          <p:nvSpPr>
            <p:cNvPr id="24" name="Textfeld 4">
              <a:extLst>
                <a:ext uri="{FF2B5EF4-FFF2-40B4-BE49-F238E27FC236}">
                  <a16:creationId xmlns:a16="http://schemas.microsoft.com/office/drawing/2014/main" id="{78B1A5A2-A384-40ED-9BE9-E10EC83630DA}"/>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3</a:t>
              </a:r>
            </a:p>
          </p:txBody>
        </p:sp>
        <p:sp>
          <p:nvSpPr>
            <p:cNvPr id="25" name="Textfeld 5">
              <a:extLst>
                <a:ext uri="{FF2B5EF4-FFF2-40B4-BE49-F238E27FC236}">
                  <a16:creationId xmlns:a16="http://schemas.microsoft.com/office/drawing/2014/main" id="{5414EFFF-18A1-4336-A531-EC78C9E1E9DE}"/>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Cash Flow Rights</a:t>
              </a:r>
            </a:p>
          </p:txBody>
        </p:sp>
      </p:grpSp>
      <p:grpSp>
        <p:nvGrpSpPr>
          <p:cNvPr id="26" name="Gruppieren 3">
            <a:extLst>
              <a:ext uri="{FF2B5EF4-FFF2-40B4-BE49-F238E27FC236}">
                <a16:creationId xmlns:a16="http://schemas.microsoft.com/office/drawing/2014/main" id="{1646A6DC-E30D-462A-9F2C-C77892803099}"/>
              </a:ext>
            </a:extLst>
          </p:cNvPr>
          <p:cNvGrpSpPr/>
          <p:nvPr/>
        </p:nvGrpSpPr>
        <p:grpSpPr>
          <a:xfrm>
            <a:off x="845413" y="4242620"/>
            <a:ext cx="4569304" cy="400110"/>
            <a:chOff x="271196" y="3532226"/>
            <a:chExt cx="4569304" cy="400110"/>
          </a:xfrm>
        </p:grpSpPr>
        <p:sp>
          <p:nvSpPr>
            <p:cNvPr id="27" name="Textfeld 4">
              <a:extLst>
                <a:ext uri="{FF2B5EF4-FFF2-40B4-BE49-F238E27FC236}">
                  <a16:creationId xmlns:a16="http://schemas.microsoft.com/office/drawing/2014/main" id="{8106C590-EF22-4539-B596-5CB67FEC8ACB}"/>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4</a:t>
              </a:r>
            </a:p>
          </p:txBody>
        </p:sp>
        <p:sp>
          <p:nvSpPr>
            <p:cNvPr id="28" name="Textfeld 5">
              <a:extLst>
                <a:ext uri="{FF2B5EF4-FFF2-40B4-BE49-F238E27FC236}">
                  <a16:creationId xmlns:a16="http://schemas.microsoft.com/office/drawing/2014/main" id="{98BB9244-BF90-4209-919C-F970618906E7}"/>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The ‘Standard’ Contract</a:t>
              </a:r>
            </a:p>
          </p:txBody>
        </p:sp>
      </p:grpSp>
    </p:spTree>
    <p:extLst>
      <p:ext uri="{BB962C8B-B14F-4D97-AF65-F5344CB8AC3E}">
        <p14:creationId xmlns:p14="http://schemas.microsoft.com/office/powerpoint/2010/main" val="1096891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3F80FD-03CC-4D39-B032-DD43E8092BA8}"/>
              </a:ext>
            </a:extLst>
          </p:cNvPr>
          <p:cNvSpPr>
            <a:spLocks noGrp="1"/>
          </p:cNvSpPr>
          <p:nvPr>
            <p:ph type="body" sz="quarter" idx="13"/>
          </p:nvPr>
        </p:nvSpPr>
        <p:spPr/>
        <p:txBody>
          <a:bodyPr/>
          <a:lstStyle/>
          <a:p>
            <a:r>
              <a:rPr lang="en-US" dirty="0"/>
              <a:t>Overview &amp; Introduction </a:t>
            </a:r>
            <a:r>
              <a:rPr lang="en-US" sz="1200" dirty="0"/>
              <a:t>(Control Rights)</a:t>
            </a:r>
            <a:endParaRPr lang="en-US" dirty="0"/>
          </a:p>
        </p:txBody>
      </p:sp>
      <p:sp>
        <p:nvSpPr>
          <p:cNvPr id="3" name="Slide Number Placeholder 2">
            <a:extLst>
              <a:ext uri="{FF2B5EF4-FFF2-40B4-BE49-F238E27FC236}">
                <a16:creationId xmlns:a16="http://schemas.microsoft.com/office/drawing/2014/main" id="{A43F7A7C-3A97-4B3D-932D-0081D4B47ED0}"/>
              </a:ext>
            </a:extLst>
          </p:cNvPr>
          <p:cNvSpPr>
            <a:spLocks noGrp="1"/>
          </p:cNvSpPr>
          <p:nvPr>
            <p:ph type="sldNum" sz="quarter" idx="12"/>
          </p:nvPr>
        </p:nvSpPr>
        <p:spPr/>
        <p:txBody>
          <a:bodyPr/>
          <a:lstStyle/>
          <a:p>
            <a:fld id="{C76FEBDD-00E6-4BCE-81BB-64ADCF1A94EA}" type="slidenum">
              <a:rPr lang="de-DE" smtClean="0"/>
              <a:pPr/>
              <a:t>11</a:t>
            </a:fld>
            <a:endParaRPr lang="de-DE"/>
          </a:p>
        </p:txBody>
      </p:sp>
      <p:sp>
        <p:nvSpPr>
          <p:cNvPr id="5" name="TextBox 4">
            <a:extLst>
              <a:ext uri="{FF2B5EF4-FFF2-40B4-BE49-F238E27FC236}">
                <a16:creationId xmlns:a16="http://schemas.microsoft.com/office/drawing/2014/main" id="{1B93A926-469C-4355-987D-B3A357118B28}"/>
              </a:ext>
            </a:extLst>
          </p:cNvPr>
          <p:cNvSpPr txBox="1"/>
          <p:nvPr/>
        </p:nvSpPr>
        <p:spPr>
          <a:xfrm>
            <a:off x="935596" y="1628800"/>
            <a:ext cx="7272808" cy="4253537"/>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Control rights allow Venture Capital investors to ‘control’ the startups they invest in</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Control not in terms of operations, but in terms of management, governance and general ‘steering’</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Also important: when to exit the company</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All rights are ‘non-monetary’, but protect investment indirectly by giving investors important control powers of company</a:t>
            </a:r>
          </a:p>
          <a:p>
            <a:pPr marL="171450" indent="-171450">
              <a:lnSpc>
                <a:spcPct val="150000"/>
              </a:lnSpc>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lnSpc>
                <a:spcPct val="150000"/>
              </a:lnSpc>
            </a:pPr>
            <a:r>
              <a:rPr lang="en-US" sz="1400" b="1" u="sng" dirty="0">
                <a:latin typeface="Arial" panose="020B0604020202020204" pitchFamily="34" charset="0"/>
                <a:cs typeface="Arial" panose="020B0604020202020204" pitchFamily="34" charset="0"/>
              </a:rPr>
              <a:t>Most important rights:</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Voting rights</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Board of Directors</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Protective Provisions</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‘Pay-to-Play’ Rights</a:t>
            </a:r>
          </a:p>
          <a:p>
            <a:pPr marL="171450" indent="-1714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‘Drag-Along’ Rights</a:t>
            </a:r>
          </a:p>
        </p:txBody>
      </p:sp>
    </p:spTree>
    <p:extLst>
      <p:ext uri="{BB962C8B-B14F-4D97-AF65-F5344CB8AC3E}">
        <p14:creationId xmlns:p14="http://schemas.microsoft.com/office/powerpoint/2010/main" val="254906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Investment Contracts </a:t>
            </a:r>
            <a:r>
              <a:rPr lang="en-US" sz="1200" dirty="0"/>
              <a:t>(Voting Rights)</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12</a:t>
            </a:fld>
            <a:endParaRPr lang="de-DE"/>
          </a:p>
        </p:txBody>
      </p:sp>
      <p:sp>
        <p:nvSpPr>
          <p:cNvPr id="4" name="Rectangle 3"/>
          <p:cNvSpPr/>
          <p:nvPr/>
        </p:nvSpPr>
        <p:spPr>
          <a:xfrm>
            <a:off x="899592" y="1727911"/>
            <a:ext cx="936104" cy="244827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2865244"/>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1727911"/>
            <a:ext cx="7192416" cy="24482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1955651"/>
            <a:ext cx="6264696" cy="2031325"/>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Classes of Stock.</a:t>
            </a:r>
            <a:r>
              <a:rPr lang="en-US" sz="1050" dirty="0">
                <a:latin typeface="Arial" panose="020B0604020202020204" pitchFamily="34" charset="0"/>
                <a:cs typeface="Arial" panose="020B0604020202020204" pitchFamily="34" charset="0"/>
              </a:rPr>
              <a:t> </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5. Voting Rights. (a) […] The holders of Preferred Stock shall have the same voting rights as the holders of Common Stock. Each holder of Common Stock shall be entitled to one vote for each share of Common Stock held.</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(ii) The holders of the Series B Preferred Stock, voting together as a separate class, shall be entitled to elect one (1) member of the Board of Directors</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(iii) The holders of the Series C Preferred Stock, voting together as a separate class shall be entitled to elect one (1) member of the Board of Directors</a:t>
            </a:r>
          </a:p>
        </p:txBody>
      </p:sp>
      <p:sp>
        <p:nvSpPr>
          <p:cNvPr id="9" name="TextBox 8"/>
          <p:cNvSpPr txBox="1"/>
          <p:nvPr/>
        </p:nvSpPr>
        <p:spPr>
          <a:xfrm>
            <a:off x="899592" y="4432646"/>
            <a:ext cx="7272808" cy="1516634"/>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Voting rights for Preferred Stock set up in comparison to Common Stock</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Additional voting rights to ‘regular’ equity: Directors can be elected by certain shareholders groups</a:t>
            </a:r>
          </a:p>
          <a:p>
            <a:pPr>
              <a:lnSpc>
                <a:spcPct val="150000"/>
              </a:lnSpc>
            </a:pPr>
            <a:r>
              <a:rPr lang="en-US" sz="105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&gt;1 votes per Share (e.g. 10)</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Some Series no voting rights (Square)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Conversions into Class A or B common stock with different voting rights per Class</a:t>
            </a:r>
          </a:p>
        </p:txBody>
      </p:sp>
      <p:pic>
        <p:nvPicPr>
          <p:cNvPr id="11" name="Picture 2" descr="Square logo and symbol, meaning, history, PNG">
            <a:extLst>
              <a:ext uri="{FF2B5EF4-FFF2-40B4-BE49-F238E27FC236}">
                <a16:creationId xmlns:a16="http://schemas.microsoft.com/office/drawing/2014/main" id="{D1FA71BB-BA2E-4A1E-82B6-799534E4FD2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886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Investment Contracts </a:t>
            </a:r>
            <a:r>
              <a:rPr lang="en-US" sz="1200" dirty="0"/>
              <a:t>(Protective Provisions)</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13</a:t>
            </a:fld>
            <a:endParaRPr lang="de-DE"/>
          </a:p>
        </p:txBody>
      </p:sp>
      <p:sp>
        <p:nvSpPr>
          <p:cNvPr id="4" name="Rectangle 3"/>
          <p:cNvSpPr/>
          <p:nvPr/>
        </p:nvSpPr>
        <p:spPr>
          <a:xfrm>
            <a:off x="899592" y="1772816"/>
            <a:ext cx="936104" cy="244827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2863969"/>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1772816"/>
            <a:ext cx="7192416" cy="24482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1963612"/>
            <a:ext cx="6264696" cy="2031325"/>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6. Protective Provisions</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(c) Series C Preferred Stock Protective Provision. So long as any shares of Series C Preferred Stock are outstanding, the Corporation shall not […] without first obtaining the approval (by vote or written consent) of the holders of at least sixty percent (60%) of the outstanding shares of Series C Preferred Stock, (</a:t>
            </a:r>
            <a:r>
              <a:rPr lang="en-US" sz="1050" dirty="0" err="1">
                <a:latin typeface="Arial" panose="020B0604020202020204" pitchFamily="34" charset="0"/>
                <a:cs typeface="Arial" panose="020B0604020202020204" pitchFamily="34" charset="0"/>
              </a:rPr>
              <a:t>i</a:t>
            </a:r>
            <a:r>
              <a:rPr lang="en-US" sz="1050" dirty="0">
                <a:latin typeface="Arial" panose="020B0604020202020204" pitchFamily="34" charset="0"/>
                <a:cs typeface="Arial" panose="020B0604020202020204" pitchFamily="34" charset="0"/>
              </a:rPr>
              <a:t>) alter or change the powers, preferences or special rights of the shares of Series C Preferred Stock so as to affect them adversely, (ii) create or authorize the creation of additional shares of Series C Preferred Stock, or (iii) effect a Liquidation Transaction or other liquidation, dissolution or winding up of the Corporation.</a:t>
            </a:r>
          </a:p>
        </p:txBody>
      </p:sp>
      <p:sp>
        <p:nvSpPr>
          <p:cNvPr id="10" name="TextBox 9"/>
          <p:cNvSpPr txBox="1"/>
          <p:nvPr/>
        </p:nvSpPr>
        <p:spPr>
          <a:xfrm>
            <a:off x="899592" y="4501061"/>
            <a:ext cx="7920880" cy="1330557"/>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Protection against rule changes or diminishing rights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Via vote </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Also potential protection against dilution through a new funding round</a:t>
            </a:r>
          </a:p>
          <a:p>
            <a:pPr>
              <a:lnSpc>
                <a:spcPct val="150000"/>
              </a:lnSpc>
            </a:pPr>
            <a:r>
              <a:rPr lang="en-US" sz="110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Earlier rounds typically do not have those protections</a:t>
            </a:r>
          </a:p>
        </p:txBody>
      </p:sp>
      <p:pic>
        <p:nvPicPr>
          <p:cNvPr id="11" name="Picture 2" descr="Square logo and symbol, meaning, history, PNG">
            <a:extLst>
              <a:ext uri="{FF2B5EF4-FFF2-40B4-BE49-F238E27FC236}">
                <a16:creationId xmlns:a16="http://schemas.microsoft.com/office/drawing/2014/main" id="{33248A17-73E7-49B5-8B0A-43AF8135968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179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FDA69A-80B3-4171-80E9-87F6549319E0}"/>
              </a:ext>
            </a:extLst>
          </p:cNvPr>
          <p:cNvSpPr>
            <a:spLocks noGrp="1"/>
          </p:cNvSpPr>
          <p:nvPr>
            <p:ph type="body" sz="quarter" idx="13"/>
          </p:nvPr>
        </p:nvSpPr>
        <p:spPr/>
        <p:txBody>
          <a:bodyPr/>
          <a:lstStyle/>
          <a:p>
            <a:r>
              <a:rPr lang="en-US" dirty="0"/>
              <a:t>Investment Contracts </a:t>
            </a:r>
            <a:r>
              <a:rPr lang="en-US" sz="1200" dirty="0"/>
              <a:t>(Pay-to-Play)</a:t>
            </a:r>
            <a:endParaRPr lang="en-US" dirty="0"/>
          </a:p>
        </p:txBody>
      </p:sp>
      <p:sp>
        <p:nvSpPr>
          <p:cNvPr id="3" name="Slide Number Placeholder 2">
            <a:extLst>
              <a:ext uri="{FF2B5EF4-FFF2-40B4-BE49-F238E27FC236}">
                <a16:creationId xmlns:a16="http://schemas.microsoft.com/office/drawing/2014/main" id="{3396F62A-5E77-47BE-A1D4-D4B481068EB0}"/>
              </a:ext>
            </a:extLst>
          </p:cNvPr>
          <p:cNvSpPr>
            <a:spLocks noGrp="1"/>
          </p:cNvSpPr>
          <p:nvPr>
            <p:ph type="sldNum" sz="quarter" idx="12"/>
          </p:nvPr>
        </p:nvSpPr>
        <p:spPr/>
        <p:txBody>
          <a:bodyPr/>
          <a:lstStyle/>
          <a:p>
            <a:fld id="{C76FEBDD-00E6-4BCE-81BB-64ADCF1A94EA}" type="slidenum">
              <a:rPr lang="de-DE" smtClean="0"/>
              <a:pPr/>
              <a:t>14</a:t>
            </a:fld>
            <a:endParaRPr lang="de-DE"/>
          </a:p>
        </p:txBody>
      </p:sp>
      <p:sp>
        <p:nvSpPr>
          <p:cNvPr id="4" name="Rectangle 3">
            <a:extLst>
              <a:ext uri="{FF2B5EF4-FFF2-40B4-BE49-F238E27FC236}">
                <a16:creationId xmlns:a16="http://schemas.microsoft.com/office/drawing/2014/main" id="{FBF82BE6-A961-4852-8BB0-27610F9FA4B0}"/>
              </a:ext>
            </a:extLst>
          </p:cNvPr>
          <p:cNvSpPr/>
          <p:nvPr/>
        </p:nvSpPr>
        <p:spPr>
          <a:xfrm>
            <a:off x="827584" y="1900813"/>
            <a:ext cx="936104" cy="1672203"/>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C81A654-B224-4503-A6B3-FCC04C54F55E}"/>
              </a:ext>
            </a:extLst>
          </p:cNvPr>
          <p:cNvSpPr txBox="1"/>
          <p:nvPr/>
        </p:nvSpPr>
        <p:spPr>
          <a:xfrm>
            <a:off x="848832" y="2603931"/>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a:extLst>
              <a:ext uri="{FF2B5EF4-FFF2-40B4-BE49-F238E27FC236}">
                <a16:creationId xmlns:a16="http://schemas.microsoft.com/office/drawing/2014/main" id="{FD10833B-49BD-4E62-B195-ADD345E643ED}"/>
              </a:ext>
            </a:extLst>
          </p:cNvPr>
          <p:cNvSpPr/>
          <p:nvPr/>
        </p:nvSpPr>
        <p:spPr>
          <a:xfrm>
            <a:off x="1051992" y="1900813"/>
            <a:ext cx="7192416" cy="167220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7ABB0F8-04A3-4889-8A82-FA3A42EA806B}"/>
              </a:ext>
            </a:extLst>
          </p:cNvPr>
          <p:cNvSpPr/>
          <p:nvPr/>
        </p:nvSpPr>
        <p:spPr>
          <a:xfrm>
            <a:off x="1835696" y="2078909"/>
            <a:ext cx="6264696" cy="1274260"/>
          </a:xfrm>
          <a:prstGeom prst="rect">
            <a:avLst/>
          </a:prstGeom>
        </p:spPr>
        <p:txBody>
          <a:bodyPr wrap="square">
            <a:spAutoFit/>
          </a:bodyPr>
          <a:lstStyle/>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In the event of a Qualified Financing (as defined below), shares of Series A Preferred held by any Investor which is offered the right to participate but does not participate fully in such financing by purchasing at least a pro rata portion (as calculated below) will be converted into common stock.</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 ‘Qualified Financing’ is the next round of financing after the Series A financing by the company that is approved by the Board of Directors</a:t>
            </a:r>
          </a:p>
        </p:txBody>
      </p:sp>
      <p:sp>
        <p:nvSpPr>
          <p:cNvPr id="8" name="TextBox 7">
            <a:extLst>
              <a:ext uri="{FF2B5EF4-FFF2-40B4-BE49-F238E27FC236}">
                <a16:creationId xmlns:a16="http://schemas.microsoft.com/office/drawing/2014/main" id="{F5AFDD4A-2AF6-412B-98C9-8CD83B989F00}"/>
              </a:ext>
            </a:extLst>
          </p:cNvPr>
          <p:cNvSpPr txBox="1"/>
          <p:nvPr/>
        </p:nvSpPr>
        <p:spPr>
          <a:xfrm>
            <a:off x="873113" y="3933056"/>
            <a:ext cx="7920880" cy="183838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In plain English: if you don’t keep investing, you loose your preferred rights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Used to keep investors ‘on board’, forcing investors into committing to company in long-term</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Oftentimes waived if things are going well and company keeps raising funds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More relevant in ‘down rounds’ (i.e. valuation at new round lower than at old): investors might not want to participate but could be forced to</a:t>
            </a:r>
          </a:p>
          <a:p>
            <a:pPr>
              <a:lnSpc>
                <a:spcPct val="150000"/>
              </a:lnSpc>
            </a:pPr>
            <a:r>
              <a:rPr lang="en-US" sz="1100" b="1" u="sng" dirty="0">
                <a:latin typeface="Arial" panose="020B0604020202020204" pitchFamily="34" charset="0"/>
                <a:cs typeface="Arial" panose="020B0604020202020204" pitchFamily="34" charset="0"/>
              </a:rPr>
              <a:t>Rule Variation</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No pay-to-play provision, or waived</a:t>
            </a:r>
          </a:p>
        </p:txBody>
      </p:sp>
    </p:spTree>
    <p:extLst>
      <p:ext uri="{BB962C8B-B14F-4D97-AF65-F5344CB8AC3E}">
        <p14:creationId xmlns:p14="http://schemas.microsoft.com/office/powerpoint/2010/main" val="1857842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9A852C-306E-4B0D-9E88-04191284BC51}"/>
              </a:ext>
            </a:extLst>
          </p:cNvPr>
          <p:cNvSpPr>
            <a:spLocks noGrp="1"/>
          </p:cNvSpPr>
          <p:nvPr>
            <p:ph type="body" sz="quarter" idx="13"/>
          </p:nvPr>
        </p:nvSpPr>
        <p:spPr/>
        <p:txBody>
          <a:bodyPr/>
          <a:lstStyle/>
          <a:p>
            <a:r>
              <a:rPr lang="en-US" dirty="0"/>
              <a:t>Investment Contracts </a:t>
            </a:r>
            <a:r>
              <a:rPr lang="en-US" sz="1200" dirty="0"/>
              <a:t>(‘Drag-Along’)</a:t>
            </a:r>
            <a:endParaRPr lang="en-US" dirty="0"/>
          </a:p>
        </p:txBody>
      </p:sp>
      <p:sp>
        <p:nvSpPr>
          <p:cNvPr id="3" name="Slide Number Placeholder 2">
            <a:extLst>
              <a:ext uri="{FF2B5EF4-FFF2-40B4-BE49-F238E27FC236}">
                <a16:creationId xmlns:a16="http://schemas.microsoft.com/office/drawing/2014/main" id="{48D8E5EB-0796-4B53-BAF9-5EDBAF2A247C}"/>
              </a:ext>
            </a:extLst>
          </p:cNvPr>
          <p:cNvSpPr>
            <a:spLocks noGrp="1"/>
          </p:cNvSpPr>
          <p:nvPr>
            <p:ph type="sldNum" sz="quarter" idx="12"/>
          </p:nvPr>
        </p:nvSpPr>
        <p:spPr/>
        <p:txBody>
          <a:bodyPr/>
          <a:lstStyle/>
          <a:p>
            <a:fld id="{C76FEBDD-00E6-4BCE-81BB-64ADCF1A94EA}" type="slidenum">
              <a:rPr lang="de-DE" smtClean="0"/>
              <a:pPr/>
              <a:t>15</a:t>
            </a:fld>
            <a:endParaRPr lang="de-DE"/>
          </a:p>
        </p:txBody>
      </p:sp>
      <p:sp>
        <p:nvSpPr>
          <p:cNvPr id="4" name="Rectangle 3">
            <a:extLst>
              <a:ext uri="{FF2B5EF4-FFF2-40B4-BE49-F238E27FC236}">
                <a16:creationId xmlns:a16="http://schemas.microsoft.com/office/drawing/2014/main" id="{1E322755-F179-45C1-9FC2-B3A8FE535C9B}"/>
              </a:ext>
            </a:extLst>
          </p:cNvPr>
          <p:cNvSpPr/>
          <p:nvPr/>
        </p:nvSpPr>
        <p:spPr>
          <a:xfrm>
            <a:off x="899592" y="1700808"/>
            <a:ext cx="936104" cy="2225703"/>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CF78D89-32EB-4A00-97F8-D08B8EBBC750}"/>
              </a:ext>
            </a:extLst>
          </p:cNvPr>
          <p:cNvSpPr txBox="1"/>
          <p:nvPr/>
        </p:nvSpPr>
        <p:spPr>
          <a:xfrm>
            <a:off x="916368" y="2696025"/>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a:extLst>
              <a:ext uri="{FF2B5EF4-FFF2-40B4-BE49-F238E27FC236}">
                <a16:creationId xmlns:a16="http://schemas.microsoft.com/office/drawing/2014/main" id="{9FC05760-4DC2-44B7-9F7E-E77ABC1F0CB5}"/>
              </a:ext>
            </a:extLst>
          </p:cNvPr>
          <p:cNvSpPr/>
          <p:nvPr/>
        </p:nvSpPr>
        <p:spPr>
          <a:xfrm>
            <a:off x="1907704" y="1892706"/>
            <a:ext cx="6264696" cy="1759008"/>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Drag-Along Agreement </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 The holders of common stock and Series A Preferred shall enter into an agreement whereby if a majority of the holders of Series A Preferred agree to a sale or liquidation of the Company, the holders of the remaining Series A Preferred and Common Stock shall consent to and raise no objections to such sale.</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(ii) When a founder (as defined below) leaves the Company, such Founder shall agree to vote his Common Stock in the same proportion as all other shares are voted in any vote.</a:t>
            </a:r>
          </a:p>
        </p:txBody>
      </p:sp>
      <p:sp>
        <p:nvSpPr>
          <p:cNvPr id="7" name="Rectangle 6">
            <a:extLst>
              <a:ext uri="{FF2B5EF4-FFF2-40B4-BE49-F238E27FC236}">
                <a16:creationId xmlns:a16="http://schemas.microsoft.com/office/drawing/2014/main" id="{7FB80B30-103A-4FF3-B3DD-DB3323206245}"/>
              </a:ext>
            </a:extLst>
          </p:cNvPr>
          <p:cNvSpPr/>
          <p:nvPr/>
        </p:nvSpPr>
        <p:spPr>
          <a:xfrm>
            <a:off x="1124000" y="1700808"/>
            <a:ext cx="7192416" cy="222570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642C42C-2F19-4E57-8189-7E6ADE989176}"/>
              </a:ext>
            </a:extLst>
          </p:cNvPr>
          <p:cNvSpPr txBox="1"/>
          <p:nvPr/>
        </p:nvSpPr>
        <p:spPr>
          <a:xfrm>
            <a:off x="873113" y="4221088"/>
            <a:ext cx="7920880" cy="1584473"/>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Rule ensures that certain owners cannot prevent a sale/exit of a company from happening</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Needed, as oftentimes divergences in opinion on when/how to sell a company…</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…particularly at low valuation</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Note: Vote ‘along with’ the other shares means pro rata. So, If the vote count is 90% yes and 10% no, the affected shares would also be ‘voted’ 90% yes and 10% no</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For founder leaving: highly relevant so ousted/fired founder cannot hold up the whole company through votes</a:t>
            </a:r>
          </a:p>
        </p:txBody>
      </p:sp>
    </p:spTree>
    <p:extLst>
      <p:ext uri="{BB962C8B-B14F-4D97-AF65-F5344CB8AC3E}">
        <p14:creationId xmlns:p14="http://schemas.microsoft.com/office/powerpoint/2010/main" val="3484004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8B483CF-C777-41CE-A665-155C8F8A7222}"/>
              </a:ext>
            </a:extLst>
          </p:cNvPr>
          <p:cNvSpPr>
            <a:spLocks noGrp="1"/>
          </p:cNvSpPr>
          <p:nvPr>
            <p:ph type="body" sz="quarter" idx="13"/>
          </p:nvPr>
        </p:nvSpPr>
        <p:spPr/>
        <p:txBody>
          <a:bodyPr/>
          <a:lstStyle/>
          <a:p>
            <a:r>
              <a:rPr lang="en-US" dirty="0"/>
              <a:t>Contents</a:t>
            </a:r>
          </a:p>
        </p:txBody>
      </p:sp>
      <p:sp>
        <p:nvSpPr>
          <p:cNvPr id="3" name="Slide Number Placeholder 2">
            <a:extLst>
              <a:ext uri="{FF2B5EF4-FFF2-40B4-BE49-F238E27FC236}">
                <a16:creationId xmlns:a16="http://schemas.microsoft.com/office/drawing/2014/main" id="{042016CE-0381-4DC6-8666-AED662EA4004}"/>
              </a:ext>
            </a:extLst>
          </p:cNvPr>
          <p:cNvSpPr>
            <a:spLocks noGrp="1"/>
          </p:cNvSpPr>
          <p:nvPr>
            <p:ph type="sldNum" sz="quarter" idx="12"/>
          </p:nvPr>
        </p:nvSpPr>
        <p:spPr/>
        <p:txBody>
          <a:bodyPr/>
          <a:lstStyle/>
          <a:p>
            <a:fld id="{C76FEBDD-00E6-4BCE-81BB-64ADCF1A94EA}" type="slidenum">
              <a:rPr lang="de-DE" smtClean="0"/>
              <a:pPr/>
              <a:t>16</a:t>
            </a:fld>
            <a:endParaRPr lang="de-DE"/>
          </a:p>
        </p:txBody>
      </p:sp>
      <p:grpSp>
        <p:nvGrpSpPr>
          <p:cNvPr id="29" name="Gruppieren 3">
            <a:extLst>
              <a:ext uri="{FF2B5EF4-FFF2-40B4-BE49-F238E27FC236}">
                <a16:creationId xmlns:a16="http://schemas.microsoft.com/office/drawing/2014/main" id="{0F46F1D9-E575-43DB-A890-C16E5F9F80D6}"/>
              </a:ext>
            </a:extLst>
          </p:cNvPr>
          <p:cNvGrpSpPr/>
          <p:nvPr/>
        </p:nvGrpSpPr>
        <p:grpSpPr>
          <a:xfrm>
            <a:off x="845413" y="2704079"/>
            <a:ext cx="4569304" cy="400110"/>
            <a:chOff x="271196" y="3532226"/>
            <a:chExt cx="4569304" cy="400110"/>
          </a:xfrm>
        </p:grpSpPr>
        <p:sp>
          <p:nvSpPr>
            <p:cNvPr id="30" name="Textfeld 4">
              <a:extLst>
                <a:ext uri="{FF2B5EF4-FFF2-40B4-BE49-F238E27FC236}">
                  <a16:creationId xmlns:a16="http://schemas.microsoft.com/office/drawing/2014/main" id="{273B1723-6C9A-4640-9391-934EA221D713}"/>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1</a:t>
              </a:r>
            </a:p>
          </p:txBody>
        </p:sp>
        <p:sp>
          <p:nvSpPr>
            <p:cNvPr id="31" name="Textfeld 5">
              <a:extLst>
                <a:ext uri="{FF2B5EF4-FFF2-40B4-BE49-F238E27FC236}">
                  <a16:creationId xmlns:a16="http://schemas.microsoft.com/office/drawing/2014/main" id="{8B63CB2A-E073-4D80-B31D-FE0999161AE1}"/>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Convertible Preferred Shares</a:t>
              </a:r>
            </a:p>
          </p:txBody>
        </p:sp>
      </p:grpSp>
      <p:sp>
        <p:nvSpPr>
          <p:cNvPr id="32" name="Rechteck 15">
            <a:extLst>
              <a:ext uri="{FF2B5EF4-FFF2-40B4-BE49-F238E27FC236}">
                <a16:creationId xmlns:a16="http://schemas.microsoft.com/office/drawing/2014/main" id="{5253D6B3-D77C-4E0F-9457-BFACDE8366AA}"/>
              </a:ext>
            </a:extLst>
          </p:cNvPr>
          <p:cNvSpPr/>
          <p:nvPr/>
        </p:nvSpPr>
        <p:spPr>
          <a:xfrm>
            <a:off x="753729" y="3661780"/>
            <a:ext cx="5114415" cy="52120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3" name="Gruppieren 3">
            <a:extLst>
              <a:ext uri="{FF2B5EF4-FFF2-40B4-BE49-F238E27FC236}">
                <a16:creationId xmlns:a16="http://schemas.microsoft.com/office/drawing/2014/main" id="{241A80E6-B357-444A-9B35-961EDF764AE5}"/>
              </a:ext>
            </a:extLst>
          </p:cNvPr>
          <p:cNvGrpSpPr/>
          <p:nvPr/>
        </p:nvGrpSpPr>
        <p:grpSpPr>
          <a:xfrm>
            <a:off x="845413" y="3217399"/>
            <a:ext cx="4569304" cy="400110"/>
            <a:chOff x="271196" y="3532226"/>
            <a:chExt cx="4569304" cy="400110"/>
          </a:xfrm>
        </p:grpSpPr>
        <p:sp>
          <p:nvSpPr>
            <p:cNvPr id="34" name="Textfeld 4">
              <a:extLst>
                <a:ext uri="{FF2B5EF4-FFF2-40B4-BE49-F238E27FC236}">
                  <a16:creationId xmlns:a16="http://schemas.microsoft.com/office/drawing/2014/main" id="{222D2F06-76C7-4227-8919-8D87E36D7AB7}"/>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2</a:t>
              </a:r>
            </a:p>
          </p:txBody>
        </p:sp>
        <p:sp>
          <p:nvSpPr>
            <p:cNvPr id="35" name="Textfeld 5">
              <a:extLst>
                <a:ext uri="{FF2B5EF4-FFF2-40B4-BE49-F238E27FC236}">
                  <a16:creationId xmlns:a16="http://schemas.microsoft.com/office/drawing/2014/main" id="{ECCBF323-D83C-4169-85E6-2133A6BFD6D4}"/>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Control Rights</a:t>
              </a:r>
            </a:p>
          </p:txBody>
        </p:sp>
      </p:grpSp>
      <p:grpSp>
        <p:nvGrpSpPr>
          <p:cNvPr id="36" name="Gruppieren 3">
            <a:extLst>
              <a:ext uri="{FF2B5EF4-FFF2-40B4-BE49-F238E27FC236}">
                <a16:creationId xmlns:a16="http://schemas.microsoft.com/office/drawing/2014/main" id="{C0C5E3E1-D9F5-497D-AE5F-98D4CDE356FF}"/>
              </a:ext>
            </a:extLst>
          </p:cNvPr>
          <p:cNvGrpSpPr/>
          <p:nvPr/>
        </p:nvGrpSpPr>
        <p:grpSpPr>
          <a:xfrm>
            <a:off x="846634" y="3731989"/>
            <a:ext cx="4569304" cy="400110"/>
            <a:chOff x="271196" y="3532226"/>
            <a:chExt cx="4569304" cy="400110"/>
          </a:xfrm>
        </p:grpSpPr>
        <p:sp>
          <p:nvSpPr>
            <p:cNvPr id="37" name="Textfeld 4">
              <a:extLst>
                <a:ext uri="{FF2B5EF4-FFF2-40B4-BE49-F238E27FC236}">
                  <a16:creationId xmlns:a16="http://schemas.microsoft.com/office/drawing/2014/main" id="{2362916C-0E3D-4048-86E9-10A3FEE0F75C}"/>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3</a:t>
              </a:r>
            </a:p>
          </p:txBody>
        </p:sp>
        <p:sp>
          <p:nvSpPr>
            <p:cNvPr id="38" name="Textfeld 5">
              <a:extLst>
                <a:ext uri="{FF2B5EF4-FFF2-40B4-BE49-F238E27FC236}">
                  <a16:creationId xmlns:a16="http://schemas.microsoft.com/office/drawing/2014/main" id="{7808907A-3144-4B4F-8E56-69704F74042C}"/>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Cash Flow Rights</a:t>
              </a:r>
            </a:p>
          </p:txBody>
        </p:sp>
      </p:grpSp>
      <p:grpSp>
        <p:nvGrpSpPr>
          <p:cNvPr id="39" name="Gruppieren 3">
            <a:extLst>
              <a:ext uri="{FF2B5EF4-FFF2-40B4-BE49-F238E27FC236}">
                <a16:creationId xmlns:a16="http://schemas.microsoft.com/office/drawing/2014/main" id="{6EB5CDE7-6B8D-4967-AFA5-B82034CE39F1}"/>
              </a:ext>
            </a:extLst>
          </p:cNvPr>
          <p:cNvGrpSpPr/>
          <p:nvPr/>
        </p:nvGrpSpPr>
        <p:grpSpPr>
          <a:xfrm>
            <a:off x="845413" y="4242620"/>
            <a:ext cx="4569304" cy="400110"/>
            <a:chOff x="271196" y="3532226"/>
            <a:chExt cx="4569304" cy="400110"/>
          </a:xfrm>
        </p:grpSpPr>
        <p:sp>
          <p:nvSpPr>
            <p:cNvPr id="40" name="Textfeld 4">
              <a:extLst>
                <a:ext uri="{FF2B5EF4-FFF2-40B4-BE49-F238E27FC236}">
                  <a16:creationId xmlns:a16="http://schemas.microsoft.com/office/drawing/2014/main" id="{F241A1E3-03A6-4FCE-A9BE-9A8D5A78DF47}"/>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4</a:t>
              </a:r>
            </a:p>
          </p:txBody>
        </p:sp>
        <p:sp>
          <p:nvSpPr>
            <p:cNvPr id="41" name="Textfeld 5">
              <a:extLst>
                <a:ext uri="{FF2B5EF4-FFF2-40B4-BE49-F238E27FC236}">
                  <a16:creationId xmlns:a16="http://schemas.microsoft.com/office/drawing/2014/main" id="{943F25CF-7FFF-4AF7-BECF-4892C6ECEF78}"/>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The ‘Standard’ Contract</a:t>
              </a:r>
            </a:p>
          </p:txBody>
        </p:sp>
      </p:grpSp>
    </p:spTree>
    <p:extLst>
      <p:ext uri="{BB962C8B-B14F-4D97-AF65-F5344CB8AC3E}">
        <p14:creationId xmlns:p14="http://schemas.microsoft.com/office/powerpoint/2010/main" val="3572024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C86D40C-3F2A-48AF-9B97-270E9DD04646}"/>
              </a:ext>
            </a:extLst>
          </p:cNvPr>
          <p:cNvSpPr>
            <a:spLocks noGrp="1"/>
          </p:cNvSpPr>
          <p:nvPr>
            <p:ph type="body" sz="quarter" idx="13"/>
          </p:nvPr>
        </p:nvSpPr>
        <p:spPr/>
        <p:txBody>
          <a:bodyPr/>
          <a:lstStyle/>
          <a:p>
            <a:r>
              <a:rPr lang="en-US" dirty="0"/>
              <a:t>Cash Flow Rights </a:t>
            </a:r>
            <a:r>
              <a:rPr lang="en-US" sz="1200" dirty="0"/>
              <a:t>(Overview &amp; Introduction)</a:t>
            </a:r>
            <a:endParaRPr lang="en-US" dirty="0"/>
          </a:p>
        </p:txBody>
      </p:sp>
      <p:sp>
        <p:nvSpPr>
          <p:cNvPr id="3" name="Slide Number Placeholder 2">
            <a:extLst>
              <a:ext uri="{FF2B5EF4-FFF2-40B4-BE49-F238E27FC236}">
                <a16:creationId xmlns:a16="http://schemas.microsoft.com/office/drawing/2014/main" id="{488B2338-25D6-42E3-ACDD-A4C28FBF5E1D}"/>
              </a:ext>
            </a:extLst>
          </p:cNvPr>
          <p:cNvSpPr>
            <a:spLocks noGrp="1"/>
          </p:cNvSpPr>
          <p:nvPr>
            <p:ph type="sldNum" sz="quarter" idx="12"/>
          </p:nvPr>
        </p:nvSpPr>
        <p:spPr/>
        <p:txBody>
          <a:bodyPr/>
          <a:lstStyle/>
          <a:p>
            <a:fld id="{C76FEBDD-00E6-4BCE-81BB-64ADCF1A94EA}" type="slidenum">
              <a:rPr lang="de-DE" smtClean="0"/>
              <a:pPr/>
              <a:t>17</a:t>
            </a:fld>
            <a:endParaRPr lang="de-DE"/>
          </a:p>
        </p:txBody>
      </p:sp>
      <p:sp>
        <p:nvSpPr>
          <p:cNvPr id="5" name="TextBox 4">
            <a:extLst>
              <a:ext uri="{FF2B5EF4-FFF2-40B4-BE49-F238E27FC236}">
                <a16:creationId xmlns:a16="http://schemas.microsoft.com/office/drawing/2014/main" id="{076FB4EC-26D2-40AF-A9DB-965FBBCF8E2F}"/>
              </a:ext>
            </a:extLst>
          </p:cNvPr>
          <p:cNvSpPr txBox="1"/>
          <p:nvPr/>
        </p:nvSpPr>
        <p:spPr>
          <a:xfrm>
            <a:off x="935596" y="1589365"/>
            <a:ext cx="7272808" cy="4143891"/>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Cash flow rights give Venture Capital investors control over their monetary investment</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Rules pursue one goal: determine </a:t>
            </a:r>
            <a:r>
              <a:rPr lang="en-US" sz="1200" b="1" dirty="0">
                <a:latin typeface="Arial" panose="020B0604020202020204" pitchFamily="34" charset="0"/>
                <a:cs typeface="Arial" panose="020B0604020202020204" pitchFamily="34" charset="0"/>
              </a:rPr>
              <a:t>(1)</a:t>
            </a:r>
            <a:r>
              <a:rPr lang="en-US" sz="1200" dirty="0">
                <a:latin typeface="Arial" panose="020B0604020202020204" pitchFamily="34" charset="0"/>
                <a:cs typeface="Arial" panose="020B0604020202020204" pitchFamily="34" charset="0"/>
              </a:rPr>
              <a:t> who gets paid </a:t>
            </a: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which amount, </a:t>
            </a:r>
            <a:r>
              <a:rPr lang="en-US" sz="1200" b="1"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 in which order, and </a:t>
            </a:r>
            <a:r>
              <a:rPr lang="en-US" sz="1200" b="1" dirty="0">
                <a:latin typeface="Arial" panose="020B0604020202020204" pitchFamily="34" charset="0"/>
                <a:cs typeface="Arial" panose="020B0604020202020204" pitchFamily="34" charset="0"/>
              </a:rPr>
              <a:t>(4)</a:t>
            </a:r>
            <a:r>
              <a:rPr lang="en-US" sz="1200" dirty="0">
                <a:latin typeface="Arial" panose="020B0604020202020204" pitchFamily="34" charset="0"/>
                <a:cs typeface="Arial" panose="020B0604020202020204" pitchFamily="34" charset="0"/>
              </a:rPr>
              <a:t> in which type of exit</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Relevant for two reasons: convertible preferred shares might have to be converted into common equity, hence cause dilution etc.</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Also, more relevant: what if sales price is not enough to break-even all investors? Who loses money, and how much?</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Different rules for different types of exit</a:t>
            </a:r>
          </a:p>
          <a:p>
            <a:pPr marL="171450" indent="-171450">
              <a:lnSpc>
                <a:spcPct val="150000"/>
              </a:lnSpc>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a:lnSpc>
                <a:spcPct val="150000"/>
              </a:lnSpc>
            </a:pPr>
            <a:r>
              <a:rPr lang="en-US" sz="1200" b="1" u="sng" dirty="0">
                <a:latin typeface="Arial" panose="020B0604020202020204" pitchFamily="34" charset="0"/>
                <a:cs typeface="Arial" panose="020B0604020202020204" pitchFamily="34" charset="0"/>
              </a:rPr>
              <a:t>Most important rights:</a:t>
            </a:r>
          </a:p>
          <a:p>
            <a:pPr>
              <a:lnSpc>
                <a:spcPct val="150000"/>
              </a:lnSpc>
            </a:pPr>
            <a:r>
              <a:rPr lang="en-US" sz="1200" b="1" dirty="0">
                <a:latin typeface="Arial" panose="020B0604020202020204" pitchFamily="34" charset="0"/>
                <a:cs typeface="Arial" panose="020B0604020202020204" pitchFamily="34" charset="0"/>
              </a:rPr>
              <a:t>(1)</a:t>
            </a:r>
            <a:r>
              <a:rPr lang="en-US" sz="1200" dirty="0">
                <a:latin typeface="Arial" panose="020B0604020202020204" pitchFamily="34" charset="0"/>
                <a:cs typeface="Arial" panose="020B0604020202020204" pitchFamily="34" charset="0"/>
              </a:rPr>
              <a:t> Liquidation Preference for M&amp;A Exits &amp; Chapter 11</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Liquidation ‘Multiplier’</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Liquidation ‘Seniority’</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Liquidation ‘Participation’</a:t>
            </a:r>
            <a:endParaRPr lang="en-US" sz="1200" dirty="0">
              <a:latin typeface="Arial" panose="020B0604020202020204" pitchFamily="34" charset="0"/>
              <a:cs typeface="Arial" panose="020B0604020202020204" pitchFamily="34" charset="0"/>
            </a:endParaRPr>
          </a:p>
          <a:p>
            <a:pPr>
              <a:lnSpc>
                <a:spcPct val="150000"/>
              </a:lnSpc>
            </a:pP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IPO ‘Ratchets’ for IPO Exits</a:t>
            </a:r>
          </a:p>
        </p:txBody>
      </p:sp>
    </p:spTree>
    <p:extLst>
      <p:ext uri="{BB962C8B-B14F-4D97-AF65-F5344CB8AC3E}">
        <p14:creationId xmlns:p14="http://schemas.microsoft.com/office/powerpoint/2010/main" val="2553822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Liquidation Preference </a:t>
            </a:r>
            <a:r>
              <a:rPr lang="en-US" sz="1200" dirty="0"/>
              <a:t>(What is a Liquidation ‘Event’?)</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18</a:t>
            </a:fld>
            <a:endParaRPr lang="de-DE"/>
          </a:p>
        </p:txBody>
      </p:sp>
      <p:sp>
        <p:nvSpPr>
          <p:cNvPr id="4" name="Rectangle 3"/>
          <p:cNvSpPr/>
          <p:nvPr/>
        </p:nvSpPr>
        <p:spPr>
          <a:xfrm>
            <a:off x="899592" y="2060848"/>
            <a:ext cx="936104" cy="1944216"/>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2915708"/>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2060848"/>
            <a:ext cx="7192416" cy="194421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2251644"/>
            <a:ext cx="6264696" cy="1546577"/>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2. Liquidation (c) Certain Acquisitions</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t>
            </a:r>
            <a:r>
              <a:rPr lang="en-US" sz="1050" dirty="0" err="1">
                <a:latin typeface="Arial" panose="020B0604020202020204" pitchFamily="34" charset="0"/>
                <a:cs typeface="Arial" panose="020B0604020202020204" pitchFamily="34" charset="0"/>
              </a:rPr>
              <a:t>i</a:t>
            </a:r>
            <a:r>
              <a:rPr lang="en-US" sz="1050" dirty="0">
                <a:latin typeface="Arial" panose="020B0604020202020204" pitchFamily="34" charset="0"/>
                <a:cs typeface="Arial" panose="020B0604020202020204" pitchFamily="34" charset="0"/>
              </a:rPr>
              <a:t>) Deemed Liquidation. For purposes of [above distribution], a liquidation, dissolution, or winding up of the Corporation shall be deemed to occur if the Corporation shall (</a:t>
            </a:r>
            <a:r>
              <a:rPr lang="en-US" sz="1050" dirty="0" err="1">
                <a:latin typeface="Arial" panose="020B0604020202020204" pitchFamily="34" charset="0"/>
                <a:cs typeface="Arial" panose="020B0604020202020204" pitchFamily="34" charset="0"/>
              </a:rPr>
              <a:t>i</a:t>
            </a:r>
            <a:r>
              <a:rPr lang="en-US" sz="1050" dirty="0">
                <a:latin typeface="Arial" panose="020B0604020202020204" pitchFamily="34" charset="0"/>
                <a:cs typeface="Arial" panose="020B0604020202020204" pitchFamily="34" charset="0"/>
              </a:rPr>
              <a:t>) sell, convey, exclusively license or otherwise dispose of all or substantially all of its property, assets or business (ii) merge with or into or consolidate with any other corporation […], (iii) effect a liquidation, dissolution or winding up of the Corporation</a:t>
            </a:r>
          </a:p>
        </p:txBody>
      </p:sp>
      <p:sp>
        <p:nvSpPr>
          <p:cNvPr id="9" name="TextBox 8"/>
          <p:cNvSpPr txBox="1"/>
          <p:nvPr/>
        </p:nvSpPr>
        <p:spPr>
          <a:xfrm>
            <a:off x="899592" y="4149080"/>
            <a:ext cx="5951075" cy="1615827"/>
          </a:xfrm>
          <a:prstGeom prst="rect">
            <a:avLst/>
          </a:prstGeom>
          <a:noFill/>
        </p:spPr>
        <p:txBody>
          <a:bodyPr wrap="square" rtlCol="0">
            <a:spAutoFit/>
          </a:bodyPr>
          <a:lstStyle/>
          <a:p>
            <a:pPr>
              <a:lnSpc>
                <a:spcPct val="150000"/>
              </a:lnSpc>
            </a:pPr>
            <a:r>
              <a:rPr lang="en-US" sz="1100" b="1" u="sng" dirty="0">
                <a:latin typeface="Arial" panose="020B0604020202020204" pitchFamily="34" charset="0"/>
                <a:cs typeface="Arial" panose="020B0604020202020204" pitchFamily="34" charset="0"/>
              </a:rPr>
              <a:t>Liquidation Event:</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Sell assets or business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Merger</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Liquidation, Dissolution or Winding up</a:t>
            </a:r>
          </a:p>
          <a:p>
            <a:pPr marL="171450" indent="-171450">
              <a:lnSpc>
                <a:spcPct val="150000"/>
              </a:lnSpc>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a:lnSpc>
                <a:spcPct val="150000"/>
              </a:lnSpc>
            </a:pPr>
            <a:r>
              <a:rPr lang="en-US" sz="1100" b="1" dirty="0">
                <a:latin typeface="Arial" panose="020B0604020202020204" pitchFamily="34" charset="0"/>
                <a:cs typeface="Arial" panose="020B0604020202020204" pitchFamily="34" charset="0"/>
              </a:rPr>
              <a:t>     Every exit except for IPO!</a:t>
            </a:r>
          </a:p>
        </p:txBody>
      </p:sp>
      <p:sp>
        <p:nvSpPr>
          <p:cNvPr id="11" name="Right Arrow 10"/>
          <p:cNvSpPr/>
          <p:nvPr/>
        </p:nvSpPr>
        <p:spPr>
          <a:xfrm>
            <a:off x="936732" y="5517232"/>
            <a:ext cx="168601" cy="14401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Square logo and symbol, meaning, history, PNG">
            <a:extLst>
              <a:ext uri="{FF2B5EF4-FFF2-40B4-BE49-F238E27FC236}">
                <a16:creationId xmlns:a16="http://schemas.microsoft.com/office/drawing/2014/main" id="{F1ABC47E-9DB8-4B6D-8683-0324455957A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383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1A9727-D98B-45A0-B390-017543E5217D}"/>
              </a:ext>
            </a:extLst>
          </p:cNvPr>
          <p:cNvSpPr>
            <a:spLocks noGrp="1"/>
          </p:cNvSpPr>
          <p:nvPr>
            <p:ph type="body" sz="quarter" idx="13"/>
          </p:nvPr>
        </p:nvSpPr>
        <p:spPr/>
        <p:txBody>
          <a:bodyPr/>
          <a:lstStyle/>
          <a:p>
            <a:r>
              <a:rPr lang="en-US" dirty="0"/>
              <a:t>Liquidation Preference </a:t>
            </a:r>
            <a:r>
              <a:rPr lang="en-US" sz="1200" dirty="0"/>
              <a:t>(Overview)</a:t>
            </a:r>
            <a:endParaRPr lang="en-US" dirty="0"/>
          </a:p>
        </p:txBody>
      </p:sp>
      <p:sp>
        <p:nvSpPr>
          <p:cNvPr id="3" name="Slide Number Placeholder 2">
            <a:extLst>
              <a:ext uri="{FF2B5EF4-FFF2-40B4-BE49-F238E27FC236}">
                <a16:creationId xmlns:a16="http://schemas.microsoft.com/office/drawing/2014/main" id="{E82F3A86-ACCE-48B7-B7F3-30C12138441D}"/>
              </a:ext>
            </a:extLst>
          </p:cNvPr>
          <p:cNvSpPr>
            <a:spLocks noGrp="1"/>
          </p:cNvSpPr>
          <p:nvPr>
            <p:ph type="sldNum" sz="quarter" idx="12"/>
          </p:nvPr>
        </p:nvSpPr>
        <p:spPr/>
        <p:txBody>
          <a:bodyPr/>
          <a:lstStyle/>
          <a:p>
            <a:fld id="{C76FEBDD-00E6-4BCE-81BB-64ADCF1A94EA}" type="slidenum">
              <a:rPr lang="de-DE" smtClean="0"/>
              <a:pPr/>
              <a:t>19</a:t>
            </a:fld>
            <a:endParaRPr lang="de-DE"/>
          </a:p>
        </p:txBody>
      </p:sp>
      <p:sp>
        <p:nvSpPr>
          <p:cNvPr id="5" name="TextBox 4">
            <a:extLst>
              <a:ext uri="{FF2B5EF4-FFF2-40B4-BE49-F238E27FC236}">
                <a16:creationId xmlns:a16="http://schemas.microsoft.com/office/drawing/2014/main" id="{31AF1414-0FBC-4254-AAE3-7689AEFD3BEE}"/>
              </a:ext>
            </a:extLst>
          </p:cNvPr>
          <p:cNvSpPr txBox="1"/>
          <p:nvPr/>
        </p:nvSpPr>
        <p:spPr>
          <a:xfrm>
            <a:off x="899592" y="1412776"/>
            <a:ext cx="7416824" cy="199137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Describes payout structure in case of ‘liquidation’ of company (sale, merger, Chapter 11)</a:t>
            </a:r>
          </a:p>
          <a:p>
            <a:pPr marL="285750" indent="-2857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Distribution of assets among shareholders, both common and preferred</a:t>
            </a:r>
          </a:p>
          <a:p>
            <a:pPr marL="285750" indent="-2857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Debt-like payout scheme: </a:t>
            </a:r>
            <a:r>
              <a:rPr lang="en-US" sz="1400" b="1"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 who gets paid first, and </a:t>
            </a:r>
            <a:r>
              <a:rPr lang="en-US" sz="1400" b="1" dirty="0">
                <a:latin typeface="Arial" panose="020B0604020202020204" pitchFamily="34" charset="0"/>
                <a:cs typeface="Arial" panose="020B0604020202020204" pitchFamily="34" charset="0"/>
              </a:rPr>
              <a:t>(2)</a:t>
            </a:r>
            <a:r>
              <a:rPr lang="en-US" sz="1400" dirty="0">
                <a:latin typeface="Arial" panose="020B0604020202020204" pitchFamily="34" charset="0"/>
                <a:cs typeface="Arial" panose="020B0604020202020204" pitchFamily="34" charset="0"/>
              </a:rPr>
              <a:t> how much?</a:t>
            </a:r>
          </a:p>
          <a:p>
            <a:pPr marL="285750" indent="-2857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General rule: preferred get paid first, then common shareholders</a:t>
            </a:r>
          </a:p>
          <a:p>
            <a:pPr>
              <a:lnSpc>
                <a:spcPct val="150000"/>
              </a:lnSpc>
            </a:pPr>
            <a:endParaRPr lang="en-US" sz="1400" dirty="0">
              <a:latin typeface="Arial" panose="020B0604020202020204" pitchFamily="34" charset="0"/>
              <a:cs typeface="Arial" panose="020B0604020202020204" pitchFamily="34" charset="0"/>
            </a:endParaRPr>
          </a:p>
          <a:p>
            <a:pPr>
              <a:lnSpc>
                <a:spcPct val="150000"/>
              </a:lnSpc>
            </a:pPr>
            <a:r>
              <a:rPr lang="en-US" sz="1400" u="sng" dirty="0">
                <a:latin typeface="Arial" panose="020B0604020202020204" pitchFamily="34" charset="0"/>
                <a:cs typeface="Arial" panose="020B0604020202020204" pitchFamily="34" charset="0"/>
              </a:rPr>
              <a:t>Four concepts need to be understood:</a:t>
            </a:r>
          </a:p>
        </p:txBody>
      </p:sp>
      <p:sp>
        <p:nvSpPr>
          <p:cNvPr id="6" name="TextBox 5">
            <a:extLst>
              <a:ext uri="{FF2B5EF4-FFF2-40B4-BE49-F238E27FC236}">
                <a16:creationId xmlns:a16="http://schemas.microsoft.com/office/drawing/2014/main" id="{C58709D0-80FF-4B48-9272-E61CE0833383}"/>
              </a:ext>
            </a:extLst>
          </p:cNvPr>
          <p:cNvSpPr txBox="1"/>
          <p:nvPr/>
        </p:nvSpPr>
        <p:spPr>
          <a:xfrm>
            <a:off x="1158623" y="3996278"/>
            <a:ext cx="2718834" cy="568810"/>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Out of the sale/liquidation value of the company, who is paid in which </a:t>
            </a:r>
            <a:r>
              <a:rPr lang="en-US" sz="1100" b="1" dirty="0">
                <a:latin typeface="Arial" panose="020B0604020202020204" pitchFamily="34" charset="0"/>
                <a:cs typeface="Arial" panose="020B0604020202020204" pitchFamily="34" charset="0"/>
              </a:rPr>
              <a:t>order</a:t>
            </a:r>
            <a:r>
              <a:rPr lang="en-US" sz="1100" dirty="0">
                <a:latin typeface="Arial" panose="020B0604020202020204" pitchFamily="34" charset="0"/>
                <a:cs typeface="Arial" panose="020B0604020202020204" pitchFamily="34" charset="0"/>
              </a:rPr>
              <a:t>?</a:t>
            </a:r>
          </a:p>
        </p:txBody>
      </p:sp>
      <p:sp>
        <p:nvSpPr>
          <p:cNvPr id="7" name="Rectangle 6">
            <a:extLst>
              <a:ext uri="{FF2B5EF4-FFF2-40B4-BE49-F238E27FC236}">
                <a16:creationId xmlns:a16="http://schemas.microsoft.com/office/drawing/2014/main" id="{28C74DBF-5149-4C39-A831-69D4E9881DD9}"/>
              </a:ext>
            </a:extLst>
          </p:cNvPr>
          <p:cNvSpPr/>
          <p:nvPr/>
        </p:nvSpPr>
        <p:spPr>
          <a:xfrm>
            <a:off x="1187624" y="3717032"/>
            <a:ext cx="2639625"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C113517-AFFB-4DF9-B3E1-2BE7E935F108}"/>
              </a:ext>
            </a:extLst>
          </p:cNvPr>
          <p:cNvSpPr txBox="1"/>
          <p:nvPr/>
        </p:nvSpPr>
        <p:spPr>
          <a:xfrm>
            <a:off x="1536038" y="3729454"/>
            <a:ext cx="1949486"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Liquidation ‘Seniority’</a:t>
            </a:r>
          </a:p>
        </p:txBody>
      </p:sp>
      <p:sp>
        <p:nvSpPr>
          <p:cNvPr id="9" name="TextBox 8">
            <a:extLst>
              <a:ext uri="{FF2B5EF4-FFF2-40B4-BE49-F238E27FC236}">
                <a16:creationId xmlns:a16="http://schemas.microsoft.com/office/drawing/2014/main" id="{E370B06D-6CB2-494E-BC1D-FC5CB8A576F3}"/>
              </a:ext>
            </a:extLst>
          </p:cNvPr>
          <p:cNvSpPr txBox="1"/>
          <p:nvPr/>
        </p:nvSpPr>
        <p:spPr>
          <a:xfrm>
            <a:off x="5205601" y="3992086"/>
            <a:ext cx="2757125" cy="822726"/>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Out of the sale/liquidation value of the company, </a:t>
            </a:r>
            <a:r>
              <a:rPr lang="en-US" sz="1100" b="1" dirty="0">
                <a:latin typeface="Arial" panose="020B0604020202020204" pitchFamily="34" charset="0"/>
                <a:cs typeface="Arial" panose="020B0604020202020204" pitchFamily="34" charset="0"/>
              </a:rPr>
              <a:t>how much</a:t>
            </a:r>
            <a:r>
              <a:rPr lang="en-US" sz="1100" dirty="0">
                <a:latin typeface="Arial" panose="020B0604020202020204" pitchFamily="34" charset="0"/>
                <a:cs typeface="Arial" panose="020B0604020202020204" pitchFamily="34" charset="0"/>
              </a:rPr>
              <a:t> is each shareholder paid?</a:t>
            </a:r>
          </a:p>
        </p:txBody>
      </p:sp>
      <p:sp>
        <p:nvSpPr>
          <p:cNvPr id="10" name="Rectangle 9">
            <a:extLst>
              <a:ext uri="{FF2B5EF4-FFF2-40B4-BE49-F238E27FC236}">
                <a16:creationId xmlns:a16="http://schemas.microsoft.com/office/drawing/2014/main" id="{F432D66B-D32E-4800-865A-C5E8EAF82C96}"/>
              </a:ext>
            </a:extLst>
          </p:cNvPr>
          <p:cNvSpPr/>
          <p:nvPr/>
        </p:nvSpPr>
        <p:spPr>
          <a:xfrm>
            <a:off x="5244743" y="3717032"/>
            <a:ext cx="2639625"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7D8E628-7732-4933-A8C6-07CC052388DD}"/>
              </a:ext>
            </a:extLst>
          </p:cNvPr>
          <p:cNvSpPr txBox="1"/>
          <p:nvPr/>
        </p:nvSpPr>
        <p:spPr>
          <a:xfrm>
            <a:off x="5579784" y="3729454"/>
            <a:ext cx="1949486"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Liquidation ‘Multiplier’</a:t>
            </a:r>
          </a:p>
        </p:txBody>
      </p:sp>
      <p:sp>
        <p:nvSpPr>
          <p:cNvPr id="12" name="TextBox 11">
            <a:extLst>
              <a:ext uri="{FF2B5EF4-FFF2-40B4-BE49-F238E27FC236}">
                <a16:creationId xmlns:a16="http://schemas.microsoft.com/office/drawing/2014/main" id="{2DAC1F30-6FF2-4D66-88BA-D8001B8548A4}"/>
              </a:ext>
            </a:extLst>
          </p:cNvPr>
          <p:cNvSpPr txBox="1"/>
          <p:nvPr/>
        </p:nvSpPr>
        <p:spPr>
          <a:xfrm>
            <a:off x="1158623" y="5364430"/>
            <a:ext cx="2718834" cy="568810"/>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Obtaining only payout of ones’ own preferred share series</a:t>
            </a:r>
          </a:p>
        </p:txBody>
      </p:sp>
      <p:sp>
        <p:nvSpPr>
          <p:cNvPr id="13" name="Rectangle 12">
            <a:extLst>
              <a:ext uri="{FF2B5EF4-FFF2-40B4-BE49-F238E27FC236}">
                <a16:creationId xmlns:a16="http://schemas.microsoft.com/office/drawing/2014/main" id="{A0D96665-AB8B-461D-B1A7-F5B1996E0077}"/>
              </a:ext>
            </a:extLst>
          </p:cNvPr>
          <p:cNvSpPr/>
          <p:nvPr/>
        </p:nvSpPr>
        <p:spPr>
          <a:xfrm>
            <a:off x="1187624" y="5085184"/>
            <a:ext cx="2639625"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5D348DFE-D27C-4CF4-9147-C1E3B305A277}"/>
              </a:ext>
            </a:extLst>
          </p:cNvPr>
          <p:cNvSpPr txBox="1"/>
          <p:nvPr/>
        </p:nvSpPr>
        <p:spPr>
          <a:xfrm>
            <a:off x="1536038" y="5097606"/>
            <a:ext cx="1949486"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Non-Participation</a:t>
            </a:r>
          </a:p>
        </p:txBody>
      </p:sp>
      <p:sp>
        <p:nvSpPr>
          <p:cNvPr id="15" name="TextBox 14">
            <a:extLst>
              <a:ext uri="{FF2B5EF4-FFF2-40B4-BE49-F238E27FC236}">
                <a16:creationId xmlns:a16="http://schemas.microsoft.com/office/drawing/2014/main" id="{B97D43C7-4C42-42AB-BD55-B238DBDE151F}"/>
              </a:ext>
            </a:extLst>
          </p:cNvPr>
          <p:cNvSpPr txBox="1"/>
          <p:nvPr/>
        </p:nvSpPr>
        <p:spPr>
          <a:xfrm>
            <a:off x="5205601" y="5360238"/>
            <a:ext cx="2757125" cy="822726"/>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‘Double-dipping’: obtaining preferred share payout, and participating in other share series’ payout</a:t>
            </a:r>
          </a:p>
        </p:txBody>
      </p:sp>
      <p:sp>
        <p:nvSpPr>
          <p:cNvPr id="16" name="Rectangle 15">
            <a:extLst>
              <a:ext uri="{FF2B5EF4-FFF2-40B4-BE49-F238E27FC236}">
                <a16:creationId xmlns:a16="http://schemas.microsoft.com/office/drawing/2014/main" id="{EBAD33AF-C606-4B32-9876-E7E8A0444921}"/>
              </a:ext>
            </a:extLst>
          </p:cNvPr>
          <p:cNvSpPr/>
          <p:nvPr/>
        </p:nvSpPr>
        <p:spPr>
          <a:xfrm>
            <a:off x="5244743" y="5085184"/>
            <a:ext cx="2639625"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14FB6CE-413D-4A09-BA1A-CAA421CAEB7F}"/>
              </a:ext>
            </a:extLst>
          </p:cNvPr>
          <p:cNvSpPr txBox="1"/>
          <p:nvPr/>
        </p:nvSpPr>
        <p:spPr>
          <a:xfrm>
            <a:off x="5579784" y="5097606"/>
            <a:ext cx="1949486"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Participation</a:t>
            </a:r>
          </a:p>
        </p:txBody>
      </p:sp>
    </p:spTree>
    <p:extLst>
      <p:ext uri="{BB962C8B-B14F-4D97-AF65-F5344CB8AC3E}">
        <p14:creationId xmlns:p14="http://schemas.microsoft.com/office/powerpoint/2010/main" val="3804871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215293-72AB-472E-A867-A4CB4465D70D}"/>
              </a:ext>
            </a:extLst>
          </p:cNvPr>
          <p:cNvSpPr>
            <a:spLocks noGrp="1"/>
          </p:cNvSpPr>
          <p:nvPr>
            <p:ph type="body" sz="quarter" idx="13"/>
          </p:nvPr>
        </p:nvSpPr>
        <p:spPr/>
        <p:txBody>
          <a:bodyPr/>
          <a:lstStyle/>
          <a:p>
            <a:r>
              <a:rPr lang="en-US" dirty="0"/>
              <a:t>Contents</a:t>
            </a:r>
          </a:p>
        </p:txBody>
      </p:sp>
      <p:sp>
        <p:nvSpPr>
          <p:cNvPr id="3" name="Slide Number Placeholder 2">
            <a:extLst>
              <a:ext uri="{FF2B5EF4-FFF2-40B4-BE49-F238E27FC236}">
                <a16:creationId xmlns:a16="http://schemas.microsoft.com/office/drawing/2014/main" id="{0BFEDAEE-7759-415F-8CDE-66CF5B0196B3}"/>
              </a:ext>
            </a:extLst>
          </p:cNvPr>
          <p:cNvSpPr>
            <a:spLocks noGrp="1"/>
          </p:cNvSpPr>
          <p:nvPr>
            <p:ph type="sldNum" sz="quarter" idx="12"/>
          </p:nvPr>
        </p:nvSpPr>
        <p:spPr/>
        <p:txBody>
          <a:bodyPr/>
          <a:lstStyle/>
          <a:p>
            <a:fld id="{C76FEBDD-00E6-4BCE-81BB-64ADCF1A94EA}" type="slidenum">
              <a:rPr lang="de-DE" smtClean="0"/>
              <a:pPr/>
              <a:t>2</a:t>
            </a:fld>
            <a:endParaRPr lang="de-DE"/>
          </a:p>
        </p:txBody>
      </p:sp>
      <p:grpSp>
        <p:nvGrpSpPr>
          <p:cNvPr id="4" name="Gruppieren 3">
            <a:extLst>
              <a:ext uri="{FF2B5EF4-FFF2-40B4-BE49-F238E27FC236}">
                <a16:creationId xmlns:a16="http://schemas.microsoft.com/office/drawing/2014/main" id="{C62623EF-DB1A-45BC-9014-523DE22B26A0}"/>
              </a:ext>
            </a:extLst>
          </p:cNvPr>
          <p:cNvGrpSpPr/>
          <p:nvPr/>
        </p:nvGrpSpPr>
        <p:grpSpPr>
          <a:xfrm>
            <a:off x="845413" y="2704079"/>
            <a:ext cx="4569304" cy="400110"/>
            <a:chOff x="271196" y="3532226"/>
            <a:chExt cx="4569304" cy="400110"/>
          </a:xfrm>
        </p:grpSpPr>
        <p:sp>
          <p:nvSpPr>
            <p:cNvPr id="5" name="Textfeld 4">
              <a:extLst>
                <a:ext uri="{FF2B5EF4-FFF2-40B4-BE49-F238E27FC236}">
                  <a16:creationId xmlns:a16="http://schemas.microsoft.com/office/drawing/2014/main" id="{36AA61C2-FD9E-4B3A-9092-0FAF1C634374}"/>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1</a:t>
              </a:r>
            </a:p>
          </p:txBody>
        </p:sp>
        <p:sp>
          <p:nvSpPr>
            <p:cNvPr id="6" name="Textfeld 5">
              <a:extLst>
                <a:ext uri="{FF2B5EF4-FFF2-40B4-BE49-F238E27FC236}">
                  <a16:creationId xmlns:a16="http://schemas.microsoft.com/office/drawing/2014/main" id="{F455B81E-D214-4CB0-9E48-7643A956DFC6}"/>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Convertible Preferred Shares</a:t>
              </a:r>
            </a:p>
          </p:txBody>
        </p:sp>
      </p:grpSp>
      <p:sp>
        <p:nvSpPr>
          <p:cNvPr id="16" name="Rechteck 15">
            <a:extLst>
              <a:ext uri="{FF2B5EF4-FFF2-40B4-BE49-F238E27FC236}">
                <a16:creationId xmlns:a16="http://schemas.microsoft.com/office/drawing/2014/main" id="{D2DCEE47-D1D6-4489-B40E-4691D9B43966}"/>
              </a:ext>
            </a:extLst>
          </p:cNvPr>
          <p:cNvSpPr/>
          <p:nvPr/>
        </p:nvSpPr>
        <p:spPr>
          <a:xfrm>
            <a:off x="753729" y="2636912"/>
            <a:ext cx="5114415" cy="52120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0" name="Gruppieren 3">
            <a:extLst>
              <a:ext uri="{FF2B5EF4-FFF2-40B4-BE49-F238E27FC236}">
                <a16:creationId xmlns:a16="http://schemas.microsoft.com/office/drawing/2014/main" id="{0D55CAEB-56A1-45AD-A9F8-D83B3CDFF39C}"/>
              </a:ext>
            </a:extLst>
          </p:cNvPr>
          <p:cNvGrpSpPr/>
          <p:nvPr/>
        </p:nvGrpSpPr>
        <p:grpSpPr>
          <a:xfrm>
            <a:off x="845413" y="3217399"/>
            <a:ext cx="4569304" cy="400110"/>
            <a:chOff x="271196" y="3532226"/>
            <a:chExt cx="4569304" cy="400110"/>
          </a:xfrm>
        </p:grpSpPr>
        <p:sp>
          <p:nvSpPr>
            <p:cNvPr id="21" name="Textfeld 4">
              <a:extLst>
                <a:ext uri="{FF2B5EF4-FFF2-40B4-BE49-F238E27FC236}">
                  <a16:creationId xmlns:a16="http://schemas.microsoft.com/office/drawing/2014/main" id="{8774A9E1-85A5-4A41-A866-433C65B02040}"/>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2</a:t>
              </a:r>
            </a:p>
          </p:txBody>
        </p:sp>
        <p:sp>
          <p:nvSpPr>
            <p:cNvPr id="22" name="Textfeld 5">
              <a:extLst>
                <a:ext uri="{FF2B5EF4-FFF2-40B4-BE49-F238E27FC236}">
                  <a16:creationId xmlns:a16="http://schemas.microsoft.com/office/drawing/2014/main" id="{29712050-72F6-4BA8-98AD-B68CF77C7937}"/>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Control Rights</a:t>
              </a:r>
            </a:p>
          </p:txBody>
        </p:sp>
      </p:grpSp>
      <p:grpSp>
        <p:nvGrpSpPr>
          <p:cNvPr id="13" name="Gruppieren 3">
            <a:extLst>
              <a:ext uri="{FF2B5EF4-FFF2-40B4-BE49-F238E27FC236}">
                <a16:creationId xmlns:a16="http://schemas.microsoft.com/office/drawing/2014/main" id="{060AB05E-6EAB-4AB1-B61D-22E2D4172899}"/>
              </a:ext>
            </a:extLst>
          </p:cNvPr>
          <p:cNvGrpSpPr/>
          <p:nvPr/>
        </p:nvGrpSpPr>
        <p:grpSpPr>
          <a:xfrm>
            <a:off x="846634" y="3731989"/>
            <a:ext cx="4569304" cy="400110"/>
            <a:chOff x="271196" y="3532226"/>
            <a:chExt cx="4569304" cy="400110"/>
          </a:xfrm>
        </p:grpSpPr>
        <p:sp>
          <p:nvSpPr>
            <p:cNvPr id="17" name="Textfeld 4">
              <a:extLst>
                <a:ext uri="{FF2B5EF4-FFF2-40B4-BE49-F238E27FC236}">
                  <a16:creationId xmlns:a16="http://schemas.microsoft.com/office/drawing/2014/main" id="{9A265C37-5A1F-44EF-8183-D1C24462C134}"/>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3</a:t>
              </a:r>
            </a:p>
          </p:txBody>
        </p:sp>
        <p:sp>
          <p:nvSpPr>
            <p:cNvPr id="18" name="Textfeld 5">
              <a:extLst>
                <a:ext uri="{FF2B5EF4-FFF2-40B4-BE49-F238E27FC236}">
                  <a16:creationId xmlns:a16="http://schemas.microsoft.com/office/drawing/2014/main" id="{BCA897EC-5B6F-4FE8-A2CD-D7B3561FC721}"/>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Cash Flow Rights</a:t>
              </a:r>
            </a:p>
          </p:txBody>
        </p:sp>
      </p:grpSp>
      <p:grpSp>
        <p:nvGrpSpPr>
          <p:cNvPr id="19" name="Gruppieren 3">
            <a:extLst>
              <a:ext uri="{FF2B5EF4-FFF2-40B4-BE49-F238E27FC236}">
                <a16:creationId xmlns:a16="http://schemas.microsoft.com/office/drawing/2014/main" id="{4F43B508-6D6B-4B1C-BFEA-C6287120E7DA}"/>
              </a:ext>
            </a:extLst>
          </p:cNvPr>
          <p:cNvGrpSpPr/>
          <p:nvPr/>
        </p:nvGrpSpPr>
        <p:grpSpPr>
          <a:xfrm>
            <a:off x="845413" y="4242620"/>
            <a:ext cx="4569304" cy="400110"/>
            <a:chOff x="271196" y="3532226"/>
            <a:chExt cx="4569304" cy="400110"/>
          </a:xfrm>
        </p:grpSpPr>
        <p:sp>
          <p:nvSpPr>
            <p:cNvPr id="23" name="Textfeld 4">
              <a:extLst>
                <a:ext uri="{FF2B5EF4-FFF2-40B4-BE49-F238E27FC236}">
                  <a16:creationId xmlns:a16="http://schemas.microsoft.com/office/drawing/2014/main" id="{9ABA1621-099A-4867-A836-55D0B47D97E6}"/>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4</a:t>
              </a:r>
            </a:p>
          </p:txBody>
        </p:sp>
        <p:sp>
          <p:nvSpPr>
            <p:cNvPr id="24" name="Textfeld 5">
              <a:extLst>
                <a:ext uri="{FF2B5EF4-FFF2-40B4-BE49-F238E27FC236}">
                  <a16:creationId xmlns:a16="http://schemas.microsoft.com/office/drawing/2014/main" id="{A0DEC078-B525-4CCC-8AF9-D68FBB6E987F}"/>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The ‘Standard’ Contract</a:t>
              </a:r>
            </a:p>
          </p:txBody>
        </p:sp>
      </p:grpSp>
    </p:spTree>
    <p:extLst>
      <p:ext uri="{BB962C8B-B14F-4D97-AF65-F5344CB8AC3E}">
        <p14:creationId xmlns:p14="http://schemas.microsoft.com/office/powerpoint/2010/main" val="3031310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Investment Contracts </a:t>
            </a:r>
            <a:r>
              <a:rPr lang="en-US" sz="1200" dirty="0"/>
              <a:t>(Liquidation Preference 1/2)</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20</a:t>
            </a:fld>
            <a:endParaRPr lang="de-DE"/>
          </a:p>
        </p:txBody>
      </p:sp>
      <p:sp>
        <p:nvSpPr>
          <p:cNvPr id="4" name="Rectangle 3"/>
          <p:cNvSpPr/>
          <p:nvPr/>
        </p:nvSpPr>
        <p:spPr>
          <a:xfrm>
            <a:off x="899592" y="1644515"/>
            <a:ext cx="936104" cy="2592288"/>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07860" y="2780928"/>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1644515"/>
            <a:ext cx="7192416" cy="25922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1810927"/>
            <a:ext cx="6264696" cy="2273699"/>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2. Liquidation (a) Preference</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t>
            </a:r>
            <a:r>
              <a:rPr lang="en-US" sz="1050" dirty="0" err="1">
                <a:latin typeface="Arial" panose="020B0604020202020204" pitchFamily="34" charset="0"/>
                <a:cs typeface="Arial" panose="020B0604020202020204" pitchFamily="34" charset="0"/>
              </a:rPr>
              <a:t>i</a:t>
            </a:r>
            <a:r>
              <a:rPr lang="en-US" sz="1050" dirty="0">
                <a:latin typeface="Arial" panose="020B0604020202020204" pitchFamily="34" charset="0"/>
                <a:cs typeface="Arial" panose="020B0604020202020204" pitchFamily="34" charset="0"/>
              </a:rPr>
              <a:t>) Series E Preferred Stock. In the event of a Liquidation Transaction […] the holders of Series E Preferred Stock shall be entitled to receive, prior and in preference to any distribution of any of the assets of the Corporation to the holders of any other securities, an amount per share equal to $15.46345 per share for the Series E Preferred Stock (“The Original Issue Price”).</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If, upon occurrence of such event, the assets and funds thus distributed among the holders of Series E Preferred Stock shall be insufficient to permit the payment to such holders of the full aforesaid preferential amounts, then the entire assets and funds of the Corporation shall be […] distributed among the holders of Series E Preferred Stock […].</a:t>
            </a:r>
          </a:p>
        </p:txBody>
      </p:sp>
      <p:sp>
        <p:nvSpPr>
          <p:cNvPr id="9" name="TextBox 8"/>
          <p:cNvSpPr txBox="1"/>
          <p:nvPr/>
        </p:nvSpPr>
        <p:spPr>
          <a:xfrm>
            <a:off x="899592" y="4504654"/>
            <a:ext cx="7920880" cy="1516634"/>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‘Liquidation Preference’: Minimum guaranteed payout per share in case of liquidation</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Typical rule: “</a:t>
            </a:r>
            <a:r>
              <a:rPr lang="en-US" sz="1050" b="1" dirty="0">
                <a:latin typeface="Arial" panose="020B0604020202020204" pitchFamily="34" charset="0"/>
                <a:cs typeface="Arial" panose="020B0604020202020204" pitchFamily="34" charset="0"/>
              </a:rPr>
              <a:t>1x Liquidation Preference</a:t>
            </a:r>
            <a:r>
              <a:rPr lang="en-US" sz="1050" dirty="0">
                <a:latin typeface="Arial" panose="020B0604020202020204" pitchFamily="34" charset="0"/>
                <a:cs typeface="Arial" panose="020B0604020202020204" pitchFamily="34" charset="0"/>
              </a:rPr>
              <a:t>”, meaning original investment is returned (i.e. 1x the original price per share)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Seniority: Series E gets paid first, out of all assets or sales proceeds that are available</a:t>
            </a:r>
          </a:p>
          <a:p>
            <a:pPr>
              <a:lnSpc>
                <a:spcPct val="150000"/>
              </a:lnSpc>
            </a:pPr>
            <a:r>
              <a:rPr lang="en-US" sz="105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t>
            </a:r>
            <a:r>
              <a:rPr lang="en-US" sz="1050" dirty="0" err="1">
                <a:latin typeface="Arial" panose="020B0604020202020204" pitchFamily="34" charset="0"/>
                <a:cs typeface="Arial" panose="020B0604020202020204" pitchFamily="34" charset="0"/>
              </a:rPr>
              <a:t>Pari</a:t>
            </a:r>
            <a:r>
              <a:rPr lang="en-US" sz="1050" dirty="0">
                <a:latin typeface="Arial" panose="020B0604020202020204" pitchFamily="34" charset="0"/>
                <a:cs typeface="Arial" panose="020B0604020202020204" pitchFamily="34" charset="0"/>
              </a:rPr>
              <a:t> </a:t>
            </a:r>
            <a:r>
              <a:rPr lang="en-US" sz="1050" dirty="0" err="1">
                <a:latin typeface="Arial" panose="020B0604020202020204" pitchFamily="34" charset="0"/>
                <a:cs typeface="Arial" panose="020B0604020202020204" pitchFamily="34" charset="0"/>
              </a:rPr>
              <a:t>Passu</a:t>
            </a:r>
            <a:r>
              <a:rPr lang="en-US" sz="1050" dirty="0">
                <a:latin typeface="Arial" panose="020B0604020202020204" pitchFamily="34" charset="0"/>
                <a:cs typeface="Arial" panose="020B0604020202020204" pitchFamily="34" charset="0"/>
              </a:rPr>
              <a:t>/Pro Rata’: Every round gets paid at the same time, pro rata in relation to their contribution to total funding</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Varying Liquidation Preferences: 2x, 10x, 0.5x etc.</a:t>
            </a:r>
          </a:p>
        </p:txBody>
      </p:sp>
      <p:pic>
        <p:nvPicPr>
          <p:cNvPr id="11" name="Picture 2" descr="Square logo and symbol, meaning, history, PNG">
            <a:extLst>
              <a:ext uri="{FF2B5EF4-FFF2-40B4-BE49-F238E27FC236}">
                <a16:creationId xmlns:a16="http://schemas.microsoft.com/office/drawing/2014/main" id="{758A1765-195E-4F16-84FE-131F98253C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015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Investment Contracts </a:t>
            </a:r>
            <a:r>
              <a:rPr lang="en-US" sz="1200" dirty="0"/>
              <a:t>(Liquidation Preference 2/2)</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21</a:t>
            </a:fld>
            <a:endParaRPr lang="de-DE"/>
          </a:p>
        </p:txBody>
      </p:sp>
      <p:sp>
        <p:nvSpPr>
          <p:cNvPr id="4" name="Rectangle 3"/>
          <p:cNvSpPr/>
          <p:nvPr/>
        </p:nvSpPr>
        <p:spPr>
          <a:xfrm>
            <a:off x="899592" y="1655150"/>
            <a:ext cx="936104" cy="309634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3123018"/>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1655150"/>
            <a:ext cx="7192416" cy="30963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1845946"/>
            <a:ext cx="6264696" cy="2758447"/>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2. Liquidation (a) Preference</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(ii) Remaining Preferred Stock. Upon the completion of the distribution [to Series E holders], if assets remain in the Corporation, the holders of Series A Preferred Stock, Series B Preferred Stock, Series C Preferred Stock and Series D Preferred Stock shall be entitled to receive, prior and in preference to any distribution to the holders of the Common Stock, an amount per share equal to $0.21627 per share, $0.71977 per share, $0.95369 per share, $5.79817 per share and $11.014 per share for the Series A, Series B-1, Series B-2, Series C and Series D Preferred Stock, respectively.</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If, upon occurrence of such event, the assets and funds thus distributed among the holders of Series E Preferred Stock shall be insufficient to permit the payment to such holders of the full aforesaid preferential amounts, then the entire assets and funds of the Corporation shall be […] distributed among the holders of the remaining Preferred Stock […].</a:t>
            </a:r>
          </a:p>
        </p:txBody>
      </p:sp>
      <p:sp>
        <p:nvSpPr>
          <p:cNvPr id="9" name="TextBox 8"/>
          <p:cNvSpPr txBox="1"/>
          <p:nvPr/>
        </p:nvSpPr>
        <p:spPr>
          <a:xfrm>
            <a:off x="899592" y="4933109"/>
            <a:ext cx="7920880" cy="1274260"/>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Series A to D get paid after Series E out of ‘leftovers’, ‘</a:t>
            </a:r>
            <a:r>
              <a:rPr lang="en-US" sz="1050" dirty="0" err="1">
                <a:latin typeface="Arial" panose="020B0604020202020204" pitchFamily="34" charset="0"/>
                <a:cs typeface="Arial" panose="020B0604020202020204" pitchFamily="34" charset="0"/>
              </a:rPr>
              <a:t>Pari</a:t>
            </a:r>
            <a:r>
              <a:rPr lang="en-US" sz="1050" dirty="0">
                <a:latin typeface="Arial" panose="020B0604020202020204" pitchFamily="34" charset="0"/>
                <a:cs typeface="Arial" panose="020B0604020202020204" pitchFamily="34" charset="0"/>
              </a:rPr>
              <a:t> </a:t>
            </a:r>
            <a:r>
              <a:rPr lang="en-US" sz="1050" dirty="0" err="1">
                <a:latin typeface="Arial" panose="020B0604020202020204" pitchFamily="34" charset="0"/>
                <a:cs typeface="Arial" panose="020B0604020202020204" pitchFamily="34" charset="0"/>
              </a:rPr>
              <a:t>Passu</a:t>
            </a:r>
            <a:r>
              <a:rPr lang="en-US" sz="1050" dirty="0">
                <a:latin typeface="Arial" panose="020B0604020202020204" pitchFamily="34" charset="0"/>
                <a:cs typeface="Arial" panose="020B0604020202020204" pitchFamily="34" charset="0"/>
              </a:rPr>
              <a:t> and Pro Rata’, at 1x Liquidation Preference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If there is not enough cash to pay everyone, everything gets distributed across all investors</a:t>
            </a:r>
          </a:p>
          <a:p>
            <a:pPr>
              <a:lnSpc>
                <a:spcPct val="150000"/>
              </a:lnSpc>
            </a:pPr>
            <a:r>
              <a:rPr lang="en-US" sz="105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‘Pari passu’</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Ranked payouts</a:t>
            </a:r>
          </a:p>
        </p:txBody>
      </p:sp>
      <p:pic>
        <p:nvPicPr>
          <p:cNvPr id="11" name="Picture 2" descr="Square logo and symbol, meaning, history, PNG">
            <a:extLst>
              <a:ext uri="{FF2B5EF4-FFF2-40B4-BE49-F238E27FC236}">
                <a16:creationId xmlns:a16="http://schemas.microsoft.com/office/drawing/2014/main" id="{EE09D240-EE3F-4E0A-81F1-9FC8F20C042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8140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3312C4-E456-4225-8CCA-5207DA4D9539}"/>
              </a:ext>
            </a:extLst>
          </p:cNvPr>
          <p:cNvSpPr>
            <a:spLocks noGrp="1"/>
          </p:cNvSpPr>
          <p:nvPr>
            <p:ph type="body" sz="quarter" idx="13"/>
          </p:nvPr>
        </p:nvSpPr>
        <p:spPr/>
        <p:txBody>
          <a:bodyPr/>
          <a:lstStyle/>
          <a:p>
            <a:r>
              <a:rPr lang="en-US" dirty="0"/>
              <a:t>Liquidation Preference </a:t>
            </a:r>
            <a:r>
              <a:rPr lang="en-US" sz="1200" dirty="0"/>
              <a:t>(Multiplier &amp; Seniority)</a:t>
            </a:r>
            <a:endParaRPr lang="en-US" dirty="0"/>
          </a:p>
        </p:txBody>
      </p:sp>
      <p:sp>
        <p:nvSpPr>
          <p:cNvPr id="3" name="Slide Number Placeholder 2">
            <a:extLst>
              <a:ext uri="{FF2B5EF4-FFF2-40B4-BE49-F238E27FC236}">
                <a16:creationId xmlns:a16="http://schemas.microsoft.com/office/drawing/2014/main" id="{B7038351-3CCC-4DB5-A1A6-BB94246EE839}"/>
              </a:ext>
            </a:extLst>
          </p:cNvPr>
          <p:cNvSpPr>
            <a:spLocks noGrp="1"/>
          </p:cNvSpPr>
          <p:nvPr>
            <p:ph type="sldNum" sz="quarter" idx="12"/>
          </p:nvPr>
        </p:nvSpPr>
        <p:spPr/>
        <p:txBody>
          <a:bodyPr/>
          <a:lstStyle/>
          <a:p>
            <a:fld id="{C76FEBDD-00E6-4BCE-81BB-64ADCF1A94EA}" type="slidenum">
              <a:rPr lang="de-DE" smtClean="0"/>
              <a:pPr/>
              <a:t>22</a:t>
            </a:fld>
            <a:endParaRPr lang="de-DE"/>
          </a:p>
        </p:txBody>
      </p:sp>
      <p:sp>
        <p:nvSpPr>
          <p:cNvPr id="4" name="Rectangle 3">
            <a:extLst>
              <a:ext uri="{FF2B5EF4-FFF2-40B4-BE49-F238E27FC236}">
                <a16:creationId xmlns:a16="http://schemas.microsoft.com/office/drawing/2014/main" id="{F58DE102-78A0-4794-9A1C-D7CFC5C97BBB}"/>
              </a:ext>
            </a:extLst>
          </p:cNvPr>
          <p:cNvSpPr/>
          <p:nvPr/>
        </p:nvSpPr>
        <p:spPr>
          <a:xfrm>
            <a:off x="683568" y="4017623"/>
            <a:ext cx="2903588"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D9E6F62-2CDF-41C0-B0BD-EBBEF723101A}"/>
              </a:ext>
            </a:extLst>
          </p:cNvPr>
          <p:cNvSpPr txBox="1"/>
          <p:nvPr/>
        </p:nvSpPr>
        <p:spPr>
          <a:xfrm>
            <a:off x="1163964" y="4030045"/>
            <a:ext cx="1949486"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Liquidation ‘Seniority’</a:t>
            </a:r>
          </a:p>
        </p:txBody>
      </p:sp>
      <p:sp>
        <p:nvSpPr>
          <p:cNvPr id="6" name="Rectangle 5">
            <a:extLst>
              <a:ext uri="{FF2B5EF4-FFF2-40B4-BE49-F238E27FC236}">
                <a16:creationId xmlns:a16="http://schemas.microsoft.com/office/drawing/2014/main" id="{919ECC6A-3337-4ED7-91AD-24AD9B9B2CAB}"/>
              </a:ext>
            </a:extLst>
          </p:cNvPr>
          <p:cNvSpPr/>
          <p:nvPr/>
        </p:nvSpPr>
        <p:spPr>
          <a:xfrm>
            <a:off x="683568" y="1492825"/>
            <a:ext cx="2903588"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913165C-ADF2-4F94-BBB7-E0C7EC06625D}"/>
              </a:ext>
            </a:extLst>
          </p:cNvPr>
          <p:cNvSpPr txBox="1"/>
          <p:nvPr/>
        </p:nvSpPr>
        <p:spPr>
          <a:xfrm>
            <a:off x="1150591" y="1505247"/>
            <a:ext cx="1949486"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Liquidation ‘Multiplier’</a:t>
            </a:r>
          </a:p>
        </p:txBody>
      </p:sp>
      <p:sp>
        <p:nvSpPr>
          <p:cNvPr id="8" name="TextBox 7">
            <a:extLst>
              <a:ext uri="{FF2B5EF4-FFF2-40B4-BE49-F238E27FC236}">
                <a16:creationId xmlns:a16="http://schemas.microsoft.com/office/drawing/2014/main" id="{03EE714D-2FD9-446C-9E7C-140EA15A0F27}"/>
              </a:ext>
            </a:extLst>
          </p:cNvPr>
          <p:cNvSpPr txBox="1"/>
          <p:nvPr/>
        </p:nvSpPr>
        <p:spPr>
          <a:xfrm>
            <a:off x="683568" y="1780857"/>
            <a:ext cx="7560840" cy="183838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Describes how much of the initial investment is returned </a:t>
            </a:r>
            <a:r>
              <a:rPr lang="en-US" sz="1100" i="1" dirty="0">
                <a:latin typeface="Arial" panose="020B0604020202020204" pitchFamily="34" charset="0"/>
                <a:cs typeface="Arial" panose="020B0604020202020204" pitchFamily="34" charset="0"/>
              </a:rPr>
              <a:t>at least</a:t>
            </a:r>
            <a:r>
              <a:rPr lang="en-US" sz="1100" dirty="0">
                <a:latin typeface="Arial" panose="020B0604020202020204" pitchFamily="34" charset="0"/>
                <a:cs typeface="Arial" panose="020B0604020202020204" pitchFamily="34" charset="0"/>
              </a:rPr>
              <a:t> at exit</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Typically expressed as ‘x-times’ the initial price per share, so: “1x the initial price per share” or simply “the original purchase price per share”</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Most frequently “1x” the initial investment, to guarantee break-even for investor</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Serves as downside protection by offering </a:t>
            </a:r>
            <a:r>
              <a:rPr lang="en-US" sz="1100" b="1" dirty="0">
                <a:latin typeface="Arial" panose="020B0604020202020204" pitchFamily="34" charset="0"/>
                <a:cs typeface="Arial" panose="020B0604020202020204" pitchFamily="34" charset="0"/>
              </a:rPr>
              <a:t>minimum guaranteed exit price</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The holder of the shares has the </a:t>
            </a:r>
            <a:r>
              <a:rPr lang="en-US" sz="1100" i="1" dirty="0">
                <a:latin typeface="Arial" panose="020B0604020202020204" pitchFamily="34" charset="0"/>
                <a:cs typeface="Arial" panose="020B0604020202020204" pitchFamily="34" charset="0"/>
              </a:rPr>
              <a:t>option</a:t>
            </a:r>
            <a:r>
              <a:rPr lang="en-US" sz="1100" dirty="0">
                <a:latin typeface="Arial" panose="020B0604020202020204" pitchFamily="34" charset="0"/>
                <a:cs typeface="Arial" panose="020B0604020202020204" pitchFamily="34" charset="0"/>
              </a:rPr>
              <a:t> to either convert or receive this payout</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Common shareholders are paid out of remaining proceeds!</a:t>
            </a:r>
          </a:p>
        </p:txBody>
      </p:sp>
      <p:sp>
        <p:nvSpPr>
          <p:cNvPr id="9" name="TextBox 8">
            <a:extLst>
              <a:ext uri="{FF2B5EF4-FFF2-40B4-BE49-F238E27FC236}">
                <a16:creationId xmlns:a16="http://schemas.microsoft.com/office/drawing/2014/main" id="{CB9B4A04-3610-43BB-AB10-F8FED18DCBF1}"/>
              </a:ext>
            </a:extLst>
          </p:cNvPr>
          <p:cNvSpPr txBox="1"/>
          <p:nvPr/>
        </p:nvSpPr>
        <p:spPr>
          <a:xfrm>
            <a:off x="683568" y="4301137"/>
            <a:ext cx="7560840" cy="158447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Describes the payout order in which shareholders owning different series of preferred shares receive the guaranteed payout (through the multiplier)</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Debt-like waterfall structure, in typically two fashions</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‘Seniority’ or ‘stacked seniority: certain series are paid out before others (first, second, third etc. preferences)</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‘Pari passu’: all are paid out together (‘next to each other’), in relation/pro-rata to their initial investments</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Common shareholders are paid last!</a:t>
            </a:r>
          </a:p>
        </p:txBody>
      </p:sp>
    </p:spTree>
    <p:extLst>
      <p:ext uri="{BB962C8B-B14F-4D97-AF65-F5344CB8AC3E}">
        <p14:creationId xmlns:p14="http://schemas.microsoft.com/office/powerpoint/2010/main" val="3478964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Liquidation Preference </a:t>
            </a:r>
            <a:r>
              <a:rPr lang="en-US" sz="1200" dirty="0"/>
              <a:t>(General Notion)</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23</a:t>
            </a:fld>
            <a:endParaRPr lang="de-DE"/>
          </a:p>
        </p:txBody>
      </p:sp>
      <p:sp>
        <p:nvSpPr>
          <p:cNvPr id="6" name="Rectangle 5"/>
          <p:cNvSpPr/>
          <p:nvPr/>
        </p:nvSpPr>
        <p:spPr>
          <a:xfrm>
            <a:off x="388180" y="1340768"/>
            <a:ext cx="4032448" cy="2880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88356" y="1350003"/>
            <a:ext cx="1781728"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Liquidation Exit</a:t>
            </a:r>
          </a:p>
        </p:txBody>
      </p:sp>
      <mc:AlternateContent xmlns:mc="http://schemas.openxmlformats.org/markup-compatibility/2006" xmlns:a14="http://schemas.microsoft.com/office/drawing/2010/main">
        <mc:Choice Requires="a14">
          <p:sp>
            <p:nvSpPr>
              <p:cNvPr id="11" name="Rectangle 10"/>
              <p:cNvSpPr/>
              <p:nvPr/>
            </p:nvSpPr>
            <p:spPr>
              <a:xfrm>
                <a:off x="1217300" y="3501008"/>
                <a:ext cx="753116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𝐸𝑥𝑖𝑡</m:t>
                      </m:r>
                      <m:r>
                        <a:rPr lang="en-US" sz="1200" b="0" i="1" smtClean="0">
                          <a:latin typeface="Cambria Math" panose="02040503050406030204" pitchFamily="18" charset="0"/>
                        </a:rPr>
                        <m:t> </m:t>
                      </m:r>
                      <m:r>
                        <a:rPr lang="en-US" sz="1200" b="0" i="1" smtClean="0">
                          <a:latin typeface="Cambria Math" panose="02040503050406030204" pitchFamily="18" charset="0"/>
                        </a:rPr>
                        <m:t>𝑃𝑟𝑜𝑐𝑒𝑒𝑑𝑠</m:t>
                      </m:r>
                      <m:r>
                        <a:rPr lang="en-US" sz="1200" b="0" i="1" smtClean="0">
                          <a:latin typeface="Cambria Math" panose="02040503050406030204" pitchFamily="18" charset="0"/>
                        </a:rPr>
                        <m:t>=</m:t>
                      </m:r>
                      <m:r>
                        <a:rPr lang="en-US" sz="1200" b="0" i="1" smtClean="0">
                          <a:latin typeface="Cambria Math" panose="02040503050406030204" pitchFamily="18" charset="0"/>
                        </a:rPr>
                        <m:t>𝐼𝑛𝑖𝑡𝑖𝑎𝑙</m:t>
                      </m:r>
                      <m:r>
                        <a:rPr lang="en-US" sz="1200" b="0" i="1" smtClean="0">
                          <a:latin typeface="Cambria Math" panose="02040503050406030204" pitchFamily="18" charset="0"/>
                        </a:rPr>
                        <m:t> </m:t>
                      </m:r>
                      <m:r>
                        <a:rPr lang="en-US" sz="1200" b="0" i="1" smtClean="0">
                          <a:latin typeface="Cambria Math" panose="02040503050406030204" pitchFamily="18" charset="0"/>
                        </a:rPr>
                        <m:t>𝑃𝑃𝑆</m:t>
                      </m:r>
                      <m:r>
                        <a:rPr lang="en-US" sz="1200" b="0" i="1" smtClean="0">
                          <a:latin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𝐿𝑖𝑞𝑢𝑖𝑑𝑎𝑡𝑖𝑜𝑛</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𝑃𝑟𝑒𝑓𝑒𝑟𝑒𝑛𝑐𝑒</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𝑁𝑢𝑚𝑏𝑒𝑟</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𝑜𝑓</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𝑃𝑟𝑒𝑓𝑒𝑟𝑟𝑒𝑑</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𝑆h𝑎𝑟𝑒𝑠</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𝐶𝑜𝑛𝑣𝑒𝑟𝑠𝑖𝑜𝑛</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𝑅𝑎𝑡𝑒</m:t>
                      </m:r>
                    </m:oMath>
                  </m:oMathPara>
                </a14:m>
                <a:endParaRPr lang="en-US" sz="1200" dirty="0"/>
              </a:p>
            </p:txBody>
          </p:sp>
        </mc:Choice>
        <mc:Fallback xmlns="">
          <p:sp>
            <p:nvSpPr>
              <p:cNvPr id="11" name="Rectangle 10"/>
              <p:cNvSpPr>
                <a:spLocks noRot="1" noChangeAspect="1" noMove="1" noResize="1" noEditPoints="1" noAdjustHandles="1" noChangeArrowheads="1" noChangeShapeType="1" noTextEdit="1"/>
              </p:cNvSpPr>
              <p:nvPr/>
            </p:nvSpPr>
            <p:spPr>
              <a:xfrm>
                <a:off x="1217300" y="3501008"/>
                <a:ext cx="7531164" cy="276999"/>
              </a:xfrm>
              <a:prstGeom prst="rect">
                <a:avLst/>
              </a:prstGeom>
              <a:blipFill>
                <a:blip r:embed="rId2"/>
                <a:stretch>
                  <a:fillRect b="-43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1167269" y="3140968"/>
                <a:ext cx="7116051"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𝐸𝑥𝑖𝑡</m:t>
                      </m:r>
                      <m:r>
                        <a:rPr lang="en-US" sz="1200" b="0" i="1" smtClean="0">
                          <a:latin typeface="Cambria Math" panose="02040503050406030204" pitchFamily="18" charset="0"/>
                        </a:rPr>
                        <m:t> </m:t>
                      </m:r>
                      <m:r>
                        <a:rPr lang="en-US" sz="1200" b="0" i="1" smtClean="0">
                          <a:latin typeface="Cambria Math" panose="02040503050406030204" pitchFamily="18" charset="0"/>
                        </a:rPr>
                        <m:t>𝑃𝑟𝑜𝑐𝑒𝑒𝑑𝑠</m:t>
                      </m:r>
                      <m:r>
                        <a:rPr lang="en-US" sz="1200" b="0" i="1" smtClean="0">
                          <a:latin typeface="Cambria Math" panose="02040503050406030204" pitchFamily="18" charset="0"/>
                        </a:rPr>
                        <m:t>=</m:t>
                      </m:r>
                      <m:r>
                        <a:rPr lang="en-US" sz="1200" b="0" i="1" smtClean="0">
                          <a:latin typeface="Cambria Math" panose="02040503050406030204" pitchFamily="18" charset="0"/>
                        </a:rPr>
                        <m:t>𝐸𝑥𝑖𝑡</m:t>
                      </m:r>
                      <m:r>
                        <a:rPr lang="en-US" sz="1200" b="0" i="1" smtClean="0">
                          <a:latin typeface="Cambria Math" panose="02040503050406030204" pitchFamily="18" charset="0"/>
                        </a:rPr>
                        <m:t> </m:t>
                      </m:r>
                      <m:r>
                        <a:rPr lang="en-US" sz="1200" b="0" i="1" smtClean="0">
                          <a:latin typeface="Cambria Math" panose="02040503050406030204" pitchFamily="18" charset="0"/>
                        </a:rPr>
                        <m:t>𝑃𝑟𝑖𝑐𝑒</m:t>
                      </m:r>
                      <m:r>
                        <a:rPr lang="en-US" sz="1200" b="0" i="1" smtClean="0">
                          <a:latin typeface="Cambria Math" panose="02040503050406030204" pitchFamily="18" charset="0"/>
                        </a:rPr>
                        <m:t> </m:t>
                      </m:r>
                      <m:r>
                        <a:rPr lang="en-US" sz="1200" b="0" i="1" smtClean="0">
                          <a:latin typeface="Cambria Math" panose="02040503050406030204" pitchFamily="18" charset="0"/>
                        </a:rPr>
                        <m:t>𝑝𝑒𝑟</m:t>
                      </m:r>
                      <m:r>
                        <a:rPr lang="en-US" sz="1200" b="0" i="1" smtClean="0">
                          <a:latin typeface="Cambria Math" panose="02040503050406030204" pitchFamily="18" charset="0"/>
                        </a:rPr>
                        <m:t> </m:t>
                      </m:r>
                      <m:r>
                        <a:rPr lang="en-US" sz="1200" b="0" i="1" smtClean="0">
                          <a:latin typeface="Cambria Math" panose="02040503050406030204" pitchFamily="18" charset="0"/>
                        </a:rPr>
                        <m:t>𝐶𝑜𝑚𝑚𝑜𝑛</m:t>
                      </m:r>
                      <m:r>
                        <a:rPr lang="en-US" sz="1200" b="0" i="1" smtClean="0">
                          <a:latin typeface="Cambria Math" panose="02040503050406030204" pitchFamily="18" charset="0"/>
                        </a:rPr>
                        <m:t> </m:t>
                      </m:r>
                      <m:r>
                        <a:rPr lang="en-US" sz="1200" b="0" i="1" smtClean="0">
                          <a:latin typeface="Cambria Math" panose="02040503050406030204" pitchFamily="18" charset="0"/>
                        </a:rPr>
                        <m:t>𝑆h𝑎𝑟𝑒</m:t>
                      </m:r>
                      <m:r>
                        <a:rPr lang="en-US" sz="1200" b="0" i="1" smtClean="0">
                          <a:latin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𝑁𝑢𝑚𝑏𝑒𝑟</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𝑜𝑓</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𝑃𝑟𝑒𝑓𝑒𝑟𝑟𝑒𝑑</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𝑆h𝑎𝑟𝑒𝑠</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𝐶𝑜𝑛𝑣𝑒𝑟𝑠𝑖𝑜𝑛</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𝑅𝑎𝑡𝑒</m:t>
                      </m:r>
                    </m:oMath>
                  </m:oMathPara>
                </a14:m>
                <a:endParaRPr lang="en-US" sz="1200" dirty="0"/>
              </a:p>
            </p:txBody>
          </p:sp>
        </mc:Choice>
        <mc:Fallback xmlns="">
          <p:sp>
            <p:nvSpPr>
              <p:cNvPr id="12" name="Rectangle 11"/>
              <p:cNvSpPr>
                <a:spLocks noRot="1" noChangeAspect="1" noMove="1" noResize="1" noEditPoints="1" noAdjustHandles="1" noChangeArrowheads="1" noChangeShapeType="1" noTextEdit="1"/>
              </p:cNvSpPr>
              <p:nvPr/>
            </p:nvSpPr>
            <p:spPr>
              <a:xfrm>
                <a:off x="1167269" y="3140968"/>
                <a:ext cx="7116051" cy="276999"/>
              </a:xfrm>
              <a:prstGeom prst="rect">
                <a:avLst/>
              </a:prstGeom>
              <a:blipFill>
                <a:blip r:embed="rId3"/>
                <a:stretch>
                  <a:fillRect b="-4348"/>
                </a:stretch>
              </a:blipFill>
            </p:spPr>
            <p:txBody>
              <a:bodyPr/>
              <a:lstStyle/>
              <a:p>
                <a:r>
                  <a:rPr lang="en-US">
                    <a:noFill/>
                  </a:rPr>
                  <a:t> </a:t>
                </a:r>
              </a:p>
            </p:txBody>
          </p:sp>
        </mc:Fallback>
      </mc:AlternateContent>
      <p:sp>
        <p:nvSpPr>
          <p:cNvPr id="13" name="Right Brace 12"/>
          <p:cNvSpPr/>
          <p:nvPr/>
        </p:nvSpPr>
        <p:spPr>
          <a:xfrm rot="10800000">
            <a:off x="1178976" y="3156882"/>
            <a:ext cx="76648" cy="630675"/>
          </a:xfrm>
          <a:prstGeom prst="rightBrace">
            <a:avLst>
              <a:gd name="adj1" fmla="val 16223"/>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244164" y="3332912"/>
            <a:ext cx="1138105" cy="261610"/>
          </a:xfrm>
          <a:prstGeom prst="rect">
            <a:avLst/>
          </a:prstGeom>
          <a:noFill/>
        </p:spPr>
        <p:txBody>
          <a:bodyPr wrap="square" rtlCol="0">
            <a:spAutoFit/>
          </a:bodyPr>
          <a:lstStyle/>
          <a:p>
            <a:pPr algn="ctr"/>
            <a:r>
              <a:rPr lang="en-US" sz="1100" b="1" dirty="0">
                <a:latin typeface="Arial" panose="020B0604020202020204" pitchFamily="34" charset="0"/>
                <a:cs typeface="Arial" panose="020B0604020202020204" pitchFamily="34" charset="0"/>
              </a:rPr>
              <a:t>Greater of</a:t>
            </a:r>
          </a:p>
        </p:txBody>
      </p:sp>
      <p:sp>
        <p:nvSpPr>
          <p:cNvPr id="15" name="TextBox 14"/>
          <p:cNvSpPr txBox="1"/>
          <p:nvPr/>
        </p:nvSpPr>
        <p:spPr>
          <a:xfrm>
            <a:off x="656217" y="4711457"/>
            <a:ext cx="3862247" cy="1105367"/>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1m Preferred Shares, 1:1 Conversion Rate</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Initial PPS $15, 1x Liquidation Preference</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Exit price per common share: $20</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Proceeds w/ liquidation preference = $15 x 1 x 1m = </a:t>
            </a:r>
            <a:r>
              <a:rPr lang="en-US" sz="900" b="1" u="sng" dirty="0">
                <a:solidFill>
                  <a:srgbClr val="FF0000"/>
                </a:solidFill>
                <a:latin typeface="Arial" panose="020B0604020202020204" pitchFamily="34" charset="0"/>
                <a:cs typeface="Arial" panose="020B0604020202020204" pitchFamily="34" charset="0"/>
              </a:rPr>
              <a:t>$15m</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Proceeds w/out liquidation preference = $20 x 1m = </a:t>
            </a:r>
            <a:r>
              <a:rPr lang="en-US" sz="900" b="1" u="sng" dirty="0">
                <a:latin typeface="Arial" panose="020B0604020202020204" pitchFamily="34" charset="0"/>
                <a:cs typeface="Arial" panose="020B0604020202020204" pitchFamily="34" charset="0"/>
              </a:rPr>
              <a:t>$20m</a:t>
            </a:r>
          </a:p>
        </p:txBody>
      </p:sp>
      <p:sp>
        <p:nvSpPr>
          <p:cNvPr id="17" name="Rectangle 16"/>
          <p:cNvSpPr/>
          <p:nvPr/>
        </p:nvSpPr>
        <p:spPr>
          <a:xfrm>
            <a:off x="623129" y="4368962"/>
            <a:ext cx="3665862" cy="261847"/>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780280" y="4365104"/>
            <a:ext cx="1312288"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Example 1</a:t>
            </a:r>
          </a:p>
        </p:txBody>
      </p:sp>
      <p:sp>
        <p:nvSpPr>
          <p:cNvPr id="21" name="Rectangle 20"/>
          <p:cNvSpPr/>
          <p:nvPr/>
        </p:nvSpPr>
        <p:spPr>
          <a:xfrm>
            <a:off x="620796" y="4593045"/>
            <a:ext cx="3665862" cy="1341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751437" y="4729929"/>
            <a:ext cx="3862247" cy="1131079"/>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1m Preferred Shares, 1:1 Conversion Rate</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Initial PPS $15, 1x Liquidation Preference</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Exit price per common share: $12</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Proceeds w/ liquidation preference = $15 x 1 x 1m = </a:t>
            </a:r>
            <a:r>
              <a:rPr lang="en-US" sz="900" b="1" u="sng" dirty="0">
                <a:latin typeface="Arial" panose="020B0604020202020204" pitchFamily="34" charset="0"/>
                <a:cs typeface="Arial" panose="020B0604020202020204" pitchFamily="34" charset="0"/>
              </a:rPr>
              <a:t>$15m</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Proceeds w/out liquidation preference = $12 x 1m = </a:t>
            </a:r>
            <a:r>
              <a:rPr lang="en-US" sz="900" b="1" u="sng" dirty="0">
                <a:solidFill>
                  <a:srgbClr val="FF0000"/>
                </a:solidFill>
                <a:latin typeface="Arial" panose="020B0604020202020204" pitchFamily="34" charset="0"/>
                <a:cs typeface="Arial" panose="020B0604020202020204" pitchFamily="34" charset="0"/>
              </a:rPr>
              <a:t>$12m</a:t>
            </a:r>
          </a:p>
        </p:txBody>
      </p:sp>
      <p:sp>
        <p:nvSpPr>
          <p:cNvPr id="23" name="Rectangle 22"/>
          <p:cNvSpPr/>
          <p:nvPr/>
        </p:nvSpPr>
        <p:spPr>
          <a:xfrm>
            <a:off x="4718349" y="4368962"/>
            <a:ext cx="3665862" cy="261847"/>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875500" y="4365104"/>
            <a:ext cx="1312288"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Example 2</a:t>
            </a:r>
          </a:p>
        </p:txBody>
      </p:sp>
      <p:sp>
        <p:nvSpPr>
          <p:cNvPr id="25" name="Rectangle 24"/>
          <p:cNvSpPr/>
          <p:nvPr/>
        </p:nvSpPr>
        <p:spPr>
          <a:xfrm>
            <a:off x="4716016" y="4593045"/>
            <a:ext cx="3665862" cy="1341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60998" y="1816617"/>
            <a:ext cx="7920880" cy="854080"/>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In non-IPO exit, ‘Greater of’ Liquidation Preference is used to calculate proceeds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Investor either receives price per share that is being paid at exit (assuming regular conversion to common shares)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…or Liquidation Preference, whichever is higher.</a:t>
            </a:r>
          </a:p>
        </p:txBody>
      </p:sp>
    </p:spTree>
    <p:extLst>
      <p:ext uri="{BB962C8B-B14F-4D97-AF65-F5344CB8AC3E}">
        <p14:creationId xmlns:p14="http://schemas.microsoft.com/office/powerpoint/2010/main" val="1223505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22D173-36A3-444D-9CF4-6F3B5C9F8EC4}"/>
              </a:ext>
            </a:extLst>
          </p:cNvPr>
          <p:cNvSpPr>
            <a:spLocks noGrp="1"/>
          </p:cNvSpPr>
          <p:nvPr>
            <p:ph type="body" sz="quarter" idx="13"/>
          </p:nvPr>
        </p:nvSpPr>
        <p:spPr/>
        <p:txBody>
          <a:bodyPr/>
          <a:lstStyle/>
          <a:p>
            <a:r>
              <a:rPr lang="en-US" dirty="0"/>
              <a:t>Liquidation Preference </a:t>
            </a:r>
            <a:r>
              <a:rPr lang="en-US" sz="1200" dirty="0"/>
              <a:t>(Hypothetical Example)</a:t>
            </a:r>
            <a:endParaRPr lang="en-US" dirty="0"/>
          </a:p>
        </p:txBody>
      </p:sp>
      <p:sp>
        <p:nvSpPr>
          <p:cNvPr id="3" name="Slide Number Placeholder 2">
            <a:extLst>
              <a:ext uri="{FF2B5EF4-FFF2-40B4-BE49-F238E27FC236}">
                <a16:creationId xmlns:a16="http://schemas.microsoft.com/office/drawing/2014/main" id="{8704AC8B-D65B-4EF3-BF0D-61F742FEE178}"/>
              </a:ext>
            </a:extLst>
          </p:cNvPr>
          <p:cNvSpPr>
            <a:spLocks noGrp="1"/>
          </p:cNvSpPr>
          <p:nvPr>
            <p:ph type="sldNum" sz="quarter" idx="12"/>
          </p:nvPr>
        </p:nvSpPr>
        <p:spPr/>
        <p:txBody>
          <a:bodyPr/>
          <a:lstStyle/>
          <a:p>
            <a:fld id="{C76FEBDD-00E6-4BCE-81BB-64ADCF1A94EA}" type="slidenum">
              <a:rPr lang="de-DE" smtClean="0"/>
              <a:pPr/>
              <a:t>24</a:t>
            </a:fld>
            <a:endParaRPr lang="de-DE"/>
          </a:p>
        </p:txBody>
      </p:sp>
      <p:sp>
        <p:nvSpPr>
          <p:cNvPr id="5" name="TextBox 4">
            <a:extLst>
              <a:ext uri="{FF2B5EF4-FFF2-40B4-BE49-F238E27FC236}">
                <a16:creationId xmlns:a16="http://schemas.microsoft.com/office/drawing/2014/main" id="{BF182985-89F8-49A1-A9D7-F3C5A945B2A5}"/>
              </a:ext>
            </a:extLst>
          </p:cNvPr>
          <p:cNvSpPr txBox="1"/>
          <p:nvPr/>
        </p:nvSpPr>
        <p:spPr>
          <a:xfrm>
            <a:off x="1691680" y="4149080"/>
            <a:ext cx="6290650" cy="1838388"/>
          </a:xfrm>
          <a:prstGeom prst="rect">
            <a:avLst/>
          </a:prstGeom>
          <a:noFill/>
        </p:spPr>
        <p:txBody>
          <a:bodyPr wrap="square" rtlCol="0">
            <a:spAutoFit/>
          </a:bodyPr>
          <a:lstStyle/>
          <a:p>
            <a:pPr>
              <a:lnSpc>
                <a:spcPct val="150000"/>
              </a:lnSpc>
            </a:pPr>
            <a:r>
              <a:rPr lang="en-US" sz="1100" b="1" u="sng" dirty="0">
                <a:latin typeface="Arial" panose="020B0604020202020204" pitchFamily="34" charset="0"/>
                <a:cs typeface="Arial" panose="020B0604020202020204" pitchFamily="34" charset="0"/>
              </a:rPr>
              <a:t>Hypothetical Example:</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Random example startup with 4 Series with 4 different investors (A – D)</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Founders are common shareholders</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Total of $55mn investments (C: $40mn., B: $12mn., A: $3mn.)</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Series C contributed 73% to overall funding, Series B 22% and Series A 5%</a:t>
            </a:r>
          </a:p>
          <a:p>
            <a:pPr marL="285750" indent="-2857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On an as-converted basis, Series C has 50% of all shares, B 30%, A 15% and the common shareholders 5%</a:t>
            </a:r>
          </a:p>
        </p:txBody>
      </p:sp>
      <p:graphicFrame>
        <p:nvGraphicFramePr>
          <p:cNvPr id="6" name="Table 5">
            <a:extLst>
              <a:ext uri="{FF2B5EF4-FFF2-40B4-BE49-F238E27FC236}">
                <a16:creationId xmlns:a16="http://schemas.microsoft.com/office/drawing/2014/main" id="{55C32990-8E7C-415A-8555-6992C661E3A5}"/>
              </a:ext>
            </a:extLst>
          </p:cNvPr>
          <p:cNvGraphicFramePr>
            <a:graphicFrameLocks noGrp="1"/>
          </p:cNvGraphicFramePr>
          <p:nvPr>
            <p:extLst>
              <p:ext uri="{D42A27DB-BD31-4B8C-83A1-F6EECF244321}">
                <p14:modId xmlns:p14="http://schemas.microsoft.com/office/powerpoint/2010/main" val="1469593314"/>
              </p:ext>
            </p:extLst>
          </p:nvPr>
        </p:nvGraphicFramePr>
        <p:xfrm>
          <a:off x="971600" y="1700808"/>
          <a:ext cx="7200799" cy="1849092"/>
        </p:xfrm>
        <a:graphic>
          <a:graphicData uri="http://schemas.openxmlformats.org/drawingml/2006/table">
            <a:tbl>
              <a:tblPr firstRow="1" firstCol="1" bandRow="1">
                <a:tableStyleId>{5C22544A-7EE6-4342-B048-85BDC9FD1C3A}</a:tableStyleId>
              </a:tblPr>
              <a:tblGrid>
                <a:gridCol w="826886">
                  <a:extLst>
                    <a:ext uri="{9D8B030D-6E8A-4147-A177-3AD203B41FA5}">
                      <a16:colId xmlns:a16="http://schemas.microsoft.com/office/drawing/2014/main" val="1255760787"/>
                    </a:ext>
                  </a:extLst>
                </a:gridCol>
                <a:gridCol w="973314">
                  <a:extLst>
                    <a:ext uri="{9D8B030D-6E8A-4147-A177-3AD203B41FA5}">
                      <a16:colId xmlns:a16="http://schemas.microsoft.com/office/drawing/2014/main" val="1236142199"/>
                    </a:ext>
                  </a:extLst>
                </a:gridCol>
                <a:gridCol w="864096">
                  <a:extLst>
                    <a:ext uri="{9D8B030D-6E8A-4147-A177-3AD203B41FA5}">
                      <a16:colId xmlns:a16="http://schemas.microsoft.com/office/drawing/2014/main" val="1985678275"/>
                    </a:ext>
                  </a:extLst>
                </a:gridCol>
                <a:gridCol w="1008112">
                  <a:extLst>
                    <a:ext uri="{9D8B030D-6E8A-4147-A177-3AD203B41FA5}">
                      <a16:colId xmlns:a16="http://schemas.microsoft.com/office/drawing/2014/main" val="1990951833"/>
                    </a:ext>
                  </a:extLst>
                </a:gridCol>
                <a:gridCol w="927146">
                  <a:extLst>
                    <a:ext uri="{9D8B030D-6E8A-4147-A177-3AD203B41FA5}">
                      <a16:colId xmlns:a16="http://schemas.microsoft.com/office/drawing/2014/main" val="3725130608"/>
                    </a:ext>
                  </a:extLst>
                </a:gridCol>
                <a:gridCol w="826886">
                  <a:extLst>
                    <a:ext uri="{9D8B030D-6E8A-4147-A177-3AD203B41FA5}">
                      <a16:colId xmlns:a16="http://schemas.microsoft.com/office/drawing/2014/main" val="165814089"/>
                    </a:ext>
                  </a:extLst>
                </a:gridCol>
                <a:gridCol w="947473">
                  <a:extLst>
                    <a:ext uri="{9D8B030D-6E8A-4147-A177-3AD203B41FA5}">
                      <a16:colId xmlns:a16="http://schemas.microsoft.com/office/drawing/2014/main" val="4188815101"/>
                    </a:ext>
                  </a:extLst>
                </a:gridCol>
                <a:gridCol w="826886">
                  <a:extLst>
                    <a:ext uri="{9D8B030D-6E8A-4147-A177-3AD203B41FA5}">
                      <a16:colId xmlns:a16="http://schemas.microsoft.com/office/drawing/2014/main" val="264047483"/>
                    </a:ext>
                  </a:extLst>
                </a:gridCol>
              </a:tblGrid>
              <a:tr h="468937">
                <a:tc>
                  <a:txBody>
                    <a:bodyPr/>
                    <a:lstStyle/>
                    <a:p>
                      <a:pPr algn="l" fontAlgn="b"/>
                      <a:r>
                        <a:rPr lang="en-US" sz="900" b="1" u="none" strike="noStrike" dirty="0">
                          <a:solidFill>
                            <a:schemeClr val="bg1"/>
                          </a:solidFill>
                          <a:effectLst/>
                          <a:latin typeface="Arial" panose="020B0604020202020204" pitchFamily="34" charset="0"/>
                          <a:cs typeface="Arial" panose="020B0604020202020204" pitchFamily="34" charset="0"/>
                        </a:rPr>
                        <a:t>Series</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No. Shares</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Conversion Ratio</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 Ownership if Converted</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Original Purchase PPS</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Liquidation Multiplier</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Payout in Liquidation</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Pro Rata Investments</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883527342"/>
                  </a:ext>
                </a:extLst>
              </a:tr>
              <a:tr h="276031">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a:solidFill>
                            <a:schemeClr val="tx1"/>
                          </a:solidFill>
                          <a:effectLst/>
                          <a:latin typeface="Arial" panose="020B0604020202020204" pitchFamily="34" charset="0"/>
                          <a:cs typeface="Arial" panose="020B0604020202020204" pitchFamily="34" charset="0"/>
                        </a:rPr>
                        <a:t>1x</a:t>
                      </a:r>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96650"/>
                  </a:ext>
                </a:extLst>
              </a:tr>
              <a:tr h="276031">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a:solidFill>
                            <a:schemeClr val="tx1"/>
                          </a:solidFill>
                          <a:effectLst/>
                          <a:latin typeface="Arial" panose="020B0604020202020204" pitchFamily="34" charset="0"/>
                          <a:cs typeface="Arial" panose="020B0604020202020204" pitchFamily="34" charset="0"/>
                        </a:rPr>
                        <a:t>3,000,000</a:t>
                      </a:r>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1:1</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a:solidFill>
                            <a:schemeClr val="tx1"/>
                          </a:solidFill>
                          <a:effectLst/>
                          <a:latin typeface="Arial" panose="020B0604020202020204" pitchFamily="34" charset="0"/>
                          <a:cs typeface="Arial" panose="020B0604020202020204" pitchFamily="34" charset="0"/>
                        </a:rPr>
                        <a:t>1x</a:t>
                      </a:r>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$3,000,000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0597270"/>
                  </a:ext>
                </a:extLst>
              </a:tr>
              <a:tr h="276031">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a:solidFill>
                            <a:schemeClr val="tx1"/>
                          </a:solidFill>
                          <a:effectLst/>
                          <a:latin typeface="Arial" panose="020B0604020202020204" pitchFamily="34" charset="0"/>
                          <a:cs typeface="Arial" panose="020B0604020202020204" pitchFamily="34" charset="0"/>
                        </a:rPr>
                        <a:t>6,000,000</a:t>
                      </a:r>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1:1</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30%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1x</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$12,000,000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22%</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7975339"/>
                  </a:ext>
                </a:extLst>
              </a:tr>
              <a:tr h="276031">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10,000,000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1:1</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$4</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1x</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$40,000,000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73%</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8383900"/>
                  </a:ext>
                </a:extLst>
              </a:tr>
              <a:tr h="276031">
                <a:tc>
                  <a:txBody>
                    <a:bodyPr/>
                    <a:lstStyle/>
                    <a:p>
                      <a:pPr algn="l" fontAlgn="b"/>
                      <a:r>
                        <a:rPr lang="en-US" sz="900" b="0" i="0" u="none" strike="noStrike" dirty="0">
                          <a:solidFill>
                            <a:schemeClr val="tx1"/>
                          </a:solidFill>
                          <a:effectLst/>
                          <a:latin typeface="Arial" panose="020B0604020202020204" pitchFamily="34" charset="0"/>
                          <a:cs typeface="Arial" panose="020B0604020202020204" pitchFamily="34" charset="0"/>
                        </a:rPr>
                        <a:t>Total</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20,000,000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$55,000,000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0943454"/>
                  </a:ext>
                </a:extLst>
              </a:tr>
            </a:tbl>
          </a:graphicData>
        </a:graphic>
      </p:graphicFrame>
      <p:grpSp>
        <p:nvGrpSpPr>
          <p:cNvPr id="8" name="Group 7">
            <a:extLst>
              <a:ext uri="{FF2B5EF4-FFF2-40B4-BE49-F238E27FC236}">
                <a16:creationId xmlns:a16="http://schemas.microsoft.com/office/drawing/2014/main" id="{EB8C51AB-C2DA-4B4C-8A01-064BED28AC74}"/>
              </a:ext>
            </a:extLst>
          </p:cNvPr>
          <p:cNvGrpSpPr/>
          <p:nvPr/>
        </p:nvGrpSpPr>
        <p:grpSpPr>
          <a:xfrm>
            <a:off x="1475656" y="4077072"/>
            <a:ext cx="6552728" cy="2016224"/>
            <a:chOff x="5652120" y="2780928"/>
            <a:chExt cx="3024336" cy="2964025"/>
          </a:xfrm>
        </p:grpSpPr>
        <p:cxnSp>
          <p:nvCxnSpPr>
            <p:cNvPr id="9" name="Straight Connector 8">
              <a:extLst>
                <a:ext uri="{FF2B5EF4-FFF2-40B4-BE49-F238E27FC236}">
                  <a16:creationId xmlns:a16="http://schemas.microsoft.com/office/drawing/2014/main" id="{D60A0864-9A48-46AB-AACA-1EE721CD3CF2}"/>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2657A8-52CD-4A34-A6D8-130FAEC96D09}"/>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0154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AB7565-69C3-4384-8E61-A7D5949A1C4A}"/>
              </a:ext>
            </a:extLst>
          </p:cNvPr>
          <p:cNvSpPr>
            <a:spLocks noGrp="1"/>
          </p:cNvSpPr>
          <p:nvPr>
            <p:ph type="body" sz="quarter" idx="13"/>
          </p:nvPr>
        </p:nvSpPr>
        <p:spPr/>
        <p:txBody>
          <a:bodyPr/>
          <a:lstStyle/>
          <a:p>
            <a:r>
              <a:rPr lang="en-US" dirty="0"/>
              <a:t>Liquidation Preference </a:t>
            </a:r>
            <a:r>
              <a:rPr lang="en-US" sz="1200" dirty="0"/>
              <a:t>(Hypothetical Example)</a:t>
            </a:r>
            <a:endParaRPr lang="en-US" dirty="0"/>
          </a:p>
        </p:txBody>
      </p:sp>
      <p:sp>
        <p:nvSpPr>
          <p:cNvPr id="3" name="Slide Number Placeholder 2">
            <a:extLst>
              <a:ext uri="{FF2B5EF4-FFF2-40B4-BE49-F238E27FC236}">
                <a16:creationId xmlns:a16="http://schemas.microsoft.com/office/drawing/2014/main" id="{7BF07CF9-3903-4A12-8885-55A69F3B9C8B}"/>
              </a:ext>
            </a:extLst>
          </p:cNvPr>
          <p:cNvSpPr>
            <a:spLocks noGrp="1"/>
          </p:cNvSpPr>
          <p:nvPr>
            <p:ph type="sldNum" sz="quarter" idx="12"/>
          </p:nvPr>
        </p:nvSpPr>
        <p:spPr/>
        <p:txBody>
          <a:bodyPr/>
          <a:lstStyle/>
          <a:p>
            <a:fld id="{C76FEBDD-00E6-4BCE-81BB-64ADCF1A94EA}" type="slidenum">
              <a:rPr lang="de-DE" smtClean="0"/>
              <a:pPr/>
              <a:t>25</a:t>
            </a:fld>
            <a:endParaRPr lang="de-DE"/>
          </a:p>
        </p:txBody>
      </p:sp>
      <p:graphicFrame>
        <p:nvGraphicFramePr>
          <p:cNvPr id="5" name="Table 4">
            <a:extLst>
              <a:ext uri="{FF2B5EF4-FFF2-40B4-BE49-F238E27FC236}">
                <a16:creationId xmlns:a16="http://schemas.microsoft.com/office/drawing/2014/main" id="{6DEE7FC4-E024-4A80-B0A7-0FC01493BB4D}"/>
              </a:ext>
            </a:extLst>
          </p:cNvPr>
          <p:cNvGraphicFramePr>
            <a:graphicFrameLocks noGrp="1"/>
          </p:cNvGraphicFramePr>
          <p:nvPr>
            <p:extLst>
              <p:ext uri="{D42A27DB-BD31-4B8C-83A1-F6EECF244321}">
                <p14:modId xmlns:p14="http://schemas.microsoft.com/office/powerpoint/2010/main" val="2671795088"/>
              </p:ext>
            </p:extLst>
          </p:nvPr>
        </p:nvGraphicFramePr>
        <p:xfrm>
          <a:off x="740346" y="1629389"/>
          <a:ext cx="2664294" cy="1951084"/>
        </p:xfrm>
        <a:graphic>
          <a:graphicData uri="http://schemas.openxmlformats.org/drawingml/2006/table">
            <a:tbl>
              <a:tblPr firstRow="1" firstCol="1" bandRow="1">
                <a:tableStyleId>{5C22544A-7EE6-4342-B048-85BDC9FD1C3A}</a:tableStyleId>
              </a:tblPr>
              <a:tblGrid>
                <a:gridCol w="888098">
                  <a:extLst>
                    <a:ext uri="{9D8B030D-6E8A-4147-A177-3AD203B41FA5}">
                      <a16:colId xmlns:a16="http://schemas.microsoft.com/office/drawing/2014/main" val="2394817650"/>
                    </a:ext>
                  </a:extLst>
                </a:gridCol>
                <a:gridCol w="888098">
                  <a:extLst>
                    <a:ext uri="{9D8B030D-6E8A-4147-A177-3AD203B41FA5}">
                      <a16:colId xmlns:a16="http://schemas.microsoft.com/office/drawing/2014/main" val="3899170545"/>
                    </a:ext>
                  </a:extLst>
                </a:gridCol>
                <a:gridCol w="888098">
                  <a:extLst>
                    <a:ext uri="{9D8B030D-6E8A-4147-A177-3AD203B41FA5}">
                      <a16:colId xmlns:a16="http://schemas.microsoft.com/office/drawing/2014/main" val="1773283214"/>
                    </a:ext>
                  </a:extLst>
                </a:gridCol>
              </a:tblGrid>
              <a:tr h="305955">
                <a:tc gridSpan="3">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Company is sold for $200m</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hMerge="1">
                  <a:txBody>
                    <a:bodyPr/>
                    <a:lstStyle/>
                    <a:p>
                      <a:pPr algn="ctr" fontAlgn="b"/>
                      <a:r>
                        <a:rPr lang="en-US" sz="900" b="0" u="none" strike="noStrike" dirty="0">
                          <a:solidFill>
                            <a:schemeClr val="bg1"/>
                          </a:solidFill>
                          <a:effectLst/>
                          <a:latin typeface="Arial" panose="020B0604020202020204" pitchFamily="34" charset="0"/>
                          <a:cs typeface="Arial" panose="020B0604020202020204" pitchFamily="34" charset="0"/>
                        </a:rPr>
                        <a:t>200m</a:t>
                      </a:r>
                      <a:endParaRPr lang="en-US" sz="900" b="0"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247183371"/>
                  </a:ext>
                </a:extLst>
              </a:tr>
              <a:tr h="421309">
                <a:tc>
                  <a:txBody>
                    <a:bodyPr/>
                    <a:lstStyle/>
                    <a:p>
                      <a:pPr algn="l" fontAlgn="b"/>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Payout if converted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Payout if not converted</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831893079"/>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$145m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40345874"/>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$30m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$3m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040351013"/>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$60m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$12m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4903081"/>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$100m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$40m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682608213"/>
                  </a:ext>
                </a:extLst>
              </a:tr>
            </a:tbl>
          </a:graphicData>
        </a:graphic>
      </p:graphicFrame>
      <p:pic>
        <p:nvPicPr>
          <p:cNvPr id="6" name="Picture 12" descr="Download Published Inhand Drawn Arrow - Wire PNG Image with No Background -  PNGkey.com">
            <a:extLst>
              <a:ext uri="{FF2B5EF4-FFF2-40B4-BE49-F238E27FC236}">
                <a16:creationId xmlns:a16="http://schemas.microsoft.com/office/drawing/2014/main" id="{857C8A34-5954-4FD7-9BD9-9E4FFEC3CC4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3689534">
            <a:off x="1372002" y="2221221"/>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2AFA725-1B65-41B0-BDBB-3D21596A0112}"/>
              </a:ext>
            </a:extLst>
          </p:cNvPr>
          <p:cNvSpPr txBox="1"/>
          <p:nvPr/>
        </p:nvSpPr>
        <p:spPr>
          <a:xfrm>
            <a:off x="251520" y="1988840"/>
            <a:ext cx="1073071" cy="230832"/>
          </a:xfrm>
          <a:prstGeom prst="rect">
            <a:avLst/>
          </a:prstGeom>
          <a:solidFill>
            <a:schemeClr val="bg1"/>
          </a:solid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5% of $200m</a:t>
            </a:r>
          </a:p>
        </p:txBody>
      </p:sp>
      <p:pic>
        <p:nvPicPr>
          <p:cNvPr id="8" name="Picture 12" descr="Download Published Inhand Drawn Arrow - Wire PNG Image with No Background -  PNGkey.com">
            <a:extLst>
              <a:ext uri="{FF2B5EF4-FFF2-40B4-BE49-F238E27FC236}">
                <a16:creationId xmlns:a16="http://schemas.microsoft.com/office/drawing/2014/main" id="{B6DCB7C0-612D-40E8-817F-2D9BAB1F61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7311348" flipH="1">
            <a:off x="1600338" y="367540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B2A41A9-8498-4705-A070-10BCC59F7FAE}"/>
              </a:ext>
            </a:extLst>
          </p:cNvPr>
          <p:cNvSpPr txBox="1"/>
          <p:nvPr/>
        </p:nvSpPr>
        <p:spPr>
          <a:xfrm>
            <a:off x="542404" y="3892879"/>
            <a:ext cx="1073071" cy="2308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50% of $200m</a:t>
            </a:r>
          </a:p>
        </p:txBody>
      </p:sp>
      <p:pic>
        <p:nvPicPr>
          <p:cNvPr id="10" name="Picture 12" descr="Download Published Inhand Drawn Arrow - Wire PNG Image with No Background -  PNGkey.com">
            <a:extLst>
              <a:ext uri="{FF2B5EF4-FFF2-40B4-BE49-F238E27FC236}">
                <a16:creationId xmlns:a16="http://schemas.microsoft.com/office/drawing/2014/main" id="{7201311D-FA57-4B71-9E1C-545D170D28C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157122">
            <a:off x="3057563" y="359447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68A9FB54-F19C-4AE6-88F3-E988AAEC7160}"/>
              </a:ext>
            </a:extLst>
          </p:cNvPr>
          <p:cNvSpPr txBox="1"/>
          <p:nvPr/>
        </p:nvSpPr>
        <p:spPr>
          <a:xfrm>
            <a:off x="2915816" y="3878859"/>
            <a:ext cx="1400630"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1x of $4 investment x 10m shares</a:t>
            </a:r>
          </a:p>
        </p:txBody>
      </p:sp>
      <p:graphicFrame>
        <p:nvGraphicFramePr>
          <p:cNvPr id="12" name="Table 11">
            <a:extLst>
              <a:ext uri="{FF2B5EF4-FFF2-40B4-BE49-F238E27FC236}">
                <a16:creationId xmlns:a16="http://schemas.microsoft.com/office/drawing/2014/main" id="{09E40550-5E38-4AC5-A103-71FAE15EE803}"/>
              </a:ext>
            </a:extLst>
          </p:cNvPr>
          <p:cNvGraphicFramePr>
            <a:graphicFrameLocks noGrp="1"/>
          </p:cNvGraphicFramePr>
          <p:nvPr>
            <p:extLst>
              <p:ext uri="{D42A27DB-BD31-4B8C-83A1-F6EECF244321}">
                <p14:modId xmlns:p14="http://schemas.microsoft.com/office/powerpoint/2010/main" val="1114464801"/>
              </p:ext>
            </p:extLst>
          </p:nvPr>
        </p:nvGraphicFramePr>
        <p:xfrm>
          <a:off x="5738826" y="1629389"/>
          <a:ext cx="2664828" cy="1951084"/>
        </p:xfrm>
        <a:graphic>
          <a:graphicData uri="http://schemas.openxmlformats.org/drawingml/2006/table">
            <a:tbl>
              <a:tblPr firstRow="1" firstCol="1" bandRow="1">
                <a:tableStyleId>{5C22544A-7EE6-4342-B048-85BDC9FD1C3A}</a:tableStyleId>
              </a:tblPr>
              <a:tblGrid>
                <a:gridCol w="888276">
                  <a:extLst>
                    <a:ext uri="{9D8B030D-6E8A-4147-A177-3AD203B41FA5}">
                      <a16:colId xmlns:a16="http://schemas.microsoft.com/office/drawing/2014/main" val="2394817650"/>
                    </a:ext>
                  </a:extLst>
                </a:gridCol>
                <a:gridCol w="888276">
                  <a:extLst>
                    <a:ext uri="{9D8B030D-6E8A-4147-A177-3AD203B41FA5}">
                      <a16:colId xmlns:a16="http://schemas.microsoft.com/office/drawing/2014/main" val="3172142959"/>
                    </a:ext>
                  </a:extLst>
                </a:gridCol>
                <a:gridCol w="888276">
                  <a:extLst>
                    <a:ext uri="{9D8B030D-6E8A-4147-A177-3AD203B41FA5}">
                      <a16:colId xmlns:a16="http://schemas.microsoft.com/office/drawing/2014/main" val="1661311276"/>
                    </a:ext>
                  </a:extLst>
                </a:gridCol>
              </a:tblGrid>
              <a:tr h="305955">
                <a:tc gridSpan="3">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Company is sold for $50m</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hMerge="1">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247183371"/>
                  </a:ext>
                </a:extLst>
              </a:tr>
              <a:tr h="421309">
                <a:tc>
                  <a:txBody>
                    <a:bodyPr/>
                    <a:lstStyle/>
                    <a:p>
                      <a:pPr algn="l" fontAlgn="b"/>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Payout</a:t>
                      </a:r>
                      <a:r>
                        <a:rPr lang="en-US" sz="900" b="0" u="none" strike="noStrike" dirty="0">
                          <a:solidFill>
                            <a:schemeClr val="tx1"/>
                          </a:solidFill>
                          <a:effectLst/>
                          <a:latin typeface="Arial" panose="020B0604020202020204" pitchFamily="34" charset="0"/>
                          <a:cs typeface="Arial" panose="020B0604020202020204" pitchFamily="34" charset="0"/>
                        </a:rPr>
                        <a:t> </a:t>
                      </a:r>
                      <a:r>
                        <a:rPr lang="en-US" sz="900" b="0" i="0" u="none" strike="noStrike" dirty="0">
                          <a:solidFill>
                            <a:schemeClr val="tx1"/>
                          </a:solidFill>
                          <a:effectLst/>
                          <a:latin typeface="Arial" panose="020B0604020202020204" pitchFamily="34" charset="0"/>
                          <a:cs typeface="Arial" panose="020B0604020202020204" pitchFamily="34" charset="0"/>
                        </a:rPr>
                        <a:t>if converted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Payout if not converted</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831893079"/>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1" u="none" strike="noStrike" dirty="0">
                          <a:solidFill>
                            <a:schemeClr val="tx1"/>
                          </a:solidFill>
                          <a:effectLst/>
                          <a:latin typeface="Arial" panose="020B0604020202020204" pitchFamily="34" charset="0"/>
                          <a:cs typeface="Arial" panose="020B0604020202020204" pitchFamily="34" charset="0"/>
                        </a:rPr>
                        <a: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40345874"/>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$7.5m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1"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040351013"/>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1" u="none" strike="noStrike" dirty="0">
                          <a:solidFill>
                            <a:schemeClr val="tx1"/>
                          </a:solidFill>
                          <a:effectLst/>
                          <a:latin typeface="Arial" panose="020B0604020202020204" pitchFamily="34" charset="0"/>
                          <a:cs typeface="Arial" panose="020B0604020202020204" pitchFamily="34" charset="0"/>
                        </a:rPr>
                        <a:t>$10m?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4903081"/>
                  </a:ext>
                </a:extLst>
              </a:tr>
              <a:tr h="305955">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1" u="none" strike="noStrike" dirty="0">
                          <a:solidFill>
                            <a:schemeClr val="tx1"/>
                          </a:solidFill>
                          <a:effectLst/>
                          <a:latin typeface="Arial" panose="020B0604020202020204" pitchFamily="34" charset="0"/>
                          <a:cs typeface="Arial" panose="020B0604020202020204" pitchFamily="34" charset="0"/>
                        </a:rPr>
                        <a:t>$40m?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682608213"/>
                  </a:ext>
                </a:extLst>
              </a:tr>
            </a:tbl>
          </a:graphicData>
        </a:graphic>
      </p:graphicFrame>
      <p:pic>
        <p:nvPicPr>
          <p:cNvPr id="13" name="Picture 12" descr="Download Published Inhand Drawn Arrow - Wire PNG Image with No Background -  PNGkey.com">
            <a:extLst>
              <a:ext uri="{FF2B5EF4-FFF2-40B4-BE49-F238E27FC236}">
                <a16:creationId xmlns:a16="http://schemas.microsoft.com/office/drawing/2014/main" id="{284207C0-4BE9-4F0B-8494-E336D47720F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878934">
            <a:off x="3129735" y="2329144"/>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9BD6DEF6-8B00-43A5-B2D2-32F1963C8855}"/>
              </a:ext>
            </a:extLst>
          </p:cNvPr>
          <p:cNvSpPr txBox="1"/>
          <p:nvPr/>
        </p:nvSpPr>
        <p:spPr>
          <a:xfrm>
            <a:off x="3650605" y="1628800"/>
            <a:ext cx="707682" cy="784830"/>
          </a:xfrm>
          <a:prstGeom prst="rect">
            <a:avLst/>
          </a:prstGeom>
          <a:noFill/>
          <a:ln w="6350">
            <a:solidFill>
              <a:srgbClr val="FF0000"/>
            </a:solidFill>
          </a:ln>
        </p:spPr>
        <p:txBody>
          <a:bodyPr wrap="square" rtlCol="0">
            <a:spAutoFit/>
          </a:bodyPr>
          <a:lstStyle/>
          <a:p>
            <a:pPr algn="r"/>
            <a:r>
              <a:rPr lang="en-US" sz="900" dirty="0">
                <a:latin typeface="Arial" panose="020B0604020202020204" pitchFamily="34" charset="0"/>
                <a:cs typeface="Arial" panose="020B0604020202020204" pitchFamily="34" charset="0"/>
              </a:rPr>
              <a:t>$200mn</a:t>
            </a:r>
          </a:p>
          <a:p>
            <a:pPr algn="r"/>
            <a:r>
              <a:rPr lang="en-US" sz="900" dirty="0">
                <a:latin typeface="Arial" panose="020B0604020202020204" pitchFamily="34" charset="0"/>
                <a:cs typeface="Arial" panose="020B0604020202020204" pitchFamily="34" charset="0"/>
              </a:rPr>
              <a:t>- $40mn</a:t>
            </a:r>
          </a:p>
          <a:p>
            <a:pPr algn="r"/>
            <a:r>
              <a:rPr lang="en-US" sz="900" dirty="0">
                <a:latin typeface="Arial" panose="020B0604020202020204" pitchFamily="34" charset="0"/>
                <a:cs typeface="Arial" panose="020B0604020202020204" pitchFamily="34" charset="0"/>
              </a:rPr>
              <a:t>- $12mn</a:t>
            </a:r>
          </a:p>
          <a:p>
            <a:pPr algn="r"/>
            <a:r>
              <a:rPr lang="en-US" sz="900" dirty="0">
                <a:latin typeface="Arial" panose="020B0604020202020204" pitchFamily="34" charset="0"/>
                <a:cs typeface="Arial" panose="020B0604020202020204" pitchFamily="34" charset="0"/>
              </a:rPr>
              <a:t> - $3mn</a:t>
            </a:r>
          </a:p>
          <a:p>
            <a:pPr algn="r"/>
            <a:r>
              <a:rPr lang="en-US" sz="900" dirty="0">
                <a:latin typeface="Arial" panose="020B0604020202020204" pitchFamily="34" charset="0"/>
                <a:cs typeface="Arial" panose="020B0604020202020204" pitchFamily="34" charset="0"/>
              </a:rPr>
              <a:t>= $145m </a:t>
            </a:r>
          </a:p>
        </p:txBody>
      </p:sp>
      <p:pic>
        <p:nvPicPr>
          <p:cNvPr id="16" name="Picture 12" descr="Download Published Inhand Drawn Arrow - Wire PNG Image with No Background -  PNGkey.com">
            <a:extLst>
              <a:ext uri="{FF2B5EF4-FFF2-40B4-BE49-F238E27FC236}">
                <a16:creationId xmlns:a16="http://schemas.microsoft.com/office/drawing/2014/main" id="{605EDA1E-4829-4F5E-9681-77C9D86CD24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3689534">
            <a:off x="6388175" y="2293229"/>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9BEF47C7-3340-480F-8891-5A4C80E0C041}"/>
              </a:ext>
            </a:extLst>
          </p:cNvPr>
          <p:cNvSpPr txBox="1"/>
          <p:nvPr/>
        </p:nvSpPr>
        <p:spPr>
          <a:xfrm>
            <a:off x="5267693" y="2060848"/>
            <a:ext cx="1073071" cy="230832"/>
          </a:xfrm>
          <a:prstGeom prst="rect">
            <a:avLst/>
          </a:prstGeom>
          <a:solidFill>
            <a:schemeClr val="bg1"/>
          </a:solid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5% of $50m</a:t>
            </a:r>
          </a:p>
        </p:txBody>
      </p:sp>
      <p:pic>
        <p:nvPicPr>
          <p:cNvPr id="18" name="Picture 12" descr="Download Published Inhand Drawn Arrow - Wire PNG Image with No Background -  PNGkey.com">
            <a:extLst>
              <a:ext uri="{FF2B5EF4-FFF2-40B4-BE49-F238E27FC236}">
                <a16:creationId xmlns:a16="http://schemas.microsoft.com/office/drawing/2014/main" id="{461656A3-3CF5-4AB3-BD1C-2AF7E85CAC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7311348" flipH="1">
            <a:off x="6512113" y="367540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FDAB0651-98F6-4BA4-8169-C972EE9ECCFE}"/>
              </a:ext>
            </a:extLst>
          </p:cNvPr>
          <p:cNvSpPr txBox="1"/>
          <p:nvPr/>
        </p:nvSpPr>
        <p:spPr>
          <a:xfrm>
            <a:off x="5434936" y="3879583"/>
            <a:ext cx="1073071" cy="2308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50% of $50m</a:t>
            </a:r>
          </a:p>
        </p:txBody>
      </p:sp>
      <p:grpSp>
        <p:nvGrpSpPr>
          <p:cNvPr id="20" name="Group 19">
            <a:extLst>
              <a:ext uri="{FF2B5EF4-FFF2-40B4-BE49-F238E27FC236}">
                <a16:creationId xmlns:a16="http://schemas.microsoft.com/office/drawing/2014/main" id="{E24D4354-FEA0-40EF-B784-7C6D08AD96AC}"/>
              </a:ext>
            </a:extLst>
          </p:cNvPr>
          <p:cNvGrpSpPr/>
          <p:nvPr/>
        </p:nvGrpSpPr>
        <p:grpSpPr>
          <a:xfrm>
            <a:off x="739485" y="4515681"/>
            <a:ext cx="2664296" cy="1433600"/>
            <a:chOff x="5652120" y="2780928"/>
            <a:chExt cx="3024336" cy="2964025"/>
          </a:xfrm>
        </p:grpSpPr>
        <p:cxnSp>
          <p:nvCxnSpPr>
            <p:cNvPr id="21" name="Straight Connector 20">
              <a:extLst>
                <a:ext uri="{FF2B5EF4-FFF2-40B4-BE49-F238E27FC236}">
                  <a16:creationId xmlns:a16="http://schemas.microsoft.com/office/drawing/2014/main" id="{162E62C5-FBC9-4212-BBD9-4D16732DC717}"/>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8BEBBA6-CC4B-4847-BC2F-CAFF1FF77B6F}"/>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4" name="TextBox 23">
            <a:extLst>
              <a:ext uri="{FF2B5EF4-FFF2-40B4-BE49-F238E27FC236}">
                <a16:creationId xmlns:a16="http://schemas.microsoft.com/office/drawing/2014/main" id="{13358830-AF13-4291-A945-4499370158AA}"/>
              </a:ext>
            </a:extLst>
          </p:cNvPr>
          <p:cNvSpPr txBox="1"/>
          <p:nvPr/>
        </p:nvSpPr>
        <p:spPr>
          <a:xfrm>
            <a:off x="940280" y="4630659"/>
            <a:ext cx="2432153" cy="1274260"/>
          </a:xfrm>
          <a:prstGeom prst="rect">
            <a:avLst/>
          </a:prstGeom>
          <a:noFill/>
        </p:spPr>
        <p:txBody>
          <a:bodyPr wrap="square" rtlCol="0">
            <a:spAutoFit/>
          </a:bodyPr>
          <a:lstStyle/>
          <a:p>
            <a:pPr>
              <a:lnSpc>
                <a:spcPct val="150000"/>
              </a:lnSpc>
            </a:pPr>
            <a:r>
              <a:rPr lang="en-US" sz="1050" b="1" u="sng" dirty="0">
                <a:latin typeface="Arial" panose="020B0604020202020204" pitchFamily="34" charset="0"/>
                <a:cs typeface="Arial" panose="020B0604020202020204" pitchFamily="34" charset="0"/>
              </a:rPr>
              <a:t>Exit value covers liquidation pref.</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Full conversion to equity due to higher payout</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Payout is non-issue as exit value &gt; all claims</a:t>
            </a:r>
          </a:p>
        </p:txBody>
      </p:sp>
      <p:sp>
        <p:nvSpPr>
          <p:cNvPr id="30" name="TextBox 29">
            <a:extLst>
              <a:ext uri="{FF2B5EF4-FFF2-40B4-BE49-F238E27FC236}">
                <a16:creationId xmlns:a16="http://schemas.microsoft.com/office/drawing/2014/main" id="{14AB382F-E049-4836-AE3A-86E145BC2224}"/>
              </a:ext>
            </a:extLst>
          </p:cNvPr>
          <p:cNvSpPr txBox="1"/>
          <p:nvPr/>
        </p:nvSpPr>
        <p:spPr>
          <a:xfrm>
            <a:off x="5940153" y="4624151"/>
            <a:ext cx="2592286" cy="1274260"/>
          </a:xfrm>
          <a:prstGeom prst="rect">
            <a:avLst/>
          </a:prstGeom>
          <a:noFill/>
        </p:spPr>
        <p:txBody>
          <a:bodyPr wrap="square" rtlCol="0">
            <a:spAutoFit/>
          </a:bodyPr>
          <a:lstStyle/>
          <a:p>
            <a:pPr>
              <a:lnSpc>
                <a:spcPct val="150000"/>
              </a:lnSpc>
            </a:pPr>
            <a:r>
              <a:rPr lang="en-US" sz="1050" b="1" u="sng" dirty="0">
                <a:latin typeface="Arial" panose="020B0604020202020204" pitchFamily="34" charset="0"/>
                <a:cs typeface="Arial" panose="020B0604020202020204" pitchFamily="34" charset="0"/>
              </a:rPr>
              <a:t>Exit value does not cover liquidation pref.</a:t>
            </a:r>
            <a:endParaRPr lang="en-US" sz="1050" dirty="0">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Not-converted-payout unclear</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$40mn (1x </a:t>
            </a:r>
            <a:r>
              <a:rPr lang="en-US" sz="1050" dirty="0" err="1">
                <a:latin typeface="Arial" panose="020B0604020202020204" pitchFamily="34" charset="0"/>
                <a:cs typeface="Arial" panose="020B0604020202020204" pitchFamily="34" charset="0"/>
              </a:rPr>
              <a:t>liq</a:t>
            </a:r>
            <a:r>
              <a:rPr lang="en-US" sz="1050" dirty="0">
                <a:latin typeface="Arial" panose="020B0604020202020204" pitchFamily="34" charset="0"/>
                <a:cs typeface="Arial" panose="020B0604020202020204" pitchFamily="34" charset="0"/>
              </a:rPr>
              <a:t> </a:t>
            </a:r>
            <a:r>
              <a:rPr lang="en-US" sz="1050" dirty="0" err="1">
                <a:latin typeface="Arial" panose="020B0604020202020204" pitchFamily="34" charset="0"/>
                <a:cs typeface="Arial" panose="020B0604020202020204" pitchFamily="34" charset="0"/>
              </a:rPr>
              <a:t>mult</a:t>
            </a:r>
            <a:r>
              <a:rPr lang="en-US" sz="1050" dirty="0">
                <a:latin typeface="Arial" panose="020B0604020202020204" pitchFamily="34" charset="0"/>
                <a:cs typeface="Arial" panose="020B0604020202020204" pitchFamily="34" charset="0"/>
              </a:rPr>
              <a:t>.) to Series C</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…then only $10m to B?</a:t>
            </a:r>
          </a:p>
        </p:txBody>
      </p:sp>
      <p:grpSp>
        <p:nvGrpSpPr>
          <p:cNvPr id="34" name="Group 33">
            <a:extLst>
              <a:ext uri="{FF2B5EF4-FFF2-40B4-BE49-F238E27FC236}">
                <a16:creationId xmlns:a16="http://schemas.microsoft.com/office/drawing/2014/main" id="{5CB93BB2-6492-44D8-87AE-50F83BEF8AC7}"/>
              </a:ext>
            </a:extLst>
          </p:cNvPr>
          <p:cNvGrpSpPr/>
          <p:nvPr/>
        </p:nvGrpSpPr>
        <p:grpSpPr>
          <a:xfrm>
            <a:off x="5796136" y="4515681"/>
            <a:ext cx="2664296" cy="1433600"/>
            <a:chOff x="5652120" y="2780928"/>
            <a:chExt cx="3024336" cy="2964025"/>
          </a:xfrm>
        </p:grpSpPr>
        <p:cxnSp>
          <p:nvCxnSpPr>
            <p:cNvPr id="35" name="Straight Connector 34">
              <a:extLst>
                <a:ext uri="{FF2B5EF4-FFF2-40B4-BE49-F238E27FC236}">
                  <a16:creationId xmlns:a16="http://schemas.microsoft.com/office/drawing/2014/main" id="{305B2B50-20DD-4E5E-B7B2-8E986C636A29}"/>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93A3CB4-9119-449B-8DEA-A9F0D446E6F5}"/>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08288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F5ECB0-176E-4410-B2B6-46A21E043F23}"/>
              </a:ext>
            </a:extLst>
          </p:cNvPr>
          <p:cNvSpPr>
            <a:spLocks noGrp="1"/>
          </p:cNvSpPr>
          <p:nvPr>
            <p:ph type="body" sz="quarter" idx="13"/>
          </p:nvPr>
        </p:nvSpPr>
        <p:spPr/>
        <p:txBody>
          <a:bodyPr/>
          <a:lstStyle/>
          <a:p>
            <a:r>
              <a:rPr lang="en-US" dirty="0"/>
              <a:t>Liquidation Preference </a:t>
            </a:r>
            <a:r>
              <a:rPr lang="en-US" sz="1200" dirty="0"/>
              <a:t>(Rule #1: Seniority Waterfall)</a:t>
            </a:r>
            <a:endParaRPr lang="en-US" dirty="0"/>
          </a:p>
        </p:txBody>
      </p:sp>
      <p:sp>
        <p:nvSpPr>
          <p:cNvPr id="3" name="Slide Number Placeholder 2">
            <a:extLst>
              <a:ext uri="{FF2B5EF4-FFF2-40B4-BE49-F238E27FC236}">
                <a16:creationId xmlns:a16="http://schemas.microsoft.com/office/drawing/2014/main" id="{9E28CDBA-96BB-4B99-A749-1B1B406E2478}"/>
              </a:ext>
            </a:extLst>
          </p:cNvPr>
          <p:cNvSpPr>
            <a:spLocks noGrp="1"/>
          </p:cNvSpPr>
          <p:nvPr>
            <p:ph type="sldNum" sz="quarter" idx="12"/>
          </p:nvPr>
        </p:nvSpPr>
        <p:spPr/>
        <p:txBody>
          <a:bodyPr/>
          <a:lstStyle/>
          <a:p>
            <a:fld id="{C76FEBDD-00E6-4BCE-81BB-64ADCF1A94EA}" type="slidenum">
              <a:rPr lang="de-DE" smtClean="0"/>
              <a:pPr/>
              <a:t>26</a:t>
            </a:fld>
            <a:endParaRPr lang="de-DE"/>
          </a:p>
        </p:txBody>
      </p:sp>
      <p:graphicFrame>
        <p:nvGraphicFramePr>
          <p:cNvPr id="4" name="Table 3">
            <a:extLst>
              <a:ext uri="{FF2B5EF4-FFF2-40B4-BE49-F238E27FC236}">
                <a16:creationId xmlns:a16="http://schemas.microsoft.com/office/drawing/2014/main" id="{0816C2F1-1271-4862-82EC-214AD6FA40AB}"/>
              </a:ext>
            </a:extLst>
          </p:cNvPr>
          <p:cNvGraphicFramePr>
            <a:graphicFrameLocks noGrp="1"/>
          </p:cNvGraphicFramePr>
          <p:nvPr>
            <p:extLst>
              <p:ext uri="{D42A27DB-BD31-4B8C-83A1-F6EECF244321}">
                <p14:modId xmlns:p14="http://schemas.microsoft.com/office/powerpoint/2010/main" val="2972762963"/>
              </p:ext>
            </p:extLst>
          </p:nvPr>
        </p:nvGraphicFramePr>
        <p:xfrm>
          <a:off x="827584" y="1484784"/>
          <a:ext cx="4320480" cy="2280642"/>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2394817650"/>
                    </a:ext>
                  </a:extLst>
                </a:gridCol>
                <a:gridCol w="864096">
                  <a:extLst>
                    <a:ext uri="{9D8B030D-6E8A-4147-A177-3AD203B41FA5}">
                      <a16:colId xmlns:a16="http://schemas.microsoft.com/office/drawing/2014/main" val="443383442"/>
                    </a:ext>
                  </a:extLst>
                </a:gridCol>
                <a:gridCol w="864096">
                  <a:extLst>
                    <a:ext uri="{9D8B030D-6E8A-4147-A177-3AD203B41FA5}">
                      <a16:colId xmlns:a16="http://schemas.microsoft.com/office/drawing/2014/main" val="3172142959"/>
                    </a:ext>
                  </a:extLst>
                </a:gridCol>
                <a:gridCol w="864096">
                  <a:extLst>
                    <a:ext uri="{9D8B030D-6E8A-4147-A177-3AD203B41FA5}">
                      <a16:colId xmlns:a16="http://schemas.microsoft.com/office/drawing/2014/main" val="1661311276"/>
                    </a:ext>
                  </a:extLst>
                </a:gridCol>
                <a:gridCol w="864096">
                  <a:extLst>
                    <a:ext uri="{9D8B030D-6E8A-4147-A177-3AD203B41FA5}">
                      <a16:colId xmlns:a16="http://schemas.microsoft.com/office/drawing/2014/main" val="447053963"/>
                    </a:ext>
                  </a:extLst>
                </a:gridCol>
              </a:tblGrid>
              <a:tr h="357634">
                <a:tc gridSpan="5">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Company is sold for $50m</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hMerge="1">
                  <a:txBody>
                    <a:bodyPr/>
                    <a:lstStyle/>
                    <a:p>
                      <a:endParaRPr lang="en-US"/>
                    </a:p>
                  </a:txBody>
                  <a:tcPr/>
                </a:tc>
                <a:tc hMerge="1">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247183371"/>
                  </a:ext>
                </a:extLst>
              </a:tr>
              <a:tr h="492472">
                <a:tc>
                  <a:txBody>
                    <a:bodyPr/>
                    <a:lstStyle/>
                    <a:p>
                      <a:pPr algn="l"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Seniority</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Payout</a:t>
                      </a:r>
                      <a:r>
                        <a:rPr lang="en-US" sz="900" b="0" u="none" strike="noStrike" dirty="0">
                          <a:solidFill>
                            <a:schemeClr val="tx1"/>
                          </a:solidFill>
                          <a:effectLst/>
                          <a:latin typeface="Arial" panose="020B0604020202020204" pitchFamily="34" charset="0"/>
                          <a:cs typeface="Arial" panose="020B0604020202020204" pitchFamily="34" charset="0"/>
                        </a:rPr>
                        <a:t> </a:t>
                      </a:r>
                      <a:r>
                        <a:rPr lang="en-US" sz="900" b="0" i="0" u="none" strike="noStrike" dirty="0">
                          <a:solidFill>
                            <a:schemeClr val="tx1"/>
                          </a:solidFill>
                          <a:effectLst/>
                          <a:latin typeface="Arial" panose="020B0604020202020204" pitchFamily="34" charset="0"/>
                          <a:cs typeface="Arial" panose="020B0604020202020204" pitchFamily="34" charset="0"/>
                        </a:rPr>
                        <a:t>if converted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Payout if not converted</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Loss</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831893079"/>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Last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40345874"/>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Third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$7.5m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-$3m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040351013"/>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Second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$10m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-$2m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4903081"/>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First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$40m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682608213"/>
                  </a:ext>
                </a:extLst>
              </a:tr>
            </a:tbl>
          </a:graphicData>
        </a:graphic>
      </p:graphicFrame>
      <p:pic>
        <p:nvPicPr>
          <p:cNvPr id="5" name="Picture 12" descr="Download Published Inhand Drawn Arrow - Wire PNG Image with No Background -  PNGkey.com">
            <a:extLst>
              <a:ext uri="{FF2B5EF4-FFF2-40B4-BE49-F238E27FC236}">
                <a16:creationId xmlns:a16="http://schemas.microsoft.com/office/drawing/2014/main" id="{373922FC-DE34-4DF9-A0A4-F2BD581BCDB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157122">
            <a:off x="4137683" y="376005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91DCB48-5898-45A2-A40C-377D1C84BF0E}"/>
              </a:ext>
            </a:extLst>
          </p:cNvPr>
          <p:cNvSpPr txBox="1"/>
          <p:nvPr/>
        </p:nvSpPr>
        <p:spPr>
          <a:xfrm>
            <a:off x="3995936" y="4044439"/>
            <a:ext cx="1400630"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Paid first, in full, 1x liquidation preference</a:t>
            </a:r>
          </a:p>
        </p:txBody>
      </p:sp>
      <p:pic>
        <p:nvPicPr>
          <p:cNvPr id="7" name="Picture 12" descr="Download Published Inhand Drawn Arrow - Wire PNG Image with No Background -  PNGkey.com">
            <a:extLst>
              <a:ext uri="{FF2B5EF4-FFF2-40B4-BE49-F238E27FC236}">
                <a16:creationId xmlns:a16="http://schemas.microsoft.com/office/drawing/2014/main" id="{24068873-DB95-4319-ABD5-B0CAD8C9B39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a:off x="5076056" y="3212976"/>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84B9E3D-A1BC-4873-A38D-6C956AE16E40}"/>
              </a:ext>
            </a:extLst>
          </p:cNvPr>
          <p:cNvSpPr txBox="1"/>
          <p:nvPr/>
        </p:nvSpPr>
        <p:spPr>
          <a:xfrm>
            <a:off x="5634342" y="3271414"/>
            <a:ext cx="2336734" cy="6463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Paid second, out of remaining proceeds ($50m - $40m = $10m)</a:t>
            </a:r>
          </a:p>
          <a:p>
            <a:pPr algn="ctr"/>
            <a:endParaRPr lang="en-US" sz="900" dirty="0">
              <a:latin typeface="Arial" panose="020B0604020202020204" pitchFamily="34" charset="0"/>
              <a:cs typeface="Arial" panose="020B0604020202020204" pitchFamily="34" charset="0"/>
            </a:endParaRPr>
          </a:p>
          <a:p>
            <a:pPr algn="ctr"/>
            <a:r>
              <a:rPr lang="en-US" sz="900" dirty="0">
                <a:latin typeface="Arial" panose="020B0604020202020204" pitchFamily="34" charset="0"/>
                <a:cs typeface="Arial" panose="020B0604020202020204" pitchFamily="34" charset="0"/>
              </a:rPr>
              <a:t>Remain $2m short (1x liq. Pref was $12m</a:t>
            </a:r>
          </a:p>
        </p:txBody>
      </p:sp>
      <p:pic>
        <p:nvPicPr>
          <p:cNvPr id="9" name="Picture 12" descr="Download Published Inhand Drawn Arrow - Wire PNG Image with No Background -  PNGkey.com">
            <a:extLst>
              <a:ext uri="{FF2B5EF4-FFF2-40B4-BE49-F238E27FC236}">
                <a16:creationId xmlns:a16="http://schemas.microsoft.com/office/drawing/2014/main" id="{FAA5AF3C-23D1-4A71-A90D-50BF4CD5DC3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072250" flipH="1">
            <a:off x="5037496" y="257513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79590C6-ED91-4906-BF83-823B7E05961A}"/>
              </a:ext>
            </a:extLst>
          </p:cNvPr>
          <p:cNvSpPr txBox="1"/>
          <p:nvPr/>
        </p:nvSpPr>
        <p:spPr>
          <a:xfrm>
            <a:off x="5599350" y="2426537"/>
            <a:ext cx="2336734" cy="2308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No proceeds left, so full loss</a:t>
            </a:r>
          </a:p>
        </p:txBody>
      </p:sp>
      <p:grpSp>
        <p:nvGrpSpPr>
          <p:cNvPr id="14" name="Group 13">
            <a:extLst>
              <a:ext uri="{FF2B5EF4-FFF2-40B4-BE49-F238E27FC236}">
                <a16:creationId xmlns:a16="http://schemas.microsoft.com/office/drawing/2014/main" id="{76FAFEF4-F0A7-411C-8718-F05186B9058C}"/>
              </a:ext>
            </a:extLst>
          </p:cNvPr>
          <p:cNvGrpSpPr/>
          <p:nvPr/>
        </p:nvGrpSpPr>
        <p:grpSpPr>
          <a:xfrm>
            <a:off x="2035931" y="4653136"/>
            <a:ext cx="4768317" cy="1749698"/>
            <a:chOff x="5652120" y="2780928"/>
            <a:chExt cx="3024336" cy="2964025"/>
          </a:xfrm>
        </p:grpSpPr>
        <p:cxnSp>
          <p:nvCxnSpPr>
            <p:cNvPr id="15" name="Straight Connector 14">
              <a:extLst>
                <a:ext uri="{FF2B5EF4-FFF2-40B4-BE49-F238E27FC236}">
                  <a16:creationId xmlns:a16="http://schemas.microsoft.com/office/drawing/2014/main" id="{B37F8A75-81FC-48F3-933A-654C023C5E34}"/>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7052236-EC83-4F7B-A681-A8619028C25E}"/>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4D7CA47A-FCA3-44C2-BA48-8795F9EF4803}"/>
              </a:ext>
            </a:extLst>
          </p:cNvPr>
          <p:cNvSpPr txBox="1"/>
          <p:nvPr/>
        </p:nvSpPr>
        <p:spPr>
          <a:xfrm>
            <a:off x="2255052" y="4797523"/>
            <a:ext cx="4464488" cy="1516634"/>
          </a:xfrm>
          <a:prstGeom prst="rect">
            <a:avLst/>
          </a:prstGeom>
          <a:noFill/>
        </p:spPr>
        <p:txBody>
          <a:bodyPr wrap="square" rtlCol="0">
            <a:spAutoFit/>
          </a:bodyPr>
          <a:lstStyle/>
          <a:p>
            <a:pPr>
              <a:lnSpc>
                <a:spcPct val="150000"/>
              </a:lnSpc>
            </a:pPr>
            <a:r>
              <a:rPr lang="en-US" sz="1050" b="1" u="sng" dirty="0">
                <a:latin typeface="Arial" panose="020B0604020202020204" pitchFamily="34" charset="0"/>
                <a:cs typeface="Arial" panose="020B0604020202020204" pitchFamily="34" charset="0"/>
              </a:rPr>
              <a:t>Seniority ‘Waterfall’:</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Pays different share series after each other</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Payout ‘ranking’, closely resembling debt seniority structures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Either clear ranking (as given example) or ‘stacked’ (see later)</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Every group receives liquidation preference ‘leftovers’ after more senior series are paid out</a:t>
            </a:r>
          </a:p>
        </p:txBody>
      </p:sp>
      <p:pic>
        <p:nvPicPr>
          <p:cNvPr id="20" name="Picture 12" descr="Download Published Inhand Drawn Arrow - Wire PNG Image with No Background -  PNGkey.com">
            <a:extLst>
              <a:ext uri="{FF2B5EF4-FFF2-40B4-BE49-F238E27FC236}">
                <a16:creationId xmlns:a16="http://schemas.microsoft.com/office/drawing/2014/main" id="{A60461D4-7855-4048-A3C4-E926380B055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442878" flipH="1">
            <a:off x="1674711" y="3797797"/>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A71DB792-C77D-42A0-AFBA-6BF94343AA53}"/>
              </a:ext>
            </a:extLst>
          </p:cNvPr>
          <p:cNvSpPr txBox="1"/>
          <p:nvPr/>
        </p:nvSpPr>
        <p:spPr>
          <a:xfrm>
            <a:off x="1066899" y="4086276"/>
            <a:ext cx="1400630" cy="2308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Seniority ranking</a:t>
            </a:r>
          </a:p>
        </p:txBody>
      </p:sp>
    </p:spTree>
    <p:extLst>
      <p:ext uri="{BB962C8B-B14F-4D97-AF65-F5344CB8AC3E}">
        <p14:creationId xmlns:p14="http://schemas.microsoft.com/office/powerpoint/2010/main" val="1477493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7B6E9A-8A28-4DA9-A91A-8CB8385CA50A}"/>
              </a:ext>
            </a:extLst>
          </p:cNvPr>
          <p:cNvSpPr>
            <a:spLocks noGrp="1"/>
          </p:cNvSpPr>
          <p:nvPr>
            <p:ph type="body" sz="quarter" idx="13"/>
          </p:nvPr>
        </p:nvSpPr>
        <p:spPr/>
        <p:txBody>
          <a:bodyPr/>
          <a:lstStyle/>
          <a:p>
            <a:r>
              <a:rPr lang="en-US" dirty="0"/>
              <a:t>Liquidation Preference </a:t>
            </a:r>
            <a:r>
              <a:rPr lang="en-US" sz="1200" dirty="0"/>
              <a:t>(Rule #2: Pari Passu)</a:t>
            </a:r>
            <a:endParaRPr lang="en-US" dirty="0"/>
          </a:p>
        </p:txBody>
      </p:sp>
      <p:sp>
        <p:nvSpPr>
          <p:cNvPr id="3" name="Slide Number Placeholder 2">
            <a:extLst>
              <a:ext uri="{FF2B5EF4-FFF2-40B4-BE49-F238E27FC236}">
                <a16:creationId xmlns:a16="http://schemas.microsoft.com/office/drawing/2014/main" id="{B3A1BE0B-FA92-4CCD-8038-BAE7ADC410A3}"/>
              </a:ext>
            </a:extLst>
          </p:cNvPr>
          <p:cNvSpPr>
            <a:spLocks noGrp="1"/>
          </p:cNvSpPr>
          <p:nvPr>
            <p:ph type="sldNum" sz="quarter" idx="12"/>
          </p:nvPr>
        </p:nvSpPr>
        <p:spPr/>
        <p:txBody>
          <a:bodyPr/>
          <a:lstStyle/>
          <a:p>
            <a:fld id="{C76FEBDD-00E6-4BCE-81BB-64ADCF1A94EA}" type="slidenum">
              <a:rPr lang="de-DE" smtClean="0"/>
              <a:pPr/>
              <a:t>27</a:t>
            </a:fld>
            <a:endParaRPr lang="de-DE"/>
          </a:p>
        </p:txBody>
      </p:sp>
      <p:graphicFrame>
        <p:nvGraphicFramePr>
          <p:cNvPr id="4" name="Table 3">
            <a:extLst>
              <a:ext uri="{FF2B5EF4-FFF2-40B4-BE49-F238E27FC236}">
                <a16:creationId xmlns:a16="http://schemas.microsoft.com/office/drawing/2014/main" id="{4AFF3928-B09F-435A-AFC0-1238D84C7184}"/>
              </a:ext>
            </a:extLst>
          </p:cNvPr>
          <p:cNvGraphicFramePr>
            <a:graphicFrameLocks noGrp="1"/>
          </p:cNvGraphicFramePr>
          <p:nvPr>
            <p:extLst>
              <p:ext uri="{D42A27DB-BD31-4B8C-83A1-F6EECF244321}">
                <p14:modId xmlns:p14="http://schemas.microsoft.com/office/powerpoint/2010/main" val="2597237504"/>
              </p:ext>
            </p:extLst>
          </p:nvPr>
        </p:nvGraphicFramePr>
        <p:xfrm>
          <a:off x="827584" y="1484784"/>
          <a:ext cx="4320480" cy="2280642"/>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2394817650"/>
                    </a:ext>
                  </a:extLst>
                </a:gridCol>
                <a:gridCol w="864096">
                  <a:extLst>
                    <a:ext uri="{9D8B030D-6E8A-4147-A177-3AD203B41FA5}">
                      <a16:colId xmlns:a16="http://schemas.microsoft.com/office/drawing/2014/main" val="443383442"/>
                    </a:ext>
                  </a:extLst>
                </a:gridCol>
                <a:gridCol w="864096">
                  <a:extLst>
                    <a:ext uri="{9D8B030D-6E8A-4147-A177-3AD203B41FA5}">
                      <a16:colId xmlns:a16="http://schemas.microsoft.com/office/drawing/2014/main" val="3172142959"/>
                    </a:ext>
                  </a:extLst>
                </a:gridCol>
                <a:gridCol w="864096">
                  <a:extLst>
                    <a:ext uri="{9D8B030D-6E8A-4147-A177-3AD203B41FA5}">
                      <a16:colId xmlns:a16="http://schemas.microsoft.com/office/drawing/2014/main" val="1661311276"/>
                    </a:ext>
                  </a:extLst>
                </a:gridCol>
                <a:gridCol w="864096">
                  <a:extLst>
                    <a:ext uri="{9D8B030D-6E8A-4147-A177-3AD203B41FA5}">
                      <a16:colId xmlns:a16="http://schemas.microsoft.com/office/drawing/2014/main" val="447053963"/>
                    </a:ext>
                  </a:extLst>
                </a:gridCol>
              </a:tblGrid>
              <a:tr h="357634">
                <a:tc gridSpan="5">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Company is sold for $50m</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hMerge="1">
                  <a:txBody>
                    <a:bodyPr/>
                    <a:lstStyle/>
                    <a:p>
                      <a:endParaRPr lang="en-US"/>
                    </a:p>
                  </a:txBody>
                  <a:tcPr/>
                </a:tc>
                <a:tc hMerge="1">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247183371"/>
                  </a:ext>
                </a:extLst>
              </a:tr>
              <a:tr h="492472">
                <a:tc>
                  <a:txBody>
                    <a:bodyPr/>
                    <a:lstStyle/>
                    <a:p>
                      <a:pPr algn="l" fontAlgn="b"/>
                      <a:endParaRPr lang="en-US" sz="900" b="0" i="0" u="none" strike="noStrike">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Pro Rata Funding Contribution</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Payout</a:t>
                      </a:r>
                      <a:r>
                        <a:rPr lang="en-US" sz="900" b="0" u="none" strike="noStrike" dirty="0">
                          <a:solidFill>
                            <a:schemeClr val="tx1"/>
                          </a:solidFill>
                          <a:effectLst/>
                          <a:latin typeface="Arial" panose="020B0604020202020204" pitchFamily="34" charset="0"/>
                          <a:cs typeface="Arial" panose="020B0604020202020204" pitchFamily="34" charset="0"/>
                        </a:rPr>
                        <a:t> </a:t>
                      </a:r>
                      <a:r>
                        <a:rPr lang="en-US" sz="900" b="0" i="0" u="none" strike="noStrike" dirty="0">
                          <a:solidFill>
                            <a:schemeClr val="tx1"/>
                          </a:solidFill>
                          <a:effectLst/>
                          <a:latin typeface="Arial" panose="020B0604020202020204" pitchFamily="34" charset="0"/>
                          <a:cs typeface="Arial" panose="020B0604020202020204" pitchFamily="34" charset="0"/>
                        </a:rPr>
                        <a:t>if converted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Payout if not converted</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Loss</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831893079"/>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40345874"/>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$7.5m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$2.7m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$0.3m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040351013"/>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21.8%</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$10.9m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$1.1m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4903081"/>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72.7%</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$25m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$36.4m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$3.6m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682608213"/>
                  </a:ext>
                </a:extLst>
              </a:tr>
            </a:tbl>
          </a:graphicData>
        </a:graphic>
      </p:graphicFrame>
      <p:pic>
        <p:nvPicPr>
          <p:cNvPr id="5" name="Picture 12" descr="Download Published Inhand Drawn Arrow - Wire PNG Image with No Background -  PNGkey.com">
            <a:extLst>
              <a:ext uri="{FF2B5EF4-FFF2-40B4-BE49-F238E27FC236}">
                <a16:creationId xmlns:a16="http://schemas.microsoft.com/office/drawing/2014/main" id="{0320A979-8CC5-4C17-B33B-D49836BB009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166876" flipH="1">
            <a:off x="1489440" y="3777586"/>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96815BA-2E4D-423B-8624-4640B0570465}"/>
              </a:ext>
            </a:extLst>
          </p:cNvPr>
          <p:cNvSpPr txBox="1"/>
          <p:nvPr/>
        </p:nvSpPr>
        <p:spPr>
          <a:xfrm>
            <a:off x="683568" y="4075569"/>
            <a:ext cx="1872205"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$55m total funding, Series C contributed $40m = 72.7% </a:t>
            </a:r>
          </a:p>
        </p:txBody>
      </p:sp>
      <p:pic>
        <p:nvPicPr>
          <p:cNvPr id="7" name="Picture 12" descr="Download Published Inhand Drawn Arrow - Wire PNG Image with No Background -  PNGkey.com">
            <a:extLst>
              <a:ext uri="{FF2B5EF4-FFF2-40B4-BE49-F238E27FC236}">
                <a16:creationId xmlns:a16="http://schemas.microsoft.com/office/drawing/2014/main" id="{3A77A98E-1DCB-4266-ACB7-BC07F3493FA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878648">
            <a:off x="4054960" y="374438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CB4CD85E-43CC-4E76-9F43-0D853394621C}"/>
              </a:ext>
            </a:extLst>
          </p:cNvPr>
          <p:cNvSpPr txBox="1"/>
          <p:nvPr/>
        </p:nvSpPr>
        <p:spPr>
          <a:xfrm>
            <a:off x="4632761" y="3885597"/>
            <a:ext cx="1400630"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73% x $50m exit proceeds = $36.4m</a:t>
            </a:r>
          </a:p>
        </p:txBody>
      </p:sp>
      <p:pic>
        <p:nvPicPr>
          <p:cNvPr id="9" name="Picture 12" descr="Download Published Inhand Drawn Arrow - Wire PNG Image with No Background -  PNGkey.com">
            <a:extLst>
              <a:ext uri="{FF2B5EF4-FFF2-40B4-BE49-F238E27FC236}">
                <a16:creationId xmlns:a16="http://schemas.microsoft.com/office/drawing/2014/main" id="{D7A5B24A-2A75-4384-8CF1-73E36CC7C3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322239" flipH="1">
            <a:off x="4074157" y="2638708"/>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DC0F4D6-D969-44B8-8B9B-20B4BA734F43}"/>
              </a:ext>
            </a:extLst>
          </p:cNvPr>
          <p:cNvSpPr txBox="1"/>
          <p:nvPr/>
        </p:nvSpPr>
        <p:spPr>
          <a:xfrm>
            <a:off x="4638193" y="2406080"/>
            <a:ext cx="1400630" cy="230832"/>
          </a:xfrm>
          <a:prstGeom prst="rect">
            <a:avLst/>
          </a:prstGeom>
          <a:solidFill>
            <a:schemeClr val="bg1"/>
          </a:solid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5.5% x $50m = $2.7m</a:t>
            </a:r>
          </a:p>
        </p:txBody>
      </p:sp>
      <p:pic>
        <p:nvPicPr>
          <p:cNvPr id="11" name="Picture 12" descr="Download Published Inhand Drawn Arrow - Wire PNG Image with No Background -  PNGkey.com">
            <a:extLst>
              <a:ext uri="{FF2B5EF4-FFF2-40B4-BE49-F238E27FC236}">
                <a16:creationId xmlns:a16="http://schemas.microsoft.com/office/drawing/2014/main" id="{3BD199D7-7EFA-4FE7-926C-570D29E2915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1093220" flipH="1">
            <a:off x="5012298" y="3208375"/>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445A5FE-D215-4B8C-B843-16B9892865E5}"/>
              </a:ext>
            </a:extLst>
          </p:cNvPr>
          <p:cNvSpPr txBox="1"/>
          <p:nvPr/>
        </p:nvSpPr>
        <p:spPr>
          <a:xfrm>
            <a:off x="5566663" y="3227264"/>
            <a:ext cx="1957353"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Difference between liquidation preference and actual payout</a:t>
            </a:r>
          </a:p>
        </p:txBody>
      </p:sp>
      <p:grpSp>
        <p:nvGrpSpPr>
          <p:cNvPr id="13" name="Group 12">
            <a:extLst>
              <a:ext uri="{FF2B5EF4-FFF2-40B4-BE49-F238E27FC236}">
                <a16:creationId xmlns:a16="http://schemas.microsoft.com/office/drawing/2014/main" id="{E64FDE5E-56FE-4282-9A75-9007359E6352}"/>
              </a:ext>
            </a:extLst>
          </p:cNvPr>
          <p:cNvGrpSpPr/>
          <p:nvPr/>
        </p:nvGrpSpPr>
        <p:grpSpPr>
          <a:xfrm>
            <a:off x="2051720" y="4797152"/>
            <a:ext cx="4896543" cy="1656184"/>
            <a:chOff x="5652120" y="2780928"/>
            <a:chExt cx="3024336" cy="2964025"/>
          </a:xfrm>
        </p:grpSpPr>
        <p:cxnSp>
          <p:nvCxnSpPr>
            <p:cNvPr id="14" name="Straight Connector 13">
              <a:extLst>
                <a:ext uri="{FF2B5EF4-FFF2-40B4-BE49-F238E27FC236}">
                  <a16:creationId xmlns:a16="http://schemas.microsoft.com/office/drawing/2014/main" id="{078D1707-2905-42D0-AD4B-9B628032BDBD}"/>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92521A5-F4D3-4FB8-B27F-449787E6BE33}"/>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91A7CC0A-FB44-42D3-A5D3-CD9797AF545F}"/>
              </a:ext>
            </a:extLst>
          </p:cNvPr>
          <p:cNvSpPr txBox="1"/>
          <p:nvPr/>
        </p:nvSpPr>
        <p:spPr>
          <a:xfrm>
            <a:off x="2255052" y="4883565"/>
            <a:ext cx="4464488" cy="1516634"/>
          </a:xfrm>
          <a:prstGeom prst="rect">
            <a:avLst/>
          </a:prstGeom>
          <a:noFill/>
        </p:spPr>
        <p:txBody>
          <a:bodyPr wrap="square" rtlCol="0">
            <a:spAutoFit/>
          </a:bodyPr>
          <a:lstStyle/>
          <a:p>
            <a:pPr>
              <a:lnSpc>
                <a:spcPct val="150000"/>
              </a:lnSpc>
            </a:pPr>
            <a:r>
              <a:rPr lang="en-US" sz="1050" b="1" u="sng" dirty="0">
                <a:latin typeface="Arial" panose="020B0604020202020204" pitchFamily="34" charset="0"/>
                <a:cs typeface="Arial" panose="020B0604020202020204" pitchFamily="34" charset="0"/>
              </a:rPr>
              <a:t>‘Pari Passu’-Rule: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‘Pari passu’ means ‘next to each other’</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Series are paid contemporaneously…</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…splitting the exit proceeds according to their pro-rata contribution to the funding volume of the company</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Percentages are then applied to exit value</a:t>
            </a:r>
          </a:p>
        </p:txBody>
      </p:sp>
    </p:spTree>
    <p:extLst>
      <p:ext uri="{BB962C8B-B14F-4D97-AF65-F5344CB8AC3E}">
        <p14:creationId xmlns:p14="http://schemas.microsoft.com/office/powerpoint/2010/main" val="135571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EEB744-8945-45E1-8835-220E2008947B}"/>
              </a:ext>
            </a:extLst>
          </p:cNvPr>
          <p:cNvSpPr>
            <a:spLocks noGrp="1"/>
          </p:cNvSpPr>
          <p:nvPr>
            <p:ph type="body" sz="quarter" idx="13"/>
          </p:nvPr>
        </p:nvSpPr>
        <p:spPr/>
        <p:txBody>
          <a:bodyPr/>
          <a:lstStyle/>
          <a:p>
            <a:r>
              <a:rPr lang="en-US" dirty="0"/>
              <a:t>Liquidation Preference </a:t>
            </a:r>
            <a:r>
              <a:rPr lang="en-US" sz="1200" dirty="0"/>
              <a:t>(Extended Example w/ Rule Variations)</a:t>
            </a:r>
            <a:endParaRPr lang="en-US" dirty="0"/>
          </a:p>
        </p:txBody>
      </p:sp>
      <p:sp>
        <p:nvSpPr>
          <p:cNvPr id="3" name="Slide Number Placeholder 2">
            <a:extLst>
              <a:ext uri="{FF2B5EF4-FFF2-40B4-BE49-F238E27FC236}">
                <a16:creationId xmlns:a16="http://schemas.microsoft.com/office/drawing/2014/main" id="{D55B9C90-3CDA-41FD-8278-DFFE5A78E417}"/>
              </a:ext>
            </a:extLst>
          </p:cNvPr>
          <p:cNvSpPr>
            <a:spLocks noGrp="1"/>
          </p:cNvSpPr>
          <p:nvPr>
            <p:ph type="sldNum" sz="quarter" idx="12"/>
          </p:nvPr>
        </p:nvSpPr>
        <p:spPr/>
        <p:txBody>
          <a:bodyPr/>
          <a:lstStyle/>
          <a:p>
            <a:fld id="{C76FEBDD-00E6-4BCE-81BB-64ADCF1A94EA}" type="slidenum">
              <a:rPr lang="de-DE" smtClean="0"/>
              <a:pPr/>
              <a:t>28</a:t>
            </a:fld>
            <a:endParaRPr lang="de-DE"/>
          </a:p>
        </p:txBody>
      </p:sp>
      <p:graphicFrame>
        <p:nvGraphicFramePr>
          <p:cNvPr id="4" name="Table 3">
            <a:extLst>
              <a:ext uri="{FF2B5EF4-FFF2-40B4-BE49-F238E27FC236}">
                <a16:creationId xmlns:a16="http://schemas.microsoft.com/office/drawing/2014/main" id="{628776E4-F148-4B1F-B545-3604AFCA496C}"/>
              </a:ext>
            </a:extLst>
          </p:cNvPr>
          <p:cNvGraphicFramePr>
            <a:graphicFrameLocks noGrp="1"/>
          </p:cNvGraphicFramePr>
          <p:nvPr>
            <p:extLst>
              <p:ext uri="{D42A27DB-BD31-4B8C-83A1-F6EECF244321}">
                <p14:modId xmlns:p14="http://schemas.microsoft.com/office/powerpoint/2010/main" val="1889410178"/>
              </p:ext>
            </p:extLst>
          </p:nvPr>
        </p:nvGraphicFramePr>
        <p:xfrm>
          <a:off x="965250" y="1484784"/>
          <a:ext cx="5040560" cy="2280642"/>
        </p:xfrm>
        <a:graphic>
          <a:graphicData uri="http://schemas.openxmlformats.org/drawingml/2006/table">
            <a:tbl>
              <a:tblPr firstRow="1" firstCol="1" bandRow="1">
                <a:tableStyleId>{5C22544A-7EE6-4342-B048-85BDC9FD1C3A}</a:tableStyleId>
              </a:tblPr>
              <a:tblGrid>
                <a:gridCol w="720080">
                  <a:extLst>
                    <a:ext uri="{9D8B030D-6E8A-4147-A177-3AD203B41FA5}">
                      <a16:colId xmlns:a16="http://schemas.microsoft.com/office/drawing/2014/main" val="2394817650"/>
                    </a:ext>
                  </a:extLst>
                </a:gridCol>
                <a:gridCol w="720080">
                  <a:extLst>
                    <a:ext uri="{9D8B030D-6E8A-4147-A177-3AD203B41FA5}">
                      <a16:colId xmlns:a16="http://schemas.microsoft.com/office/drawing/2014/main" val="443383442"/>
                    </a:ext>
                  </a:extLst>
                </a:gridCol>
                <a:gridCol w="720080">
                  <a:extLst>
                    <a:ext uri="{9D8B030D-6E8A-4147-A177-3AD203B41FA5}">
                      <a16:colId xmlns:a16="http://schemas.microsoft.com/office/drawing/2014/main" val="3759030803"/>
                    </a:ext>
                  </a:extLst>
                </a:gridCol>
                <a:gridCol w="720080">
                  <a:extLst>
                    <a:ext uri="{9D8B030D-6E8A-4147-A177-3AD203B41FA5}">
                      <a16:colId xmlns:a16="http://schemas.microsoft.com/office/drawing/2014/main" val="908904355"/>
                    </a:ext>
                  </a:extLst>
                </a:gridCol>
                <a:gridCol w="720080">
                  <a:extLst>
                    <a:ext uri="{9D8B030D-6E8A-4147-A177-3AD203B41FA5}">
                      <a16:colId xmlns:a16="http://schemas.microsoft.com/office/drawing/2014/main" val="3172142959"/>
                    </a:ext>
                  </a:extLst>
                </a:gridCol>
                <a:gridCol w="720080">
                  <a:extLst>
                    <a:ext uri="{9D8B030D-6E8A-4147-A177-3AD203B41FA5}">
                      <a16:colId xmlns:a16="http://schemas.microsoft.com/office/drawing/2014/main" val="1661311276"/>
                    </a:ext>
                  </a:extLst>
                </a:gridCol>
                <a:gridCol w="720080">
                  <a:extLst>
                    <a:ext uri="{9D8B030D-6E8A-4147-A177-3AD203B41FA5}">
                      <a16:colId xmlns:a16="http://schemas.microsoft.com/office/drawing/2014/main" val="447053963"/>
                    </a:ext>
                  </a:extLst>
                </a:gridCol>
              </a:tblGrid>
              <a:tr h="357634">
                <a:tc gridSpan="7">
                  <a:txBody>
                    <a:bodyPr/>
                    <a:lstStyle/>
                    <a:p>
                      <a:pPr algn="ctr" fontAlgn="b"/>
                      <a:r>
                        <a:rPr lang="en-US" sz="1000" b="1" i="0" u="none" strike="noStrike" dirty="0">
                          <a:solidFill>
                            <a:schemeClr val="bg1"/>
                          </a:solidFill>
                          <a:effectLst/>
                          <a:latin typeface="Arial" panose="020B0604020202020204" pitchFamily="34" charset="0"/>
                          <a:cs typeface="Arial" panose="020B0604020202020204" pitchFamily="34" charset="0"/>
                        </a:rPr>
                        <a:t>Company Sold for $70m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50m</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247183371"/>
                  </a:ext>
                </a:extLst>
              </a:tr>
              <a:tr h="492472">
                <a:tc>
                  <a:txBody>
                    <a:bodyPr/>
                    <a:lstStyle/>
                    <a:p>
                      <a:pPr algn="l"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Seniority</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Investment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 Funding Contribution</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Liquidation</a:t>
                      </a:r>
                    </a:p>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Multiplier</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Payout if non-converted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Payout if converted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831893079"/>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Last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$3.5</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40345874"/>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Second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$3m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20%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1x</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$2m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$10.5</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040351013"/>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Second</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$12m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80%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1x</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$8m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$21</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4903081"/>
                  </a:ext>
                </a:extLst>
              </a:tr>
              <a:tr h="357634">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First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$40m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1.5x</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$60m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$35</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682608213"/>
                  </a:ext>
                </a:extLst>
              </a:tr>
            </a:tbl>
          </a:graphicData>
        </a:graphic>
      </p:graphicFrame>
      <p:grpSp>
        <p:nvGrpSpPr>
          <p:cNvPr id="5" name="Group 4">
            <a:extLst>
              <a:ext uri="{FF2B5EF4-FFF2-40B4-BE49-F238E27FC236}">
                <a16:creationId xmlns:a16="http://schemas.microsoft.com/office/drawing/2014/main" id="{C4D8B581-295D-4274-86E0-24F77C528EFC}"/>
              </a:ext>
            </a:extLst>
          </p:cNvPr>
          <p:cNvGrpSpPr/>
          <p:nvPr/>
        </p:nvGrpSpPr>
        <p:grpSpPr>
          <a:xfrm>
            <a:off x="2051720" y="5055257"/>
            <a:ext cx="5072137" cy="1254063"/>
            <a:chOff x="5652120" y="2780928"/>
            <a:chExt cx="3024336" cy="2964025"/>
          </a:xfrm>
        </p:grpSpPr>
        <p:cxnSp>
          <p:nvCxnSpPr>
            <p:cNvPr id="6" name="Straight Connector 5">
              <a:extLst>
                <a:ext uri="{FF2B5EF4-FFF2-40B4-BE49-F238E27FC236}">
                  <a16:creationId xmlns:a16="http://schemas.microsoft.com/office/drawing/2014/main" id="{A4A1C07D-B75F-4B75-8109-1548C1928D33}"/>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C291FEF-F759-4BA4-8A06-A0E22818ED30}"/>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A9FB5C71-B9C2-47A4-A5BB-EFB46C55CCD2}"/>
              </a:ext>
            </a:extLst>
          </p:cNvPr>
          <p:cNvSpPr txBox="1"/>
          <p:nvPr/>
        </p:nvSpPr>
        <p:spPr>
          <a:xfrm>
            <a:off x="2170336" y="5151746"/>
            <a:ext cx="5197274" cy="1031886"/>
          </a:xfrm>
          <a:prstGeom prst="rect">
            <a:avLst/>
          </a:prstGeom>
          <a:noFill/>
        </p:spPr>
        <p:txBody>
          <a:bodyPr wrap="square" rtlCol="0">
            <a:spAutoFit/>
          </a:bodyPr>
          <a:lstStyle/>
          <a:p>
            <a:pPr>
              <a:lnSpc>
                <a:spcPct val="150000"/>
              </a:lnSpc>
            </a:pPr>
            <a:r>
              <a:rPr lang="en-US" sz="1050" b="1" u="sng" dirty="0">
                <a:latin typeface="Arial" panose="020B0604020202020204" pitchFamily="34" charset="0"/>
                <a:cs typeface="Arial" panose="020B0604020202020204" pitchFamily="34" charset="0"/>
              </a:rPr>
              <a:t>Variation in two rights: seniority and multiplier:</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Stacked preferences (A and B get paid out </a:t>
            </a:r>
            <a:r>
              <a:rPr lang="en-US" sz="1050" dirty="0" err="1">
                <a:latin typeface="Arial" panose="020B0604020202020204" pitchFamily="34" charset="0"/>
                <a:cs typeface="Arial" panose="020B0604020202020204" pitchFamily="34" charset="0"/>
              </a:rPr>
              <a:t>pari</a:t>
            </a:r>
            <a:r>
              <a:rPr lang="en-US" sz="1050" dirty="0">
                <a:latin typeface="Arial" panose="020B0604020202020204" pitchFamily="34" charset="0"/>
                <a:cs typeface="Arial" panose="020B0604020202020204" pitchFamily="34" charset="0"/>
              </a:rPr>
              <a:t> passu)</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1.5x liquidation preference for Series C</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Note how payouts change and ‘</a:t>
            </a:r>
            <a:r>
              <a:rPr lang="en-US" sz="1050" dirty="0" err="1">
                <a:latin typeface="Arial" panose="020B0604020202020204" pitchFamily="34" charset="0"/>
                <a:cs typeface="Arial" panose="020B0604020202020204" pitchFamily="34" charset="0"/>
              </a:rPr>
              <a:t>pari</a:t>
            </a:r>
            <a:r>
              <a:rPr lang="en-US" sz="1050" dirty="0">
                <a:latin typeface="Arial" panose="020B0604020202020204" pitchFamily="34" charset="0"/>
                <a:cs typeface="Arial" panose="020B0604020202020204" pitchFamily="34" charset="0"/>
              </a:rPr>
              <a:t> passu’ is determined between A and B</a:t>
            </a:r>
          </a:p>
        </p:txBody>
      </p:sp>
      <p:sp>
        <p:nvSpPr>
          <p:cNvPr id="11" name="Rectangle 10">
            <a:extLst>
              <a:ext uri="{FF2B5EF4-FFF2-40B4-BE49-F238E27FC236}">
                <a16:creationId xmlns:a16="http://schemas.microsoft.com/office/drawing/2014/main" id="{DBC77F84-EA44-46D5-9873-6CF901C16993}"/>
              </a:ext>
            </a:extLst>
          </p:cNvPr>
          <p:cNvSpPr/>
          <p:nvPr/>
        </p:nvSpPr>
        <p:spPr>
          <a:xfrm>
            <a:off x="3277027" y="2704728"/>
            <a:ext cx="377919" cy="7250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93BB05F8-019C-4C93-B9CC-9CE59AD9E46F}"/>
              </a:ext>
            </a:extLst>
          </p:cNvPr>
          <p:cNvCxnSpPr>
            <a:cxnSpLocks/>
          </p:cNvCxnSpPr>
          <p:nvPr/>
        </p:nvCxnSpPr>
        <p:spPr>
          <a:xfrm>
            <a:off x="3491881" y="3442302"/>
            <a:ext cx="274140" cy="4933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C419CF4-FF34-44AD-A1A7-0673023C5A0C}"/>
              </a:ext>
            </a:extLst>
          </p:cNvPr>
          <p:cNvSpPr txBox="1"/>
          <p:nvPr/>
        </p:nvSpPr>
        <p:spPr>
          <a:xfrm>
            <a:off x="2555777" y="3987615"/>
            <a:ext cx="1872205"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Pari passu determined by funding contribution among affect rounds ($3m + $12m = $15m)</a:t>
            </a:r>
          </a:p>
        </p:txBody>
      </p:sp>
      <p:pic>
        <p:nvPicPr>
          <p:cNvPr id="15" name="Picture 12" descr="Download Published Inhand Drawn Arrow - Wire PNG Image with No Background -  PNGkey.com">
            <a:extLst>
              <a:ext uri="{FF2B5EF4-FFF2-40B4-BE49-F238E27FC236}">
                <a16:creationId xmlns:a16="http://schemas.microsoft.com/office/drawing/2014/main" id="{51493F81-1815-42F6-9720-F1FE6F05D9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878648">
            <a:off x="5063072" y="3757083"/>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BEB43E97-BE8D-4481-B722-E37BE583C48E}"/>
              </a:ext>
            </a:extLst>
          </p:cNvPr>
          <p:cNvSpPr txBox="1"/>
          <p:nvPr/>
        </p:nvSpPr>
        <p:spPr>
          <a:xfrm>
            <a:off x="5069326" y="4041547"/>
            <a:ext cx="995019"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$40m x 1.5 = $60m</a:t>
            </a:r>
          </a:p>
        </p:txBody>
      </p:sp>
      <p:pic>
        <p:nvPicPr>
          <p:cNvPr id="18" name="Picture 12" descr="Download Published Inhand Drawn Arrow - Wire PNG Image with No Background -  PNGkey.com">
            <a:extLst>
              <a:ext uri="{FF2B5EF4-FFF2-40B4-BE49-F238E27FC236}">
                <a16:creationId xmlns:a16="http://schemas.microsoft.com/office/drawing/2014/main" id="{CD8E5EE0-0289-40D8-AEC5-C95442D5B4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52548" flipH="1">
            <a:off x="5053184" y="2643658"/>
            <a:ext cx="1121726" cy="14802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6AEEAB0A-1A80-4F14-8DC4-7DBC630EB41B}"/>
              </a:ext>
            </a:extLst>
          </p:cNvPr>
          <p:cNvSpPr txBox="1"/>
          <p:nvPr/>
        </p:nvSpPr>
        <p:spPr>
          <a:xfrm>
            <a:off x="6182142" y="2060848"/>
            <a:ext cx="1400630" cy="784830"/>
          </a:xfrm>
          <a:prstGeom prst="rect">
            <a:avLst/>
          </a:prstGeom>
          <a:solidFill>
            <a:schemeClr val="bg1"/>
          </a:solid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20% x $10m = $2m</a:t>
            </a:r>
          </a:p>
          <a:p>
            <a:pPr algn="ctr"/>
            <a:endParaRPr lang="en-US" sz="900" dirty="0">
              <a:latin typeface="Arial" panose="020B0604020202020204" pitchFamily="34" charset="0"/>
              <a:cs typeface="Arial" panose="020B0604020202020204" pitchFamily="34" charset="0"/>
            </a:endParaRPr>
          </a:p>
          <a:p>
            <a:pPr algn="ctr"/>
            <a:r>
              <a:rPr lang="en-US" sz="900" dirty="0">
                <a:latin typeface="Arial" panose="020B0604020202020204" pitchFamily="34" charset="0"/>
                <a:cs typeface="Arial" panose="020B0604020202020204" pitchFamily="34" charset="0"/>
              </a:rPr>
              <a:t>Note: Only $10m left after Series C receives liquidation payout</a:t>
            </a:r>
          </a:p>
        </p:txBody>
      </p:sp>
      <p:sp>
        <p:nvSpPr>
          <p:cNvPr id="20" name="Right Brace 19">
            <a:extLst>
              <a:ext uri="{FF2B5EF4-FFF2-40B4-BE49-F238E27FC236}">
                <a16:creationId xmlns:a16="http://schemas.microsoft.com/office/drawing/2014/main" id="{AF46136C-8246-4076-AD6C-32ED8ADC666B}"/>
              </a:ext>
            </a:extLst>
          </p:cNvPr>
          <p:cNvSpPr/>
          <p:nvPr/>
        </p:nvSpPr>
        <p:spPr>
          <a:xfrm>
            <a:off x="6024860" y="2720035"/>
            <a:ext cx="140697" cy="1034958"/>
          </a:xfrm>
          <a:prstGeom prst="rightBrace">
            <a:avLst>
              <a:gd name="adj1" fmla="val 18860"/>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1" name="Picture 12" descr="Download Published Inhand Drawn Arrow - Wire PNG Image with No Background -  PNGkey.com">
            <a:extLst>
              <a:ext uri="{FF2B5EF4-FFF2-40B4-BE49-F238E27FC236}">
                <a16:creationId xmlns:a16="http://schemas.microsoft.com/office/drawing/2014/main" id="{D5A2B5D9-13B1-4331-838C-30178D9EA0D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3203107">
            <a:off x="6236322" y="3237392"/>
            <a:ext cx="523294" cy="216023"/>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0EDF7E6F-0624-41F0-8543-8DF8B9E48500}"/>
              </a:ext>
            </a:extLst>
          </p:cNvPr>
          <p:cNvSpPr txBox="1"/>
          <p:nvPr/>
        </p:nvSpPr>
        <p:spPr>
          <a:xfrm>
            <a:off x="6804249" y="3199834"/>
            <a:ext cx="1728192"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C does NOT convert, but if it’s only up to A and B: they convert!</a:t>
            </a:r>
          </a:p>
        </p:txBody>
      </p:sp>
    </p:spTree>
    <p:extLst>
      <p:ext uri="{BB962C8B-B14F-4D97-AF65-F5344CB8AC3E}">
        <p14:creationId xmlns:p14="http://schemas.microsoft.com/office/powerpoint/2010/main" val="3441260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1D619BA-14ED-4B89-8156-421890809C93}"/>
              </a:ext>
            </a:extLst>
          </p:cNvPr>
          <p:cNvSpPr>
            <a:spLocks noGrp="1"/>
          </p:cNvSpPr>
          <p:nvPr>
            <p:ph type="body" sz="quarter" idx="13"/>
          </p:nvPr>
        </p:nvSpPr>
        <p:spPr/>
        <p:txBody>
          <a:bodyPr/>
          <a:lstStyle/>
          <a:p>
            <a:r>
              <a:rPr lang="en-US" dirty="0"/>
              <a:t>Liquidation Preference </a:t>
            </a:r>
            <a:r>
              <a:rPr lang="en-US" sz="1200" dirty="0"/>
              <a:t>(Participating Preferred)</a:t>
            </a:r>
            <a:endParaRPr lang="en-US" dirty="0"/>
          </a:p>
        </p:txBody>
      </p:sp>
      <p:sp>
        <p:nvSpPr>
          <p:cNvPr id="3" name="Slide Number Placeholder 2">
            <a:extLst>
              <a:ext uri="{FF2B5EF4-FFF2-40B4-BE49-F238E27FC236}">
                <a16:creationId xmlns:a16="http://schemas.microsoft.com/office/drawing/2014/main" id="{193F16DB-753C-48FE-BA4C-6E24A9E10355}"/>
              </a:ext>
            </a:extLst>
          </p:cNvPr>
          <p:cNvSpPr>
            <a:spLocks noGrp="1"/>
          </p:cNvSpPr>
          <p:nvPr>
            <p:ph type="sldNum" sz="quarter" idx="12"/>
          </p:nvPr>
        </p:nvSpPr>
        <p:spPr/>
        <p:txBody>
          <a:bodyPr/>
          <a:lstStyle/>
          <a:p>
            <a:fld id="{C76FEBDD-00E6-4BCE-81BB-64ADCF1A94EA}" type="slidenum">
              <a:rPr lang="de-DE" smtClean="0"/>
              <a:pPr/>
              <a:t>29</a:t>
            </a:fld>
            <a:endParaRPr lang="de-DE"/>
          </a:p>
        </p:txBody>
      </p:sp>
      <p:pic>
        <p:nvPicPr>
          <p:cNvPr id="4" name="Picture 2" descr="Outset Medical to Report Fourth Quarter and Full Year 2020 Financial  Results on Tuesday, March 9, 2021 | Business Wire">
            <a:extLst>
              <a:ext uri="{FF2B5EF4-FFF2-40B4-BE49-F238E27FC236}">
                <a16:creationId xmlns:a16="http://schemas.microsoft.com/office/drawing/2014/main" id="{3845CB86-FCB4-479D-8BCA-F9B8EE654E50}"/>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27279" y="1095159"/>
            <a:ext cx="1021185" cy="5336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A434388-8BA8-4599-B28B-ED28D10A8C54}"/>
              </a:ext>
            </a:extLst>
          </p:cNvPr>
          <p:cNvSpPr txBox="1"/>
          <p:nvPr/>
        </p:nvSpPr>
        <p:spPr>
          <a:xfrm>
            <a:off x="2005980" y="1857524"/>
            <a:ext cx="6094412" cy="2486130"/>
          </a:xfrm>
          <a:prstGeom prst="rect">
            <a:avLst/>
          </a:prstGeom>
          <a:noFill/>
        </p:spPr>
        <p:txBody>
          <a:bodyPr wrap="square">
            <a:spAutoFit/>
          </a:bodyPr>
          <a:lstStyle/>
          <a:p>
            <a:pPr algn="just">
              <a:lnSpc>
                <a:spcPct val="150000"/>
              </a:lnSpc>
            </a:pPr>
            <a:r>
              <a:rPr lang="en-US" sz="1050" b="1" i="0" u="none" strike="noStrike" baseline="0" dirty="0">
                <a:latin typeface="Arial" panose="020B0604020202020204" pitchFamily="34" charset="0"/>
                <a:cs typeface="Arial" panose="020B0604020202020204" pitchFamily="34" charset="0"/>
              </a:rPr>
              <a:t>Article 2. Liquidation, Dissolution, or Winding-Up</a:t>
            </a:r>
          </a:p>
          <a:p>
            <a:pPr marL="171450" indent="-171450" algn="just">
              <a:lnSpc>
                <a:spcPct val="150000"/>
              </a:lnSpc>
              <a:buFont typeface="Arial" panose="020B0604020202020204" pitchFamily="34" charset="0"/>
              <a:buChar char="•"/>
            </a:pPr>
            <a:r>
              <a:rPr lang="en-US" sz="1050" b="1" i="0" u="none" strike="noStrike" baseline="0" dirty="0">
                <a:latin typeface="Arial" panose="020B0604020202020204" pitchFamily="34" charset="0"/>
                <a:cs typeface="Arial" panose="020B0604020202020204" pitchFamily="34" charset="0"/>
              </a:rPr>
              <a:t>2.2. Distribution of Remaining Assets.</a:t>
            </a:r>
            <a:r>
              <a:rPr lang="en-US" sz="1050" b="1" dirty="0">
                <a:latin typeface="Arial" panose="020B0604020202020204" pitchFamily="34" charset="0"/>
                <a:cs typeface="Arial" panose="020B0604020202020204" pitchFamily="34" charset="0"/>
              </a:rPr>
              <a:t> </a:t>
            </a:r>
            <a:r>
              <a:rPr lang="en-US" sz="1050" b="0" i="0" u="none" strike="noStrike" baseline="0" dirty="0">
                <a:latin typeface="Arial" panose="020B0604020202020204" pitchFamily="34" charset="0"/>
                <a:cs typeface="Arial" panose="020B0604020202020204" pitchFamily="34" charset="0"/>
              </a:rPr>
              <a:t>In the event of any voluntary or involuntary liquidation, dissolution or winding up of the Corporation, after the payment of all preferential amounts required to be paid to the holders of Series A Preferred Stock and Series B Preferred Stock, </a:t>
            </a:r>
            <a:r>
              <a:rPr lang="en-US" sz="1050" b="1" i="0" u="none" strike="noStrike" baseline="0" dirty="0">
                <a:latin typeface="Arial" panose="020B0604020202020204" pitchFamily="34" charset="0"/>
                <a:cs typeface="Arial" panose="020B0604020202020204" pitchFamily="34" charset="0"/>
              </a:rPr>
              <a:t>the remaining assets of the Corporation available for distribution to its stockholders shall be distributed among the holders of Series A Preferred Stock, Series B Preferred Stock and Common Stock</a:t>
            </a:r>
            <a:r>
              <a:rPr lang="en-US" sz="1050" b="0" i="0" u="none" strike="noStrike" baseline="0" dirty="0">
                <a:latin typeface="Arial" panose="020B0604020202020204" pitchFamily="34" charset="0"/>
                <a:cs typeface="Arial" panose="020B0604020202020204" pitchFamily="34" charset="0"/>
              </a:rPr>
              <a:t>, pro rata based on the number of shares held by each such holder, </a:t>
            </a:r>
            <a:r>
              <a:rPr lang="en-US" sz="1050" b="1" i="0" u="none" strike="noStrike" baseline="0" dirty="0">
                <a:latin typeface="Arial" panose="020B0604020202020204" pitchFamily="34" charset="0"/>
                <a:cs typeface="Arial" panose="020B0604020202020204" pitchFamily="34" charset="0"/>
              </a:rPr>
              <a:t>treating for this purpose all shares of Series A Preferred Stock and Series B Preferred Stock as if they had been converted to Common Stock</a:t>
            </a:r>
            <a:r>
              <a:rPr lang="en-US" sz="1050" b="0" i="0" u="none" strike="noStrike" baseline="0" dirty="0">
                <a:latin typeface="Arial" panose="020B0604020202020204" pitchFamily="34" charset="0"/>
                <a:cs typeface="Arial" panose="020B0604020202020204" pitchFamily="34" charset="0"/>
              </a:rPr>
              <a:t> immediately prior to such dissolution, liquidation or winding up of the Corporation.</a:t>
            </a:r>
          </a:p>
        </p:txBody>
      </p:sp>
      <p:sp>
        <p:nvSpPr>
          <p:cNvPr id="6" name="Rectangle 5">
            <a:extLst>
              <a:ext uri="{FF2B5EF4-FFF2-40B4-BE49-F238E27FC236}">
                <a16:creationId xmlns:a16="http://schemas.microsoft.com/office/drawing/2014/main" id="{46C610F4-F416-4B86-9C7B-A482234D5667}"/>
              </a:ext>
            </a:extLst>
          </p:cNvPr>
          <p:cNvSpPr/>
          <p:nvPr/>
        </p:nvSpPr>
        <p:spPr>
          <a:xfrm>
            <a:off x="899592" y="1678194"/>
            <a:ext cx="936104" cy="2814858"/>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D83421-6F11-4BA4-A94F-3303E9245397}"/>
              </a:ext>
            </a:extLst>
          </p:cNvPr>
          <p:cNvSpPr txBox="1"/>
          <p:nvPr/>
        </p:nvSpPr>
        <p:spPr>
          <a:xfrm>
            <a:off x="920840" y="2996952"/>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8" name="Rectangle 7">
            <a:extLst>
              <a:ext uri="{FF2B5EF4-FFF2-40B4-BE49-F238E27FC236}">
                <a16:creationId xmlns:a16="http://schemas.microsoft.com/office/drawing/2014/main" id="{BC713113-E3BD-4A36-8456-0DFDE4E6D3CC}"/>
              </a:ext>
            </a:extLst>
          </p:cNvPr>
          <p:cNvSpPr/>
          <p:nvPr/>
        </p:nvSpPr>
        <p:spPr>
          <a:xfrm>
            <a:off x="1124000" y="1678194"/>
            <a:ext cx="7192416" cy="281485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FB40018-EE0A-407D-87CB-7FF012EF16E2}"/>
              </a:ext>
            </a:extLst>
          </p:cNvPr>
          <p:cNvSpPr txBox="1"/>
          <p:nvPr/>
        </p:nvSpPr>
        <p:spPr>
          <a:xfrm>
            <a:off x="920840" y="4797152"/>
            <a:ext cx="7395576" cy="1166153"/>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‘Double-Dipping’ liquidation preference: ‘</a:t>
            </a:r>
            <a:r>
              <a:rPr lang="en-US" sz="1200" b="1" dirty="0">
                <a:latin typeface="Arial" panose="020B0604020202020204" pitchFamily="34" charset="0"/>
                <a:cs typeface="Arial" panose="020B0604020202020204" pitchFamily="34" charset="0"/>
              </a:rPr>
              <a:t>Participating Preferred Stock</a:t>
            </a:r>
            <a:r>
              <a:rPr lang="en-US" sz="1200" dirty="0">
                <a:latin typeface="Arial" panose="020B0604020202020204" pitchFamily="34" charset="0"/>
                <a:cs typeface="Arial" panose="020B0604020202020204" pitchFamily="34" charset="0"/>
              </a:rPr>
              <a:t>’</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Preferred stock receives payout following liquidation preference…</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…and also participates pro rata in the subsequent payout of the remaining assets/value</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Very strong protective right, at the expense of the common shareholders</a:t>
            </a:r>
          </a:p>
        </p:txBody>
      </p:sp>
    </p:spTree>
    <p:extLst>
      <p:ext uri="{BB962C8B-B14F-4D97-AF65-F5344CB8AC3E}">
        <p14:creationId xmlns:p14="http://schemas.microsoft.com/office/powerpoint/2010/main" val="3914931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CD8250-AF18-47BB-A9B3-533DCA7B7726}"/>
              </a:ext>
            </a:extLst>
          </p:cNvPr>
          <p:cNvSpPr>
            <a:spLocks noGrp="1"/>
          </p:cNvSpPr>
          <p:nvPr>
            <p:ph type="body" sz="quarter" idx="13"/>
          </p:nvPr>
        </p:nvSpPr>
        <p:spPr/>
        <p:txBody>
          <a:bodyPr/>
          <a:lstStyle/>
          <a:p>
            <a:r>
              <a:rPr lang="en-US" dirty="0"/>
              <a:t>Investment Mechanics </a:t>
            </a:r>
            <a:r>
              <a:rPr lang="en-US" sz="1200" dirty="0"/>
              <a:t>(Overview)</a:t>
            </a:r>
            <a:endParaRPr lang="en-US" dirty="0"/>
          </a:p>
        </p:txBody>
      </p:sp>
      <p:sp>
        <p:nvSpPr>
          <p:cNvPr id="3" name="Slide Number Placeholder 2">
            <a:extLst>
              <a:ext uri="{FF2B5EF4-FFF2-40B4-BE49-F238E27FC236}">
                <a16:creationId xmlns:a16="http://schemas.microsoft.com/office/drawing/2014/main" id="{E0AE73E9-790A-4FFC-B05D-121AE5253838}"/>
              </a:ext>
            </a:extLst>
          </p:cNvPr>
          <p:cNvSpPr>
            <a:spLocks noGrp="1"/>
          </p:cNvSpPr>
          <p:nvPr>
            <p:ph type="sldNum" sz="quarter" idx="12"/>
          </p:nvPr>
        </p:nvSpPr>
        <p:spPr/>
        <p:txBody>
          <a:bodyPr/>
          <a:lstStyle/>
          <a:p>
            <a:fld id="{C76FEBDD-00E6-4BCE-81BB-64ADCF1A94EA}" type="slidenum">
              <a:rPr lang="de-DE" smtClean="0"/>
              <a:pPr/>
              <a:t>3</a:t>
            </a:fld>
            <a:endParaRPr lang="de-DE"/>
          </a:p>
        </p:txBody>
      </p:sp>
      <p:sp>
        <p:nvSpPr>
          <p:cNvPr id="4" name="TextBox 3">
            <a:extLst>
              <a:ext uri="{FF2B5EF4-FFF2-40B4-BE49-F238E27FC236}">
                <a16:creationId xmlns:a16="http://schemas.microsoft.com/office/drawing/2014/main" id="{D9D7F702-4869-40A6-BDDD-E00F557C1423}"/>
              </a:ext>
            </a:extLst>
          </p:cNvPr>
          <p:cNvSpPr txBox="1"/>
          <p:nvPr/>
        </p:nvSpPr>
        <p:spPr>
          <a:xfrm>
            <a:off x="863588" y="1556792"/>
            <a:ext cx="7416824" cy="421314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In each fundraising round, cash is exchanged for shares</a:t>
            </a:r>
          </a:p>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The ownership percentage is typically defined by the </a:t>
            </a:r>
            <a:r>
              <a:rPr lang="en-US" sz="1200" b="1" dirty="0">
                <a:latin typeface="Arial" panose="020B0604020202020204" pitchFamily="34" charset="0"/>
                <a:cs typeface="Arial" panose="020B0604020202020204" pitchFamily="34" charset="0"/>
              </a:rPr>
              <a:t>(1)</a:t>
            </a:r>
            <a:r>
              <a:rPr lang="en-US" sz="1200" dirty="0">
                <a:latin typeface="Arial" panose="020B0604020202020204" pitchFamily="34" charset="0"/>
                <a:cs typeface="Arial" panose="020B0604020202020204" pitchFamily="34" charset="0"/>
              </a:rPr>
              <a:t> valuation of the startup at fundraising, and </a:t>
            </a: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the amount invested: an investment of $10m in a company valued at $50m would give the investors 20% ownership</a:t>
            </a:r>
          </a:p>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However! Shares in VC are unliked ‘common’ or ‘preferred’ stock as traded on stock exchanges</a:t>
            </a:r>
          </a:p>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Structured as ‘Convertible Preferred Shares’, including a variety of different rights – unlike any other shares in capital markets</a:t>
            </a:r>
          </a:p>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Rights are monetary (cash flow related) or non-monetary (control related)</a:t>
            </a:r>
          </a:p>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Important to note: each fundraising round has its unique shares with unique rights!</a:t>
            </a:r>
          </a:p>
          <a:p>
            <a:pPr>
              <a:lnSpc>
                <a:spcPct val="150000"/>
              </a:lnSpc>
            </a:pPr>
            <a:endParaRPr lang="en-US" sz="1200" dirty="0">
              <a:latin typeface="Arial" panose="020B0604020202020204" pitchFamily="34" charset="0"/>
              <a:cs typeface="Arial" panose="020B0604020202020204" pitchFamily="34" charset="0"/>
            </a:endParaRPr>
          </a:p>
          <a:p>
            <a:pPr>
              <a:lnSpc>
                <a:spcPct val="150000"/>
              </a:lnSpc>
            </a:pPr>
            <a:r>
              <a:rPr lang="en-US" sz="1200" b="1" u="sng" dirty="0">
                <a:latin typeface="Arial" panose="020B0604020202020204" pitchFamily="34" charset="0"/>
                <a:cs typeface="Arial" panose="020B0604020202020204" pitchFamily="34" charset="0"/>
              </a:rPr>
              <a:t>‘Term Sheet’</a:t>
            </a:r>
          </a:p>
          <a:p>
            <a:pPr marL="285750" indent="-2857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Summarizes all terms &amp; conditions; signed by investor and startup to agree on investment terms</a:t>
            </a:r>
          </a:p>
          <a:p>
            <a:pPr>
              <a:lnSpc>
                <a:spcPct val="150000"/>
              </a:lnSpc>
            </a:pPr>
            <a:endParaRPr lang="en-US" sz="1200" dirty="0">
              <a:latin typeface="Arial" panose="020B0604020202020204" pitchFamily="34" charset="0"/>
              <a:cs typeface="Arial" panose="020B0604020202020204" pitchFamily="34" charset="0"/>
            </a:endParaRPr>
          </a:p>
          <a:p>
            <a:pPr>
              <a:lnSpc>
                <a:spcPct val="150000"/>
              </a:lnSpc>
            </a:pPr>
            <a:r>
              <a:rPr lang="en-US" sz="1200" b="1" u="sng" dirty="0">
                <a:latin typeface="Arial" panose="020B0604020202020204" pitchFamily="34" charset="0"/>
                <a:cs typeface="Arial" panose="020B0604020202020204" pitchFamily="34" charset="0"/>
              </a:rPr>
              <a:t>‘Certificate of Incorporation’ (‘</a:t>
            </a:r>
            <a:r>
              <a:rPr lang="en-US" sz="1200" b="1" u="sng" dirty="0" err="1">
                <a:latin typeface="Arial" panose="020B0604020202020204" pitchFamily="34" charset="0"/>
                <a:cs typeface="Arial" panose="020B0604020202020204" pitchFamily="34" charset="0"/>
              </a:rPr>
              <a:t>CoI</a:t>
            </a:r>
            <a:r>
              <a:rPr lang="en-US" sz="1200" b="1" u="sng" dirty="0">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n-US" sz="1200" dirty="0" err="1">
                <a:latin typeface="Arial" panose="020B0604020202020204" pitchFamily="34" charset="0"/>
                <a:cs typeface="Arial" panose="020B0604020202020204" pitchFamily="34" charset="0"/>
              </a:rPr>
              <a:t>CoI</a:t>
            </a:r>
            <a:r>
              <a:rPr lang="en-US" sz="1200" dirty="0">
                <a:latin typeface="Arial" panose="020B0604020202020204" pitchFamily="34" charset="0"/>
                <a:cs typeface="Arial" panose="020B0604020202020204" pitchFamily="34" charset="0"/>
              </a:rPr>
              <a:t> as definite ‘contract’ between investor and VC; listing all rights as agreed on, for all investors</a:t>
            </a:r>
          </a:p>
        </p:txBody>
      </p:sp>
    </p:spTree>
    <p:extLst>
      <p:ext uri="{BB962C8B-B14F-4D97-AF65-F5344CB8AC3E}">
        <p14:creationId xmlns:p14="http://schemas.microsoft.com/office/powerpoint/2010/main" val="3148705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E28DA3F-D1B0-4833-B590-BF56E9D6A3F9}"/>
              </a:ext>
            </a:extLst>
          </p:cNvPr>
          <p:cNvSpPr>
            <a:spLocks noGrp="1"/>
          </p:cNvSpPr>
          <p:nvPr>
            <p:ph type="body" sz="quarter" idx="13"/>
          </p:nvPr>
        </p:nvSpPr>
        <p:spPr/>
        <p:txBody>
          <a:bodyPr/>
          <a:lstStyle/>
          <a:p>
            <a:r>
              <a:rPr lang="en-US" dirty="0"/>
              <a:t>Liquidation Preference </a:t>
            </a:r>
            <a:r>
              <a:rPr lang="en-US" sz="1200" dirty="0"/>
              <a:t>(Participating Preferred)</a:t>
            </a:r>
            <a:endParaRPr lang="en-US" dirty="0"/>
          </a:p>
        </p:txBody>
      </p:sp>
      <p:sp>
        <p:nvSpPr>
          <p:cNvPr id="3" name="Slide Number Placeholder 2">
            <a:extLst>
              <a:ext uri="{FF2B5EF4-FFF2-40B4-BE49-F238E27FC236}">
                <a16:creationId xmlns:a16="http://schemas.microsoft.com/office/drawing/2014/main" id="{935E46BE-A8E1-419D-B035-84B8CE0B9206}"/>
              </a:ext>
            </a:extLst>
          </p:cNvPr>
          <p:cNvSpPr>
            <a:spLocks noGrp="1"/>
          </p:cNvSpPr>
          <p:nvPr>
            <p:ph type="sldNum" sz="quarter" idx="12"/>
          </p:nvPr>
        </p:nvSpPr>
        <p:spPr/>
        <p:txBody>
          <a:bodyPr/>
          <a:lstStyle/>
          <a:p>
            <a:fld id="{C76FEBDD-00E6-4BCE-81BB-64ADCF1A94EA}" type="slidenum">
              <a:rPr lang="de-DE" smtClean="0"/>
              <a:pPr/>
              <a:t>30</a:t>
            </a:fld>
            <a:endParaRPr lang="de-DE"/>
          </a:p>
        </p:txBody>
      </p:sp>
      <p:graphicFrame>
        <p:nvGraphicFramePr>
          <p:cNvPr id="4" name="Table 3">
            <a:extLst>
              <a:ext uri="{FF2B5EF4-FFF2-40B4-BE49-F238E27FC236}">
                <a16:creationId xmlns:a16="http://schemas.microsoft.com/office/drawing/2014/main" id="{0AF1D60C-67E7-48F4-AA56-CE465776E72C}"/>
              </a:ext>
            </a:extLst>
          </p:cNvPr>
          <p:cNvGraphicFramePr>
            <a:graphicFrameLocks noGrp="1"/>
          </p:cNvGraphicFramePr>
          <p:nvPr>
            <p:extLst>
              <p:ext uri="{D42A27DB-BD31-4B8C-83A1-F6EECF244321}">
                <p14:modId xmlns:p14="http://schemas.microsoft.com/office/powerpoint/2010/main" val="1436804017"/>
              </p:ext>
            </p:extLst>
          </p:nvPr>
        </p:nvGraphicFramePr>
        <p:xfrm>
          <a:off x="827584" y="1694259"/>
          <a:ext cx="4560505" cy="1943340"/>
        </p:xfrm>
        <a:graphic>
          <a:graphicData uri="http://schemas.openxmlformats.org/drawingml/2006/table">
            <a:tbl>
              <a:tblPr firstRow="1" firstCol="1" bandRow="1">
                <a:tableStyleId>{5C22544A-7EE6-4342-B048-85BDC9FD1C3A}</a:tableStyleId>
              </a:tblPr>
              <a:tblGrid>
                <a:gridCol w="912101">
                  <a:extLst>
                    <a:ext uri="{9D8B030D-6E8A-4147-A177-3AD203B41FA5}">
                      <a16:colId xmlns:a16="http://schemas.microsoft.com/office/drawing/2014/main" val="2394817650"/>
                    </a:ext>
                  </a:extLst>
                </a:gridCol>
                <a:gridCol w="912101">
                  <a:extLst>
                    <a:ext uri="{9D8B030D-6E8A-4147-A177-3AD203B41FA5}">
                      <a16:colId xmlns:a16="http://schemas.microsoft.com/office/drawing/2014/main" val="443383442"/>
                    </a:ext>
                  </a:extLst>
                </a:gridCol>
                <a:gridCol w="912101">
                  <a:extLst>
                    <a:ext uri="{9D8B030D-6E8A-4147-A177-3AD203B41FA5}">
                      <a16:colId xmlns:a16="http://schemas.microsoft.com/office/drawing/2014/main" val="3172142959"/>
                    </a:ext>
                  </a:extLst>
                </a:gridCol>
                <a:gridCol w="912101">
                  <a:extLst>
                    <a:ext uri="{9D8B030D-6E8A-4147-A177-3AD203B41FA5}">
                      <a16:colId xmlns:a16="http://schemas.microsoft.com/office/drawing/2014/main" val="1661311276"/>
                    </a:ext>
                  </a:extLst>
                </a:gridCol>
                <a:gridCol w="912101">
                  <a:extLst>
                    <a:ext uri="{9D8B030D-6E8A-4147-A177-3AD203B41FA5}">
                      <a16:colId xmlns:a16="http://schemas.microsoft.com/office/drawing/2014/main" val="2292141957"/>
                    </a:ext>
                  </a:extLst>
                </a:gridCol>
              </a:tblGrid>
              <a:tr h="323890">
                <a:tc gridSpan="5">
                  <a:txBody>
                    <a:bodyPr/>
                    <a:lstStyle/>
                    <a:p>
                      <a:pPr algn="ctr" fontAlgn="b"/>
                      <a:r>
                        <a:rPr lang="en-US" sz="1000" b="1" i="0" u="none" strike="noStrike" dirty="0">
                          <a:solidFill>
                            <a:schemeClr val="bg1"/>
                          </a:solidFill>
                          <a:effectLst/>
                          <a:latin typeface="Arial" panose="020B0604020202020204" pitchFamily="34" charset="0"/>
                          <a:cs typeface="Arial" panose="020B0604020202020204" pitchFamily="34" charset="0"/>
                        </a:rPr>
                        <a:t>Company sold for $500m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hMerge="1">
                  <a:txBody>
                    <a:bodyPr/>
                    <a:lstStyle/>
                    <a:p>
                      <a:pPr algn="ctr"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797070623"/>
                  </a:ext>
                </a:extLst>
              </a:tr>
              <a:tr h="323890">
                <a:tc>
                  <a:txBody>
                    <a:bodyPr/>
                    <a:lstStyle/>
                    <a:p>
                      <a:pPr algn="l" fontAlgn="b"/>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Ownership Post-Conversion</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Payout if not converted</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Pro-Rata Participation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chemeClr val="tx1"/>
                          </a:solidFill>
                          <a:effectLst/>
                          <a:latin typeface="Arial" panose="020B0604020202020204" pitchFamily="34" charset="0"/>
                          <a:cs typeface="Arial" panose="020B0604020202020204" pitchFamily="34" charset="0"/>
                        </a:rPr>
                        <a:t>Total Payout</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395124193"/>
                  </a:ext>
                </a:extLst>
              </a:tr>
              <a:tr h="323890">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Common</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rgbClr val="000000"/>
                          </a:solidFill>
                          <a:effectLst/>
                          <a:latin typeface="Arial" panose="020B0604020202020204" pitchFamily="34" charset="0"/>
                          <a:cs typeface="Arial" panose="020B0604020202020204" pitchFamily="34" charset="0"/>
                        </a:rPr>
                        <a:t>$22.25m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marL="0" algn="ctr" defTabSz="914400" rtl="0" eaLnBrk="1" fontAlgn="b" latinLnBrk="0" hangingPunct="1"/>
                      <a:r>
                        <a:rPr lang="en-US" sz="900" b="1" i="0" u="none" strike="noStrike" kern="1200" dirty="0">
                          <a:solidFill>
                            <a:srgbClr val="000000"/>
                          </a:solidFill>
                          <a:effectLst/>
                          <a:latin typeface="Arial" panose="020B0604020202020204" pitchFamily="34" charset="0"/>
                          <a:ea typeface="+mn-ea"/>
                          <a:cs typeface="Arial" panose="020B0604020202020204" pitchFamily="34" charset="0"/>
                        </a:rPr>
                        <a:t>$22.25m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40345874"/>
                  </a:ext>
                </a:extLst>
              </a:tr>
              <a:tr h="323890">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A</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15%</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$3m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rgbClr val="000000"/>
                          </a:solidFill>
                          <a:effectLst/>
                          <a:latin typeface="Arial" panose="020B0604020202020204" pitchFamily="34" charset="0"/>
                          <a:cs typeface="Arial" panose="020B0604020202020204" pitchFamily="34" charset="0"/>
                        </a:rPr>
                        <a:t>$66.8m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marL="0" algn="ctr" defTabSz="914400" rtl="0" eaLnBrk="1" fontAlgn="b" latinLnBrk="0" hangingPunct="1"/>
                      <a:r>
                        <a:rPr lang="en-US" sz="900" b="1" i="0" u="none" strike="noStrike" kern="1200" dirty="0">
                          <a:solidFill>
                            <a:srgbClr val="000000"/>
                          </a:solidFill>
                          <a:effectLst/>
                          <a:latin typeface="Arial" panose="020B0604020202020204" pitchFamily="34" charset="0"/>
                          <a:ea typeface="+mn-ea"/>
                          <a:cs typeface="Arial" panose="020B0604020202020204" pitchFamily="34" charset="0"/>
                        </a:rPr>
                        <a:t>$69.8m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040351013"/>
                  </a:ext>
                </a:extLst>
              </a:tr>
              <a:tr h="323890">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B</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30%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$12m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rgbClr val="000000"/>
                          </a:solidFill>
                          <a:effectLst/>
                          <a:latin typeface="Arial" panose="020B0604020202020204" pitchFamily="34" charset="0"/>
                          <a:cs typeface="Arial" panose="020B0604020202020204" pitchFamily="34" charset="0"/>
                        </a:rPr>
                        <a:t>$133.5m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marL="0" algn="ctr" defTabSz="914400" rtl="0" eaLnBrk="1" fontAlgn="b" latinLnBrk="0" hangingPunct="1"/>
                      <a:r>
                        <a:rPr lang="en-US" sz="900" b="1" i="0" u="none" strike="noStrike" kern="1200" dirty="0">
                          <a:solidFill>
                            <a:srgbClr val="000000"/>
                          </a:solidFill>
                          <a:effectLst/>
                          <a:latin typeface="Arial" panose="020B0604020202020204" pitchFamily="34" charset="0"/>
                          <a:ea typeface="+mn-ea"/>
                          <a:cs typeface="Arial" panose="020B0604020202020204" pitchFamily="34" charset="0"/>
                        </a:rPr>
                        <a:t>$145.5m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4903081"/>
                  </a:ext>
                </a:extLst>
              </a:tr>
              <a:tr h="323890">
                <a:tc>
                  <a:txBody>
                    <a:bodyPr/>
                    <a:lstStyle/>
                    <a:p>
                      <a:pPr algn="l" fontAlgn="b"/>
                      <a:r>
                        <a:rPr lang="en-US" sz="900" b="0" u="none" strike="noStrike" dirty="0">
                          <a:solidFill>
                            <a:schemeClr val="tx1"/>
                          </a:solidFill>
                          <a:effectLst/>
                          <a:latin typeface="Arial" panose="020B0604020202020204" pitchFamily="34" charset="0"/>
                          <a:cs typeface="Arial" panose="020B0604020202020204" pitchFamily="34" charset="0"/>
                        </a:rPr>
                        <a:t>Series C</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u="none" strike="noStrike" dirty="0">
                          <a:solidFill>
                            <a:schemeClr val="tx1"/>
                          </a:solidFill>
                          <a:effectLst/>
                          <a:latin typeface="Arial" panose="020B0604020202020204" pitchFamily="34" charset="0"/>
                          <a:cs typeface="Arial" panose="020B0604020202020204" pitchFamily="34" charset="0"/>
                        </a:rPr>
                        <a:t>50%</a:t>
                      </a:r>
                      <a:endParaRPr lang="en-US" sz="9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chemeClr val="tx1"/>
                          </a:solidFill>
                          <a:effectLst/>
                          <a:latin typeface="Arial" panose="020B0604020202020204" pitchFamily="34" charset="0"/>
                          <a:cs typeface="Arial" panose="020B0604020202020204" pitchFamily="34" charset="0"/>
                        </a:rPr>
                        <a:t>$40m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1" i="0" u="none" strike="noStrike" dirty="0">
                          <a:solidFill>
                            <a:srgbClr val="000000"/>
                          </a:solidFill>
                          <a:effectLst/>
                          <a:latin typeface="Arial" panose="020B0604020202020204" pitchFamily="34" charset="0"/>
                          <a:cs typeface="Arial" panose="020B0604020202020204" pitchFamily="34" charset="0"/>
                        </a:rPr>
                        <a:t>$222.5m</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marL="0" algn="ctr" defTabSz="914400" rtl="0" eaLnBrk="1" fontAlgn="b" latinLnBrk="0" hangingPunct="1"/>
                      <a:r>
                        <a:rPr lang="en-US" sz="900" b="1" i="0" u="none" strike="noStrike" kern="1200" dirty="0">
                          <a:solidFill>
                            <a:srgbClr val="000000"/>
                          </a:solidFill>
                          <a:effectLst/>
                          <a:latin typeface="Arial" panose="020B0604020202020204" pitchFamily="34" charset="0"/>
                          <a:ea typeface="+mn-ea"/>
                          <a:cs typeface="Arial" panose="020B0604020202020204" pitchFamily="34" charset="0"/>
                        </a:rPr>
                        <a:t>$262.5</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682608213"/>
                  </a:ext>
                </a:extLst>
              </a:tr>
            </a:tbl>
          </a:graphicData>
        </a:graphic>
      </p:graphicFrame>
      <p:pic>
        <p:nvPicPr>
          <p:cNvPr id="6" name="Picture 12" descr="Download Published Inhand Drawn Arrow - Wire PNG Image with No Background -  PNGkey.com">
            <a:extLst>
              <a:ext uri="{FF2B5EF4-FFF2-40B4-BE49-F238E27FC236}">
                <a16:creationId xmlns:a16="http://schemas.microsoft.com/office/drawing/2014/main" id="{583E5809-0797-4895-978F-9CD2604C6D2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564706">
            <a:off x="3007378" y="3721901"/>
            <a:ext cx="357417" cy="14754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8F772CC-B849-4097-AB76-49795CF8C5AC}"/>
              </a:ext>
            </a:extLst>
          </p:cNvPr>
          <p:cNvSpPr txBox="1"/>
          <p:nvPr/>
        </p:nvSpPr>
        <p:spPr>
          <a:xfrm>
            <a:off x="2730893" y="3945756"/>
            <a:ext cx="1581919"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First payout: ‘regular’ liquidation preference (1x $4 PPS for 10mn shares)</a:t>
            </a:r>
          </a:p>
        </p:txBody>
      </p:sp>
      <p:pic>
        <p:nvPicPr>
          <p:cNvPr id="8" name="Picture 12" descr="Download Published Inhand Drawn Arrow - Wire PNG Image with No Background -  PNGkey.com">
            <a:extLst>
              <a:ext uri="{FF2B5EF4-FFF2-40B4-BE49-F238E27FC236}">
                <a16:creationId xmlns:a16="http://schemas.microsoft.com/office/drawing/2014/main" id="{4FCC8651-DC26-40F5-B52E-CE46943958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7966498" flipH="1">
            <a:off x="1605711" y="3630939"/>
            <a:ext cx="393159" cy="16230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8D09F46-022F-4326-98D6-C7690355070A}"/>
              </a:ext>
            </a:extLst>
          </p:cNvPr>
          <p:cNvSpPr txBox="1"/>
          <p:nvPr/>
        </p:nvSpPr>
        <p:spPr>
          <a:xfrm>
            <a:off x="431760" y="3887290"/>
            <a:ext cx="1861962" cy="784830"/>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Ownership percentage ‘as converted’: 10mn Preferred = 10mn Common (1:1 Conversion). Total outstanding: 20mn Common, so: 50%</a:t>
            </a:r>
          </a:p>
        </p:txBody>
      </p:sp>
      <p:pic>
        <p:nvPicPr>
          <p:cNvPr id="10" name="Picture 12" descr="Download Published Inhand Drawn Arrow - Wire PNG Image with No Background -  PNGkey.com">
            <a:extLst>
              <a:ext uri="{FF2B5EF4-FFF2-40B4-BE49-F238E27FC236}">
                <a16:creationId xmlns:a16="http://schemas.microsoft.com/office/drawing/2014/main" id="{F8F77655-7CF1-49DC-A5A8-35F1D1B2AA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677662">
            <a:off x="4281831" y="3643007"/>
            <a:ext cx="393159" cy="16230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294227C-1D79-448E-BA5B-85577721CE7F}"/>
              </a:ext>
            </a:extLst>
          </p:cNvPr>
          <p:cNvSpPr txBox="1"/>
          <p:nvPr/>
        </p:nvSpPr>
        <p:spPr>
          <a:xfrm>
            <a:off x="4716016" y="3789040"/>
            <a:ext cx="1134670"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Second payout:</a:t>
            </a:r>
          </a:p>
          <a:p>
            <a:pPr algn="ctr"/>
            <a:r>
              <a:rPr lang="en-US" sz="900" dirty="0">
                <a:latin typeface="Arial" panose="020B0604020202020204" pitchFamily="34" charset="0"/>
                <a:cs typeface="Arial" panose="020B0604020202020204" pitchFamily="34" charset="0"/>
              </a:rPr>
              <a:t>50% x $445m = $222.5m</a:t>
            </a:r>
          </a:p>
        </p:txBody>
      </p:sp>
      <p:sp>
        <p:nvSpPr>
          <p:cNvPr id="13" name="Rectangle 12">
            <a:extLst>
              <a:ext uri="{FF2B5EF4-FFF2-40B4-BE49-F238E27FC236}">
                <a16:creationId xmlns:a16="http://schemas.microsoft.com/office/drawing/2014/main" id="{3A8297DF-C86A-4952-A087-16B50A6DF00E}"/>
              </a:ext>
            </a:extLst>
          </p:cNvPr>
          <p:cNvSpPr/>
          <p:nvPr/>
        </p:nvSpPr>
        <p:spPr>
          <a:xfrm>
            <a:off x="2872412" y="2722908"/>
            <a:ext cx="503010" cy="877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7C107D62-E44F-4A5F-BF98-2C4156F8FA80}"/>
              </a:ext>
            </a:extLst>
          </p:cNvPr>
          <p:cNvCxnSpPr>
            <a:cxnSpLocks/>
            <a:stCxn id="13" idx="0"/>
          </p:cNvCxnSpPr>
          <p:nvPr/>
        </p:nvCxnSpPr>
        <p:spPr>
          <a:xfrm flipH="1" flipV="1">
            <a:off x="2483768" y="1567123"/>
            <a:ext cx="640149" cy="115578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2E1225F-2256-4837-838C-8F7C09969BCD}"/>
              </a:ext>
            </a:extLst>
          </p:cNvPr>
          <p:cNvSpPr txBox="1"/>
          <p:nvPr/>
        </p:nvSpPr>
        <p:spPr>
          <a:xfrm>
            <a:off x="964747" y="1149360"/>
            <a:ext cx="203249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Total Payout in 1</a:t>
            </a:r>
            <a:r>
              <a:rPr lang="en-US" sz="900" baseline="30000" dirty="0">
                <a:latin typeface="Arial" panose="020B0604020202020204" pitchFamily="34" charset="0"/>
                <a:cs typeface="Arial" panose="020B0604020202020204" pitchFamily="34" charset="0"/>
              </a:rPr>
              <a:t>st</a:t>
            </a:r>
            <a:r>
              <a:rPr lang="en-US" sz="900" dirty="0">
                <a:latin typeface="Arial" panose="020B0604020202020204" pitchFamily="34" charset="0"/>
                <a:cs typeface="Arial" panose="020B0604020202020204" pitchFamily="34" charset="0"/>
              </a:rPr>
              <a:t> Stage: </a:t>
            </a:r>
            <a:r>
              <a:rPr lang="en-US" sz="900" b="1" dirty="0">
                <a:latin typeface="Arial" panose="020B0604020202020204" pitchFamily="34" charset="0"/>
                <a:cs typeface="Arial" panose="020B0604020202020204" pitchFamily="34" charset="0"/>
              </a:rPr>
              <a:t>$55m</a:t>
            </a:r>
          </a:p>
          <a:p>
            <a:pPr algn="ctr"/>
            <a:r>
              <a:rPr lang="en-US" sz="900" dirty="0">
                <a:latin typeface="Arial" panose="020B0604020202020204" pitchFamily="34" charset="0"/>
                <a:cs typeface="Arial" panose="020B0604020202020204" pitchFamily="34" charset="0"/>
              </a:rPr>
              <a:t>Remaining: $500m - $55m = </a:t>
            </a:r>
            <a:r>
              <a:rPr lang="en-US" sz="900" b="1" dirty="0">
                <a:latin typeface="Arial" panose="020B0604020202020204" pitchFamily="34" charset="0"/>
                <a:cs typeface="Arial" panose="020B0604020202020204" pitchFamily="34" charset="0"/>
              </a:rPr>
              <a:t>$445m</a:t>
            </a:r>
          </a:p>
        </p:txBody>
      </p:sp>
      <p:pic>
        <p:nvPicPr>
          <p:cNvPr id="19" name="Picture 12" descr="Download Published Inhand Drawn Arrow - Wire PNG Image with No Background -  PNGkey.com">
            <a:extLst>
              <a:ext uri="{FF2B5EF4-FFF2-40B4-BE49-F238E27FC236}">
                <a16:creationId xmlns:a16="http://schemas.microsoft.com/office/drawing/2014/main" id="{8944E091-300D-457F-AFFB-420782DEF6F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446742">
            <a:off x="5315211" y="3273169"/>
            <a:ext cx="393159" cy="162302"/>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FBA94E2F-16F4-4062-88CF-E9BDA06E58D2}"/>
              </a:ext>
            </a:extLst>
          </p:cNvPr>
          <p:cNvSpPr txBox="1"/>
          <p:nvPr/>
        </p:nvSpPr>
        <p:spPr>
          <a:xfrm>
            <a:off x="5724128" y="2848314"/>
            <a:ext cx="1584176"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First payout plus second payout: $40m + $222.5m =</a:t>
            </a:r>
          </a:p>
          <a:p>
            <a:pPr algn="ctr"/>
            <a:r>
              <a:rPr lang="en-US" sz="900" dirty="0">
                <a:latin typeface="Arial" panose="020B0604020202020204" pitchFamily="34" charset="0"/>
                <a:cs typeface="Arial" panose="020B0604020202020204" pitchFamily="34" charset="0"/>
              </a:rPr>
              <a:t>$262.5m</a:t>
            </a:r>
          </a:p>
        </p:txBody>
      </p:sp>
      <p:sp>
        <p:nvSpPr>
          <p:cNvPr id="22" name="TextBox 21">
            <a:extLst>
              <a:ext uri="{FF2B5EF4-FFF2-40B4-BE49-F238E27FC236}">
                <a16:creationId xmlns:a16="http://schemas.microsoft.com/office/drawing/2014/main" id="{855EE051-57AB-469A-AC19-F13ACDF6C61E}"/>
              </a:ext>
            </a:extLst>
          </p:cNvPr>
          <p:cNvSpPr txBox="1"/>
          <p:nvPr/>
        </p:nvSpPr>
        <p:spPr>
          <a:xfrm>
            <a:off x="5652120" y="1772816"/>
            <a:ext cx="1584176" cy="2308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Total Payout = $500m</a:t>
            </a:r>
          </a:p>
        </p:txBody>
      </p:sp>
      <p:pic>
        <p:nvPicPr>
          <p:cNvPr id="23" name="Picture 12" descr="Download Published Inhand Drawn Arrow - Wire PNG Image with No Background -  PNGkey.com">
            <a:extLst>
              <a:ext uri="{FF2B5EF4-FFF2-40B4-BE49-F238E27FC236}">
                <a16:creationId xmlns:a16="http://schemas.microsoft.com/office/drawing/2014/main" id="{CA5A9265-CD1B-483C-AD8C-FE75D485DD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9661929">
            <a:off x="5301347" y="1982479"/>
            <a:ext cx="393159" cy="162302"/>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23">
            <a:extLst>
              <a:ext uri="{FF2B5EF4-FFF2-40B4-BE49-F238E27FC236}">
                <a16:creationId xmlns:a16="http://schemas.microsoft.com/office/drawing/2014/main" id="{B4F534EB-D210-445B-95FD-BD8B4BDA6923}"/>
              </a:ext>
            </a:extLst>
          </p:cNvPr>
          <p:cNvGrpSpPr/>
          <p:nvPr/>
        </p:nvGrpSpPr>
        <p:grpSpPr>
          <a:xfrm>
            <a:off x="2555777" y="4901076"/>
            <a:ext cx="4752528" cy="1527192"/>
            <a:chOff x="5652120" y="2780928"/>
            <a:chExt cx="3024336" cy="2964025"/>
          </a:xfrm>
        </p:grpSpPr>
        <p:cxnSp>
          <p:nvCxnSpPr>
            <p:cNvPr id="25" name="Straight Connector 24">
              <a:extLst>
                <a:ext uri="{FF2B5EF4-FFF2-40B4-BE49-F238E27FC236}">
                  <a16:creationId xmlns:a16="http://schemas.microsoft.com/office/drawing/2014/main" id="{324B2CE5-4078-400A-B4B0-F06127C03292}"/>
                </a:ext>
              </a:extLst>
            </p:cNvPr>
            <p:cNvCxnSpPr>
              <a:cxnSpLocks/>
            </p:cNvCxnSpPr>
            <p:nvPr/>
          </p:nvCxnSpPr>
          <p:spPr>
            <a:xfrm>
              <a:off x="5652120" y="2780928"/>
              <a:ext cx="0" cy="29640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F89DB1E-5A5A-443A-B4AC-A1EBC3CC819A}"/>
                </a:ext>
              </a:extLst>
            </p:cNvPr>
            <p:cNvCxnSpPr>
              <a:cxnSpLocks/>
            </p:cNvCxnSpPr>
            <p:nvPr/>
          </p:nvCxnSpPr>
          <p:spPr>
            <a:xfrm>
              <a:off x="5652120" y="2780928"/>
              <a:ext cx="302433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8" name="TextBox 27">
            <a:extLst>
              <a:ext uri="{FF2B5EF4-FFF2-40B4-BE49-F238E27FC236}">
                <a16:creationId xmlns:a16="http://schemas.microsoft.com/office/drawing/2014/main" id="{BD9E6EA1-2302-4827-89E0-EB3BBBEE715C}"/>
              </a:ext>
            </a:extLst>
          </p:cNvPr>
          <p:cNvSpPr txBox="1"/>
          <p:nvPr/>
        </p:nvSpPr>
        <p:spPr>
          <a:xfrm>
            <a:off x="2684713" y="5013176"/>
            <a:ext cx="4695595" cy="1274260"/>
          </a:xfrm>
          <a:prstGeom prst="rect">
            <a:avLst/>
          </a:prstGeom>
          <a:noFill/>
        </p:spPr>
        <p:txBody>
          <a:bodyPr wrap="square" rtlCol="0">
            <a:spAutoFit/>
          </a:bodyPr>
          <a:lstStyle/>
          <a:p>
            <a:pPr>
              <a:lnSpc>
                <a:spcPct val="150000"/>
              </a:lnSpc>
            </a:pPr>
            <a:r>
              <a:rPr lang="en-US" sz="1050" b="1" u="sng" dirty="0">
                <a:latin typeface="Arial" panose="020B0604020202020204" pitchFamily="34" charset="0"/>
                <a:cs typeface="Arial" panose="020B0604020202020204" pitchFamily="34" charset="0"/>
              </a:rPr>
              <a:t>Participating Preferred:</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Series first obtain full liquidation preference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Remaining assets are then NOT distributed to common shareholders…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…but instead split pro-rata between all shareholders, assuming full conversion (‘as converted’)</a:t>
            </a:r>
          </a:p>
        </p:txBody>
      </p:sp>
    </p:spTree>
    <p:extLst>
      <p:ext uri="{BB962C8B-B14F-4D97-AF65-F5344CB8AC3E}">
        <p14:creationId xmlns:p14="http://schemas.microsoft.com/office/powerpoint/2010/main" val="2644036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IPO ‘Ratchets’ </a:t>
            </a:r>
            <a:r>
              <a:rPr lang="en-US" sz="1200" dirty="0"/>
              <a:t>(Return Guarantees in IPO Exits)</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31</a:t>
            </a:fld>
            <a:endParaRPr lang="de-DE"/>
          </a:p>
        </p:txBody>
      </p:sp>
      <p:sp>
        <p:nvSpPr>
          <p:cNvPr id="4" name="Rectangle 3"/>
          <p:cNvSpPr/>
          <p:nvPr/>
        </p:nvSpPr>
        <p:spPr>
          <a:xfrm>
            <a:off x="899592" y="1772816"/>
            <a:ext cx="936104" cy="2664296"/>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3020177"/>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1772816"/>
            <a:ext cx="7192416" cy="266429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1963612"/>
            <a:ext cx="6264696" cy="2273699"/>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4. Conversion</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(g) Possible Adjustment of Conversion Price of Series E Preferred Stock Upon Qualifying IPO. In the event of a Qualifying IPO in which the initial price per share to the public for the Company’s Common Stock as set forth in the prospectus for such IPO (“IPO Price”) is less than $18.55614, then the Conversion Price for the Series E Preferred Stock shall be adjusted so that each share of Series E Preferred Stock shall convert into (A) the number of shares of Common Stock issuable on conversion […] pursuant to the other provisions of this Section 4, (B) an additional number of shares of Common Stock equal to (x) the difference between the Target Price and the IPO Price, (y) divided by the IPO Price.</a:t>
            </a:r>
          </a:p>
        </p:txBody>
      </p:sp>
      <p:sp>
        <p:nvSpPr>
          <p:cNvPr id="10" name="TextBox 9"/>
          <p:cNvSpPr txBox="1"/>
          <p:nvPr/>
        </p:nvSpPr>
        <p:spPr>
          <a:xfrm>
            <a:off x="899592" y="4717085"/>
            <a:ext cx="7920880" cy="1304203"/>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Similar to Liquidation Preferences, ‘Ratchets’ guarantee minimum IPO payoff per share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Achieved through adjustment of conversion ratios</a:t>
            </a:r>
          </a:p>
          <a:p>
            <a:pPr>
              <a:lnSpc>
                <a:spcPct val="150000"/>
              </a:lnSpc>
            </a:pPr>
            <a:r>
              <a:rPr lang="en-US" sz="105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Different price guarantees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No ‘Ratchet’ (early Series typically don’t have Ratchets, and only ~25% of later stage Series)</a:t>
            </a:r>
          </a:p>
        </p:txBody>
      </p:sp>
      <p:pic>
        <p:nvPicPr>
          <p:cNvPr id="11" name="Picture 2" descr="Square logo and symbol, meaning, history, PNG">
            <a:extLst>
              <a:ext uri="{FF2B5EF4-FFF2-40B4-BE49-F238E27FC236}">
                <a16:creationId xmlns:a16="http://schemas.microsoft.com/office/drawing/2014/main" id="{92DAFE52-3F72-4EAB-B188-C9221E605CA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75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IPO ‘Ratchets’ </a:t>
            </a:r>
            <a:r>
              <a:rPr lang="en-US" sz="1200" dirty="0"/>
              <a:t>(Example: Square)</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32</a:t>
            </a:fld>
            <a:endParaRPr lang="de-DE"/>
          </a:p>
        </p:txBody>
      </p:sp>
      <p:sp>
        <p:nvSpPr>
          <p:cNvPr id="4" name="Rechteck 3"/>
          <p:cNvSpPr/>
          <p:nvPr/>
        </p:nvSpPr>
        <p:spPr>
          <a:xfrm>
            <a:off x="971600" y="1844824"/>
            <a:ext cx="7272808" cy="1720151"/>
          </a:xfrm>
          <a:prstGeom prst="rect">
            <a:avLst/>
          </a:prstGeom>
        </p:spPr>
        <p:txBody>
          <a:bodyPr wrap="square">
            <a:spAutoFit/>
          </a:bodyPr>
          <a:lstStyle/>
          <a:p>
            <a:pPr algn="just">
              <a:lnSpc>
                <a:spcPct val="150000"/>
              </a:lnSpc>
            </a:pPr>
            <a:r>
              <a:rPr lang="en-US" sz="1200" dirty="0">
                <a:latin typeface="Arial" panose="020B0604020202020204" pitchFamily="34" charset="0"/>
                <a:cs typeface="Arial" panose="020B0604020202020204" pitchFamily="34" charset="0"/>
              </a:rPr>
              <a:t>“In the event of such offering, in which the price per share of the Company’s common stock is less than $18.55614, […] each share of Series E preferred stock shall convert into: </a:t>
            </a:r>
          </a:p>
          <a:p>
            <a:pPr marL="342900" indent="-342900" algn="just">
              <a:lnSpc>
                <a:spcPct val="150000"/>
              </a:lnSpc>
              <a:buAutoNum type="alphaUcParenBoth"/>
            </a:pPr>
            <a:r>
              <a:rPr lang="en-US" sz="1200" dirty="0">
                <a:latin typeface="Arial" panose="020B0604020202020204" pitchFamily="34" charset="0"/>
                <a:cs typeface="Arial" panose="020B0604020202020204" pitchFamily="34" charset="0"/>
              </a:rPr>
              <a:t>the number of shares of common stock issuable on conversion of such share of Series E preferred stock; and </a:t>
            </a:r>
          </a:p>
          <a:p>
            <a:pPr marL="342900" indent="-342900" algn="just">
              <a:lnSpc>
                <a:spcPct val="150000"/>
              </a:lnSpc>
              <a:buAutoNum type="alphaUcParenBoth"/>
            </a:pPr>
            <a:r>
              <a:rPr lang="en-US" sz="1200" dirty="0">
                <a:latin typeface="Arial" panose="020B0604020202020204" pitchFamily="34" charset="0"/>
                <a:cs typeface="Arial" panose="020B0604020202020204" pitchFamily="34" charset="0"/>
              </a:rPr>
              <a:t>an additional number of shares of common stock equal to (x) the difference between $18.55614 and the public offering share price, (y) divided by the public offering </a:t>
            </a:r>
            <a:r>
              <a:rPr lang="de-DE" sz="1200" dirty="0" err="1">
                <a:latin typeface="Arial" panose="020B0604020202020204" pitchFamily="34" charset="0"/>
                <a:cs typeface="Arial" panose="020B0604020202020204" pitchFamily="34" charset="0"/>
              </a:rPr>
              <a:t>share</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price</a:t>
            </a:r>
            <a:r>
              <a:rPr lang="de-DE" sz="1200" dirty="0">
                <a:latin typeface="Arial" panose="020B0604020202020204" pitchFamily="34" charset="0"/>
                <a:cs typeface="Arial" panose="020B0604020202020204" pitchFamily="34" charset="0"/>
              </a:rPr>
              <a:t>.” </a:t>
            </a:r>
          </a:p>
        </p:txBody>
      </p:sp>
      <p:sp>
        <p:nvSpPr>
          <p:cNvPr id="5" name="Rechteck 4"/>
          <p:cNvSpPr/>
          <p:nvPr/>
        </p:nvSpPr>
        <p:spPr>
          <a:xfrm>
            <a:off x="2429587" y="4005064"/>
            <a:ext cx="4230646" cy="1323439"/>
          </a:xfrm>
          <a:prstGeom prst="rect">
            <a:avLst/>
          </a:prstGeom>
          <a:ln w="6350">
            <a:solidFill>
              <a:srgbClr val="FF0000"/>
            </a:solidFill>
          </a:ln>
        </p:spPr>
        <p:txBody>
          <a:bodyPr wrap="none">
            <a:spAutoFit/>
          </a:bodyPr>
          <a:lstStyle/>
          <a:p>
            <a:pPr algn="ctr"/>
            <a:r>
              <a:rPr lang="en-US" sz="1600" dirty="0">
                <a:latin typeface="Arial" panose="020B0604020202020204" pitchFamily="34" charset="0"/>
                <a:cs typeface="Arial" panose="020B0604020202020204" pitchFamily="34" charset="0"/>
              </a:rPr>
              <a:t>($18.55614 - $9) / $9 = 1.0618</a:t>
            </a:r>
          </a:p>
          <a:p>
            <a:pPr algn="ctr"/>
            <a:endParaRPr lang="en-US" sz="1600" dirty="0">
              <a:latin typeface="Arial" panose="020B0604020202020204" pitchFamily="34" charset="0"/>
              <a:cs typeface="Arial" panose="020B0604020202020204" pitchFamily="34" charset="0"/>
            </a:endParaRPr>
          </a:p>
          <a:p>
            <a:pPr algn="ctr"/>
            <a:r>
              <a:rPr lang="en-US" sz="1600" u="sng" dirty="0">
                <a:latin typeface="Arial" panose="020B0604020202020204" pitchFamily="34" charset="0"/>
                <a:cs typeface="Arial" panose="020B0604020202020204" pitchFamily="34" charset="0"/>
              </a:rPr>
              <a:t>With 9.7mn. shares owned:</a:t>
            </a:r>
          </a:p>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(9.7mn. x 1.0618) + 9.7mn. = 20mn. shares </a:t>
            </a:r>
          </a:p>
        </p:txBody>
      </p:sp>
      <p:sp>
        <p:nvSpPr>
          <p:cNvPr id="7" name="Right Brace 6"/>
          <p:cNvSpPr/>
          <p:nvPr/>
        </p:nvSpPr>
        <p:spPr>
          <a:xfrm rot="5400000">
            <a:off x="4615048" y="5064669"/>
            <a:ext cx="76648" cy="693743"/>
          </a:xfrm>
          <a:prstGeom prst="rightBrace">
            <a:avLst>
              <a:gd name="adj1" fmla="val 16223"/>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130716" y="5473274"/>
            <a:ext cx="1080120" cy="553998"/>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Original Number of Shares</a:t>
            </a:r>
          </a:p>
        </p:txBody>
      </p:sp>
      <p:sp>
        <p:nvSpPr>
          <p:cNvPr id="10" name="Right Brace 9"/>
          <p:cNvSpPr/>
          <p:nvPr/>
        </p:nvSpPr>
        <p:spPr>
          <a:xfrm rot="5400000">
            <a:off x="3333010" y="4671242"/>
            <a:ext cx="76648" cy="1487100"/>
          </a:xfrm>
          <a:prstGeom prst="rightBrace">
            <a:avLst>
              <a:gd name="adj1" fmla="val 16223"/>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2699792" y="5476526"/>
            <a:ext cx="1080120" cy="553998"/>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New ‘Ratchet’ Shares</a:t>
            </a:r>
          </a:p>
          <a:p>
            <a:pPr algn="ctr"/>
            <a:r>
              <a:rPr lang="en-US" sz="1000" dirty="0">
                <a:latin typeface="Arial" panose="020B0604020202020204" pitchFamily="34" charset="0"/>
                <a:cs typeface="Arial" panose="020B0604020202020204" pitchFamily="34" charset="0"/>
              </a:rPr>
              <a:t>= 10.3mn</a:t>
            </a:r>
          </a:p>
        </p:txBody>
      </p:sp>
      <p:pic>
        <p:nvPicPr>
          <p:cNvPr id="13" name="Picture 2" descr="Square logo and symbol, meaning, history, PNG">
            <a:extLst>
              <a:ext uri="{FF2B5EF4-FFF2-40B4-BE49-F238E27FC236}">
                <a16:creationId xmlns:a16="http://schemas.microsoft.com/office/drawing/2014/main" id="{CE45B2DE-FFDE-427D-962C-138F981A167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6388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IPO ‘Ratchets’ </a:t>
            </a:r>
            <a:r>
              <a:rPr lang="en-US" sz="1200" dirty="0"/>
              <a:t>(Determining Proceeds)</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33</a:t>
            </a:fld>
            <a:endParaRPr lang="de-DE"/>
          </a:p>
        </p:txBody>
      </p:sp>
      <p:sp>
        <p:nvSpPr>
          <p:cNvPr id="6" name="Rectangle 5"/>
          <p:cNvSpPr/>
          <p:nvPr/>
        </p:nvSpPr>
        <p:spPr>
          <a:xfrm>
            <a:off x="388180" y="1340768"/>
            <a:ext cx="4032448" cy="2880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710152" y="1350003"/>
            <a:ext cx="1312288" cy="276999"/>
          </a:xfrm>
          <a:prstGeom prst="rect">
            <a:avLst/>
          </a:prstGeom>
          <a:noFill/>
        </p:spPr>
        <p:txBody>
          <a:bodyPr wrap="square" rtlCol="0">
            <a:spAutoFit/>
          </a:bodyPr>
          <a:lstStyle/>
          <a:p>
            <a:pPr algn="ctr"/>
            <a:r>
              <a:rPr lang="en-US" sz="1200" dirty="0">
                <a:solidFill>
                  <a:schemeClr val="bg1"/>
                </a:solidFill>
                <a:latin typeface="Arial" panose="020B0604020202020204" pitchFamily="34" charset="0"/>
                <a:cs typeface="Arial" panose="020B0604020202020204" pitchFamily="34" charset="0"/>
              </a:rPr>
              <a:t>IPO Exit</a:t>
            </a:r>
          </a:p>
        </p:txBody>
      </p:sp>
      <mc:AlternateContent xmlns:mc="http://schemas.openxmlformats.org/markup-compatibility/2006" xmlns:a14="http://schemas.microsoft.com/office/drawing/2010/main">
        <mc:Choice Requires="a14">
          <p:sp>
            <p:nvSpPr>
              <p:cNvPr id="8" name="Rectangle 7"/>
              <p:cNvSpPr/>
              <p:nvPr/>
            </p:nvSpPr>
            <p:spPr>
              <a:xfrm>
                <a:off x="1409083" y="2638395"/>
                <a:ext cx="7339381"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𝐸𝑥𝑖𝑡</m:t>
                      </m:r>
                      <m:r>
                        <a:rPr lang="en-US" sz="1200" b="0" i="1" smtClean="0">
                          <a:latin typeface="Cambria Math" panose="02040503050406030204" pitchFamily="18" charset="0"/>
                        </a:rPr>
                        <m:t> </m:t>
                      </m:r>
                      <m:r>
                        <a:rPr lang="en-US" sz="1200" b="0" i="1" smtClean="0">
                          <a:latin typeface="Cambria Math" panose="02040503050406030204" pitchFamily="18" charset="0"/>
                        </a:rPr>
                        <m:t>𝑃𝑟𝑜𝑐𝑒𝑒𝑑𝑠</m:t>
                      </m:r>
                      <m:r>
                        <a:rPr lang="en-US" sz="1200" b="0" i="1" smtClean="0">
                          <a:latin typeface="Cambria Math" panose="02040503050406030204" pitchFamily="18" charset="0"/>
                        </a:rPr>
                        <m:t>=</m:t>
                      </m:r>
                      <m:r>
                        <a:rPr lang="en-US" sz="1200" b="0" i="1" smtClean="0">
                          <a:latin typeface="Cambria Math" panose="02040503050406030204" pitchFamily="18" charset="0"/>
                        </a:rPr>
                        <m:t>𝐼𝑃𝑂</m:t>
                      </m:r>
                      <m:r>
                        <a:rPr lang="en-US" sz="1200" b="0" i="1" smtClean="0">
                          <a:latin typeface="Cambria Math" panose="02040503050406030204" pitchFamily="18" charset="0"/>
                        </a:rPr>
                        <m:t> </m:t>
                      </m:r>
                      <m:r>
                        <a:rPr lang="en-US" sz="1200" b="0" i="1" smtClean="0">
                          <a:latin typeface="Cambria Math" panose="02040503050406030204" pitchFamily="18" charset="0"/>
                        </a:rPr>
                        <m:t>𝑃𝑟𝑖𝑐𝑒</m:t>
                      </m:r>
                      <m:r>
                        <a:rPr lang="en-US" sz="1200" b="0" i="1" smtClean="0">
                          <a:latin typeface="Cambria Math" panose="02040503050406030204" pitchFamily="18" charset="0"/>
                        </a:rPr>
                        <m:t> </m:t>
                      </m:r>
                      <m:r>
                        <a:rPr lang="en-US" sz="1200" b="0" i="1" smtClean="0">
                          <a:latin typeface="Cambria Math" panose="02040503050406030204" pitchFamily="18" charset="0"/>
                        </a:rPr>
                        <m:t>𝑝𝑒𝑟</m:t>
                      </m:r>
                      <m:r>
                        <a:rPr lang="en-US" sz="1200" b="0" i="1" smtClean="0">
                          <a:latin typeface="Cambria Math" panose="02040503050406030204" pitchFamily="18" charset="0"/>
                        </a:rPr>
                        <m:t> </m:t>
                      </m:r>
                      <m:r>
                        <a:rPr lang="en-US" sz="1200" b="0" i="1" smtClean="0">
                          <a:latin typeface="Cambria Math" panose="02040503050406030204" pitchFamily="18" charset="0"/>
                        </a:rPr>
                        <m:t>𝐶𝑜𝑚𝑚𝑜𝑛</m:t>
                      </m:r>
                      <m:r>
                        <a:rPr lang="en-US" sz="1200" b="0" i="1" smtClean="0">
                          <a:latin typeface="Cambria Math" panose="02040503050406030204" pitchFamily="18" charset="0"/>
                        </a:rPr>
                        <m:t> </m:t>
                      </m:r>
                      <m:r>
                        <a:rPr lang="en-US" sz="1200" b="0" i="1" smtClean="0">
                          <a:latin typeface="Cambria Math" panose="02040503050406030204" pitchFamily="18" charset="0"/>
                        </a:rPr>
                        <m:t>𝑆h𝑎𝑟𝑒</m:t>
                      </m:r>
                      <m:r>
                        <a:rPr lang="en-US" sz="1200" b="0" i="1" smtClean="0">
                          <a:latin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𝑁𝑜</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𝑜𝑓</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𝑃𝑟𝑒𝑓𝑒𝑟𝑟𝑒𝑑</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𝑆h𝑎𝑟𝑒𝑠</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𝐶𝑜𝑛𝑣𝑒𝑟𝑠𝑖𝑜𝑛</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𝑅𝑎𝑡𝑒</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𝑅𝑎𝑡𝑐h𝑒𝑡</m:t>
                      </m:r>
                    </m:oMath>
                  </m:oMathPara>
                </a14:m>
                <a:endParaRPr lang="en-US" sz="1200" dirty="0"/>
              </a:p>
            </p:txBody>
          </p:sp>
        </mc:Choice>
        <mc:Fallback xmlns="">
          <p:sp>
            <p:nvSpPr>
              <p:cNvPr id="8" name="Rectangle 7"/>
              <p:cNvSpPr>
                <a:spLocks noRot="1" noChangeAspect="1" noMove="1" noResize="1" noEditPoints="1" noAdjustHandles="1" noChangeArrowheads="1" noChangeShapeType="1" noTextEdit="1"/>
              </p:cNvSpPr>
              <p:nvPr/>
            </p:nvSpPr>
            <p:spPr>
              <a:xfrm>
                <a:off x="1409083" y="2638395"/>
                <a:ext cx="7339381" cy="276999"/>
              </a:xfrm>
              <a:prstGeom prst="rect">
                <a:avLst/>
              </a:prstGeom>
              <a:blipFill>
                <a:blip r:embed="rId2"/>
                <a:stretch>
                  <a:fillRect b="-444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1359052" y="2278355"/>
                <a:ext cx="6614823"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𝐸𝑥𝑖𝑡</m:t>
                      </m:r>
                      <m:r>
                        <a:rPr lang="en-US" sz="1200" b="0" i="1" smtClean="0">
                          <a:latin typeface="Cambria Math" panose="02040503050406030204" pitchFamily="18" charset="0"/>
                        </a:rPr>
                        <m:t> </m:t>
                      </m:r>
                      <m:r>
                        <a:rPr lang="en-US" sz="1200" b="0" i="1" smtClean="0">
                          <a:latin typeface="Cambria Math" panose="02040503050406030204" pitchFamily="18" charset="0"/>
                        </a:rPr>
                        <m:t>𝑃𝑟𝑜𝑐𝑒𝑒𝑑𝑠</m:t>
                      </m:r>
                      <m:r>
                        <a:rPr lang="en-US" sz="1200" b="0" i="1" smtClean="0">
                          <a:latin typeface="Cambria Math" panose="02040503050406030204" pitchFamily="18" charset="0"/>
                        </a:rPr>
                        <m:t>=</m:t>
                      </m:r>
                      <m:r>
                        <a:rPr lang="en-US" sz="1200" b="0" i="1" smtClean="0">
                          <a:latin typeface="Cambria Math" panose="02040503050406030204" pitchFamily="18" charset="0"/>
                        </a:rPr>
                        <m:t>𝐼𝑃𝑂</m:t>
                      </m:r>
                      <m:r>
                        <a:rPr lang="en-US" sz="1200" b="0" i="1" smtClean="0">
                          <a:latin typeface="Cambria Math" panose="02040503050406030204" pitchFamily="18" charset="0"/>
                        </a:rPr>
                        <m:t> </m:t>
                      </m:r>
                      <m:r>
                        <a:rPr lang="en-US" sz="1200" b="0" i="1" smtClean="0">
                          <a:latin typeface="Cambria Math" panose="02040503050406030204" pitchFamily="18" charset="0"/>
                        </a:rPr>
                        <m:t>𝑃𝑟𝑖𝑐𝑒</m:t>
                      </m:r>
                      <m:r>
                        <a:rPr lang="en-US" sz="1200" b="0" i="1" smtClean="0">
                          <a:latin typeface="Cambria Math" panose="02040503050406030204" pitchFamily="18" charset="0"/>
                        </a:rPr>
                        <m:t> </m:t>
                      </m:r>
                      <m:r>
                        <a:rPr lang="en-US" sz="1200" b="0" i="1" smtClean="0">
                          <a:latin typeface="Cambria Math" panose="02040503050406030204" pitchFamily="18" charset="0"/>
                        </a:rPr>
                        <m:t>𝑝𝑒𝑟</m:t>
                      </m:r>
                      <m:r>
                        <a:rPr lang="en-US" sz="1200" b="0" i="1" smtClean="0">
                          <a:latin typeface="Cambria Math" panose="02040503050406030204" pitchFamily="18" charset="0"/>
                        </a:rPr>
                        <m:t> </m:t>
                      </m:r>
                      <m:r>
                        <a:rPr lang="en-US" sz="1200" b="0" i="1" smtClean="0">
                          <a:latin typeface="Cambria Math" panose="02040503050406030204" pitchFamily="18" charset="0"/>
                        </a:rPr>
                        <m:t>𝐶𝑜𝑚𝑚𝑜𝑛</m:t>
                      </m:r>
                      <m:r>
                        <a:rPr lang="en-US" sz="1200" b="0" i="1" smtClean="0">
                          <a:latin typeface="Cambria Math" panose="02040503050406030204" pitchFamily="18" charset="0"/>
                        </a:rPr>
                        <m:t> </m:t>
                      </m:r>
                      <m:r>
                        <a:rPr lang="en-US" sz="1200" b="0" i="1" smtClean="0">
                          <a:latin typeface="Cambria Math" panose="02040503050406030204" pitchFamily="18" charset="0"/>
                        </a:rPr>
                        <m:t>𝑆h𝑎𝑟𝑒</m:t>
                      </m:r>
                      <m:r>
                        <a:rPr lang="en-US" sz="1200" b="0" i="1" smtClean="0">
                          <a:latin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𝑁𝑜</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𝑜𝑓</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𝑃𝑟𝑒𝑓𝑒𝑟𝑟𝑒𝑑</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𝑆h𝑎𝑟𝑒𝑠</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𝐶𝑜𝑛𝑣𝑒𝑟𝑠𝑖𝑜𝑛</m:t>
                      </m:r>
                      <m:r>
                        <a:rPr lang="en-US" sz="1200" b="0" i="1" smtClean="0">
                          <a:latin typeface="Cambria Math" panose="02040503050406030204" pitchFamily="18" charset="0"/>
                          <a:ea typeface="Cambria Math" panose="02040503050406030204" pitchFamily="18" charset="0"/>
                        </a:rPr>
                        <m:t> </m:t>
                      </m:r>
                      <m:r>
                        <a:rPr lang="en-US" sz="1200" b="0" i="1" smtClean="0">
                          <a:latin typeface="Cambria Math" panose="02040503050406030204" pitchFamily="18" charset="0"/>
                          <a:ea typeface="Cambria Math" panose="02040503050406030204" pitchFamily="18" charset="0"/>
                        </a:rPr>
                        <m:t>𝑅𝑎𝑡𝑒</m:t>
                      </m:r>
                    </m:oMath>
                  </m:oMathPara>
                </a14:m>
                <a:endParaRPr lang="en-US" sz="1200" dirty="0"/>
              </a:p>
            </p:txBody>
          </p:sp>
        </mc:Choice>
        <mc:Fallback xmlns="">
          <p:sp>
            <p:nvSpPr>
              <p:cNvPr id="9" name="Rectangle 8"/>
              <p:cNvSpPr>
                <a:spLocks noRot="1" noChangeAspect="1" noMove="1" noResize="1" noEditPoints="1" noAdjustHandles="1" noChangeArrowheads="1" noChangeShapeType="1" noTextEdit="1"/>
              </p:cNvSpPr>
              <p:nvPr/>
            </p:nvSpPr>
            <p:spPr>
              <a:xfrm>
                <a:off x="1359052" y="2278355"/>
                <a:ext cx="6614823" cy="276999"/>
              </a:xfrm>
              <a:prstGeom prst="rect">
                <a:avLst/>
              </a:prstGeom>
              <a:blipFill>
                <a:blip r:embed="rId3"/>
                <a:stretch>
                  <a:fillRect b="-4444"/>
                </a:stretch>
              </a:blipFill>
            </p:spPr>
            <p:txBody>
              <a:bodyPr/>
              <a:lstStyle/>
              <a:p>
                <a:r>
                  <a:rPr lang="en-US">
                    <a:noFill/>
                  </a:rPr>
                  <a:t> </a:t>
                </a:r>
              </a:p>
            </p:txBody>
          </p:sp>
        </mc:Fallback>
      </mc:AlternateContent>
      <p:sp>
        <p:nvSpPr>
          <p:cNvPr id="10" name="Right Brace 9"/>
          <p:cNvSpPr/>
          <p:nvPr/>
        </p:nvSpPr>
        <p:spPr>
          <a:xfrm rot="10800000">
            <a:off x="1370759" y="2655384"/>
            <a:ext cx="76648" cy="243152"/>
          </a:xfrm>
          <a:prstGeom prst="rightBrace">
            <a:avLst>
              <a:gd name="adj1" fmla="val 16223"/>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435947" y="2636912"/>
            <a:ext cx="1138105"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W/ Ratchet</a:t>
            </a:r>
          </a:p>
        </p:txBody>
      </p:sp>
      <p:sp>
        <p:nvSpPr>
          <p:cNvPr id="15" name="Right Brace 14"/>
          <p:cNvSpPr/>
          <p:nvPr/>
        </p:nvSpPr>
        <p:spPr>
          <a:xfrm rot="10800000">
            <a:off x="1368879" y="2295344"/>
            <a:ext cx="76648" cy="243152"/>
          </a:xfrm>
          <a:prstGeom prst="rightBrace">
            <a:avLst>
              <a:gd name="adj1" fmla="val 16223"/>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434067" y="2276872"/>
            <a:ext cx="1138105"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No Ratchet</a:t>
            </a:r>
          </a:p>
        </p:txBody>
      </p:sp>
      <mc:AlternateContent xmlns:mc="http://schemas.openxmlformats.org/markup-compatibility/2006" xmlns:a14="http://schemas.microsoft.com/office/drawing/2010/main">
        <mc:Choice Requires="a14">
          <p:sp>
            <p:nvSpPr>
              <p:cNvPr id="19" name="Rectangle 18"/>
              <p:cNvSpPr/>
              <p:nvPr/>
            </p:nvSpPr>
            <p:spPr>
              <a:xfrm>
                <a:off x="1155868" y="3244338"/>
                <a:ext cx="7516096" cy="4726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1100" b="0" i="1" smtClean="0">
                              <a:latin typeface="Cambria Math" panose="02040503050406030204" pitchFamily="18" charset="0"/>
                            </a:rPr>
                          </m:ctrlPr>
                        </m:dPr>
                        <m:e>
                          <m:f>
                            <m:fPr>
                              <m:ctrlPr>
                                <a:rPr lang="en-US" sz="1100" b="0" i="1" smtClean="0">
                                  <a:latin typeface="Cambria Math" panose="02040503050406030204" pitchFamily="18" charset="0"/>
                                </a:rPr>
                              </m:ctrlPr>
                            </m:fPr>
                            <m:num>
                              <m:d>
                                <m:dPr>
                                  <m:ctrlPr>
                                    <a:rPr lang="en-US" sz="1100" b="0" i="1" smtClean="0">
                                      <a:latin typeface="Cambria Math" panose="02040503050406030204" pitchFamily="18" charset="0"/>
                                    </a:rPr>
                                  </m:ctrlPr>
                                </m:dPr>
                                <m:e>
                                  <m:r>
                                    <a:rPr lang="en-US" sz="1100" b="0" i="1" smtClean="0">
                                      <a:latin typeface="Cambria Math" panose="02040503050406030204" pitchFamily="18" charset="0"/>
                                    </a:rPr>
                                    <m:t>𝐺𝑢𝑎𝑟𝑎𝑛𝑡𝑒𝑒𝑑</m:t>
                                  </m:r>
                                  <m:r>
                                    <a:rPr lang="en-US" sz="1100" b="0" i="1" smtClean="0">
                                      <a:latin typeface="Cambria Math" panose="02040503050406030204" pitchFamily="18" charset="0"/>
                                    </a:rPr>
                                    <m:t> </m:t>
                                  </m:r>
                                  <m:r>
                                    <a:rPr lang="en-US" sz="1100" b="0" i="1" smtClean="0">
                                      <a:latin typeface="Cambria Math" panose="02040503050406030204" pitchFamily="18" charset="0"/>
                                    </a:rPr>
                                    <m:t>𝑃𝑟𝑖𝑐𝑒</m:t>
                                  </m:r>
                                  <m:r>
                                    <a:rPr lang="en-US" sz="1100" b="0" i="1" smtClean="0">
                                      <a:latin typeface="Cambria Math" panose="02040503050406030204" pitchFamily="18" charset="0"/>
                                    </a:rPr>
                                    <m:t> </m:t>
                                  </m:r>
                                  <m:r>
                                    <a:rPr lang="en-US" sz="1100" b="0" i="1" smtClean="0">
                                      <a:latin typeface="Cambria Math" panose="02040503050406030204" pitchFamily="18" charset="0"/>
                                    </a:rPr>
                                    <m:t>𝑝𝑒𝑟</m:t>
                                  </m:r>
                                  <m:r>
                                    <a:rPr lang="en-US" sz="1100" b="0" i="1" smtClean="0">
                                      <a:latin typeface="Cambria Math" panose="02040503050406030204" pitchFamily="18" charset="0"/>
                                    </a:rPr>
                                    <m:t> </m:t>
                                  </m:r>
                                  <m:r>
                                    <a:rPr lang="en-US" sz="1100" b="0" i="1" smtClean="0">
                                      <a:latin typeface="Cambria Math" panose="02040503050406030204" pitchFamily="18" charset="0"/>
                                    </a:rPr>
                                    <m:t>𝐶𝑜𝑚</m:t>
                                  </m:r>
                                  <m:r>
                                    <a:rPr lang="en-US" sz="1100" b="0" i="1" smtClean="0">
                                      <a:latin typeface="Cambria Math" panose="02040503050406030204" pitchFamily="18" charset="0"/>
                                    </a:rPr>
                                    <m:t>. </m:t>
                                  </m:r>
                                  <m:r>
                                    <a:rPr lang="en-US" sz="1100" b="0" i="1" smtClean="0">
                                      <a:latin typeface="Cambria Math" panose="02040503050406030204" pitchFamily="18" charset="0"/>
                                    </a:rPr>
                                    <m:t>𝑆h𝑎𝑟𝑒</m:t>
                                  </m:r>
                                  <m:r>
                                    <a:rPr lang="en-US" sz="1100" b="0" i="1" smtClean="0">
                                      <a:latin typeface="Cambria Math" panose="02040503050406030204" pitchFamily="18" charset="0"/>
                                    </a:rPr>
                                    <m:t>−</m:t>
                                  </m:r>
                                  <m:r>
                                    <a:rPr lang="en-US" sz="1100" b="0" i="1" smtClean="0">
                                      <a:latin typeface="Cambria Math" panose="02040503050406030204" pitchFamily="18" charset="0"/>
                                    </a:rPr>
                                    <m:t>𝐼𝑃𝑂</m:t>
                                  </m:r>
                                  <m:r>
                                    <a:rPr lang="en-US" sz="1100" b="0" i="1" smtClean="0">
                                      <a:latin typeface="Cambria Math" panose="02040503050406030204" pitchFamily="18" charset="0"/>
                                    </a:rPr>
                                    <m:t> </m:t>
                                  </m:r>
                                  <m:r>
                                    <a:rPr lang="en-US" sz="1100" b="0" i="1" smtClean="0">
                                      <a:latin typeface="Cambria Math" panose="02040503050406030204" pitchFamily="18" charset="0"/>
                                    </a:rPr>
                                    <m:t>𝑃𝑟𝑖𝑐𝑒</m:t>
                                  </m:r>
                                  <m:r>
                                    <a:rPr lang="en-US" sz="1100" b="0" i="1" smtClean="0">
                                      <a:latin typeface="Cambria Math" panose="02040503050406030204" pitchFamily="18" charset="0"/>
                                    </a:rPr>
                                    <m:t> </m:t>
                                  </m:r>
                                  <m:r>
                                    <a:rPr lang="en-US" sz="1100" b="0" i="1" smtClean="0">
                                      <a:latin typeface="Cambria Math" panose="02040503050406030204" pitchFamily="18" charset="0"/>
                                    </a:rPr>
                                    <m:t>𝑝𝑒𝑟</m:t>
                                  </m:r>
                                  <m:r>
                                    <a:rPr lang="en-US" sz="1100" b="0" i="1" smtClean="0">
                                      <a:latin typeface="Cambria Math" panose="02040503050406030204" pitchFamily="18" charset="0"/>
                                    </a:rPr>
                                    <m:t> </m:t>
                                  </m:r>
                                  <m:r>
                                    <a:rPr lang="en-US" sz="1100" b="0" i="1" smtClean="0">
                                      <a:latin typeface="Cambria Math" panose="02040503050406030204" pitchFamily="18" charset="0"/>
                                    </a:rPr>
                                    <m:t>𝐶𝑜𝑚</m:t>
                                  </m:r>
                                  <m:r>
                                    <a:rPr lang="en-US" sz="1100" b="0" i="1" smtClean="0">
                                      <a:latin typeface="Cambria Math" panose="02040503050406030204" pitchFamily="18" charset="0"/>
                                    </a:rPr>
                                    <m:t>. </m:t>
                                  </m:r>
                                  <m:r>
                                    <a:rPr lang="en-US" sz="1100" b="0" i="1" smtClean="0">
                                      <a:latin typeface="Cambria Math" panose="02040503050406030204" pitchFamily="18" charset="0"/>
                                    </a:rPr>
                                    <m:t>𝑆h𝑎𝑟𝑒</m:t>
                                  </m:r>
                                </m:e>
                              </m:d>
                            </m:num>
                            <m:den>
                              <m:r>
                                <a:rPr lang="en-US" sz="1100" b="0" i="1" smtClean="0">
                                  <a:latin typeface="Cambria Math" panose="02040503050406030204" pitchFamily="18" charset="0"/>
                                </a:rPr>
                                <m:t>𝐼𝑃𝑂</m:t>
                              </m:r>
                              <m:r>
                                <a:rPr lang="en-US" sz="1100" b="0" i="1" smtClean="0">
                                  <a:latin typeface="Cambria Math" panose="02040503050406030204" pitchFamily="18" charset="0"/>
                                </a:rPr>
                                <m:t> </m:t>
                              </m:r>
                              <m:r>
                                <a:rPr lang="en-US" sz="1100" b="0" i="1" smtClean="0">
                                  <a:latin typeface="Cambria Math" panose="02040503050406030204" pitchFamily="18" charset="0"/>
                                </a:rPr>
                                <m:t>𝑃𝑟𝑖𝑐𝑒</m:t>
                              </m:r>
                              <m:r>
                                <a:rPr lang="en-US" sz="1100" b="0" i="1" smtClean="0">
                                  <a:latin typeface="Cambria Math" panose="02040503050406030204" pitchFamily="18" charset="0"/>
                                </a:rPr>
                                <m:t> </m:t>
                              </m:r>
                              <m:r>
                                <a:rPr lang="en-US" sz="1100" b="0" i="1" smtClean="0">
                                  <a:latin typeface="Cambria Math" panose="02040503050406030204" pitchFamily="18" charset="0"/>
                                </a:rPr>
                                <m:t>𝑝𝑒𝑟</m:t>
                              </m:r>
                              <m:r>
                                <a:rPr lang="en-US" sz="1100" b="0" i="1" smtClean="0">
                                  <a:latin typeface="Cambria Math" panose="02040503050406030204" pitchFamily="18" charset="0"/>
                                </a:rPr>
                                <m:t> </m:t>
                              </m:r>
                              <m:r>
                                <a:rPr lang="en-US" sz="1100" b="0" i="1" smtClean="0">
                                  <a:latin typeface="Cambria Math" panose="02040503050406030204" pitchFamily="18" charset="0"/>
                                </a:rPr>
                                <m:t>𝐶𝑜𝑚</m:t>
                              </m:r>
                              <m:r>
                                <a:rPr lang="en-US" sz="1100" b="0" i="1" smtClean="0">
                                  <a:latin typeface="Cambria Math" panose="02040503050406030204" pitchFamily="18" charset="0"/>
                                </a:rPr>
                                <m:t>. </m:t>
                              </m:r>
                              <m:r>
                                <a:rPr lang="en-US" sz="1100" b="0" i="1" smtClean="0">
                                  <a:latin typeface="Cambria Math" panose="02040503050406030204" pitchFamily="18" charset="0"/>
                                </a:rPr>
                                <m:t>𝑆h𝑎𝑟𝑒</m:t>
                              </m:r>
                            </m:den>
                          </m:f>
                        </m:e>
                      </m:d>
                      <m:r>
                        <a:rPr lang="en-US" sz="1100" b="0" i="1"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𝑁𝑜</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𝑜𝑓</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𝑃𝑟𝑒𝑓</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𝑆h𝑎𝑟𝑒𝑠</m:t>
                      </m:r>
                      <m:r>
                        <a:rPr lang="en-US" sz="1100" b="0" i="1"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𝐼𝑃𝑂</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𝑃𝑟𝑖𝑐𝑒</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𝑝𝑒𝑟</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𝐶𝑜𝑚</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𝑆h𝑎𝑟𝑒</m:t>
                      </m:r>
                    </m:oMath>
                  </m:oMathPara>
                </a14:m>
                <a:endParaRPr lang="en-US" sz="1100" dirty="0"/>
              </a:p>
            </p:txBody>
          </p:sp>
        </mc:Choice>
        <mc:Fallback xmlns="">
          <p:sp>
            <p:nvSpPr>
              <p:cNvPr id="19" name="Rectangle 18"/>
              <p:cNvSpPr>
                <a:spLocks noRot="1" noChangeAspect="1" noMove="1" noResize="1" noEditPoints="1" noAdjustHandles="1" noChangeArrowheads="1" noChangeShapeType="1" noTextEdit="1"/>
              </p:cNvSpPr>
              <p:nvPr/>
            </p:nvSpPr>
            <p:spPr>
              <a:xfrm>
                <a:off x="1155868" y="3244338"/>
                <a:ext cx="7516096" cy="472694"/>
              </a:xfrm>
              <a:prstGeom prst="rect">
                <a:avLst/>
              </a:prstGeom>
              <a:blipFill>
                <a:blip r:embed="rId4"/>
                <a:stretch>
                  <a:fillRect/>
                </a:stretch>
              </a:blipFill>
            </p:spPr>
            <p:txBody>
              <a:bodyPr/>
              <a:lstStyle/>
              <a:p>
                <a:r>
                  <a:rPr lang="en-US">
                    <a:noFill/>
                  </a:rPr>
                  <a:t> </a:t>
                </a:r>
              </a:p>
            </p:txBody>
          </p:sp>
        </mc:Fallback>
      </mc:AlternateContent>
      <p:sp>
        <p:nvSpPr>
          <p:cNvPr id="22" name="TextBox 21"/>
          <p:cNvSpPr txBox="1"/>
          <p:nvPr/>
        </p:nvSpPr>
        <p:spPr>
          <a:xfrm>
            <a:off x="436485" y="3357559"/>
            <a:ext cx="1138105"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Ratchet =</a:t>
            </a:r>
          </a:p>
        </p:txBody>
      </p:sp>
      <p:sp>
        <p:nvSpPr>
          <p:cNvPr id="23" name="TextBox 22"/>
          <p:cNvSpPr txBox="1"/>
          <p:nvPr/>
        </p:nvSpPr>
        <p:spPr>
          <a:xfrm>
            <a:off x="656217" y="4894339"/>
            <a:ext cx="3862247" cy="715581"/>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1m Preferred Shares, 1:1 Conversion Rate</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IPO Price per Share: $15</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IPO Proceeds = 1m x $15 = </a:t>
            </a:r>
            <a:r>
              <a:rPr lang="en-US" sz="900" b="1" u="sng" dirty="0">
                <a:latin typeface="Arial" panose="020B0604020202020204" pitchFamily="34" charset="0"/>
                <a:cs typeface="Arial" panose="020B0604020202020204" pitchFamily="34" charset="0"/>
              </a:rPr>
              <a:t>$15m</a:t>
            </a:r>
          </a:p>
        </p:txBody>
      </p:sp>
      <p:sp>
        <p:nvSpPr>
          <p:cNvPr id="24" name="Rectangle 23"/>
          <p:cNvSpPr/>
          <p:nvPr/>
        </p:nvSpPr>
        <p:spPr>
          <a:xfrm>
            <a:off x="623129" y="4368962"/>
            <a:ext cx="3665862" cy="261847"/>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580843" y="4365104"/>
            <a:ext cx="1739313" cy="261610"/>
          </a:xfrm>
          <a:prstGeom prst="rect">
            <a:avLst/>
          </a:prstGeom>
          <a:noFill/>
        </p:spPr>
        <p:txBody>
          <a:bodyPr wrap="square" rtlCol="0">
            <a:spAutoFit/>
          </a:bodyPr>
          <a:lstStyle/>
          <a:p>
            <a:pPr algn="ctr"/>
            <a:r>
              <a:rPr lang="en-US" sz="1100" dirty="0">
                <a:solidFill>
                  <a:schemeClr val="bg1"/>
                </a:solidFill>
                <a:latin typeface="Arial" panose="020B0604020202020204" pitchFamily="34" charset="0"/>
                <a:cs typeface="Arial" panose="020B0604020202020204" pitchFamily="34" charset="0"/>
              </a:rPr>
              <a:t>Example: No Ratchet</a:t>
            </a:r>
          </a:p>
        </p:txBody>
      </p:sp>
      <p:sp>
        <p:nvSpPr>
          <p:cNvPr id="26" name="Rectangle 25"/>
          <p:cNvSpPr/>
          <p:nvPr/>
        </p:nvSpPr>
        <p:spPr>
          <a:xfrm>
            <a:off x="620796" y="4593045"/>
            <a:ext cx="3665862" cy="1341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751437" y="4731809"/>
            <a:ext cx="3862247" cy="1131079"/>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1m Preferred Shares, 1:1 Conversion Rate</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IPO Price per Share: $15, Guaranteed Price: $18</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Ratchet: (($18 - $15) / $15) = 0.2</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0.2 x 1m x $15 = $3m</a:t>
            </a:r>
          </a:p>
          <a:p>
            <a:pPr marL="171450" indent="-171450">
              <a:lnSpc>
                <a:spcPct val="150000"/>
              </a:lnSpc>
              <a:buFont typeface="Arial" panose="020B0604020202020204" pitchFamily="34" charset="0"/>
              <a:buChar char="•"/>
            </a:pPr>
            <a:r>
              <a:rPr lang="en-US" sz="900" dirty="0">
                <a:latin typeface="Arial" panose="020B0604020202020204" pitchFamily="34" charset="0"/>
                <a:cs typeface="Arial" panose="020B0604020202020204" pitchFamily="34" charset="0"/>
              </a:rPr>
              <a:t>Total IPO Proceeds: (1m x $15) + $3m = </a:t>
            </a:r>
            <a:r>
              <a:rPr lang="en-US" sz="900" b="1" u="sng" dirty="0">
                <a:latin typeface="Arial" panose="020B0604020202020204" pitchFamily="34" charset="0"/>
                <a:cs typeface="Arial" panose="020B0604020202020204" pitchFamily="34" charset="0"/>
              </a:rPr>
              <a:t>$18m</a:t>
            </a:r>
          </a:p>
        </p:txBody>
      </p:sp>
      <p:sp>
        <p:nvSpPr>
          <p:cNvPr id="28" name="Rectangle 27"/>
          <p:cNvSpPr/>
          <p:nvPr/>
        </p:nvSpPr>
        <p:spPr>
          <a:xfrm>
            <a:off x="4718349" y="4368962"/>
            <a:ext cx="3665862" cy="261847"/>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670592" y="4365104"/>
            <a:ext cx="1792844" cy="261610"/>
          </a:xfrm>
          <a:prstGeom prst="rect">
            <a:avLst/>
          </a:prstGeom>
          <a:noFill/>
        </p:spPr>
        <p:txBody>
          <a:bodyPr wrap="square" rtlCol="0">
            <a:spAutoFit/>
          </a:bodyPr>
          <a:lstStyle/>
          <a:p>
            <a:pPr algn="ctr"/>
            <a:r>
              <a:rPr lang="en-US" sz="1100" dirty="0">
                <a:solidFill>
                  <a:schemeClr val="bg1"/>
                </a:solidFill>
                <a:latin typeface="Arial" panose="020B0604020202020204" pitchFamily="34" charset="0"/>
                <a:cs typeface="Arial" panose="020B0604020202020204" pitchFamily="34" charset="0"/>
              </a:rPr>
              <a:t>Example: Ratchet</a:t>
            </a:r>
          </a:p>
        </p:txBody>
      </p:sp>
      <p:sp>
        <p:nvSpPr>
          <p:cNvPr id="30" name="Rectangle 29"/>
          <p:cNvSpPr/>
          <p:nvPr/>
        </p:nvSpPr>
        <p:spPr>
          <a:xfrm>
            <a:off x="4716016" y="4593045"/>
            <a:ext cx="3665862" cy="1341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0395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IPO ‘Ratchets’ </a:t>
            </a:r>
            <a:r>
              <a:rPr lang="en-US" sz="1200" dirty="0"/>
              <a:t>(Example: Square)</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34</a:t>
            </a:fld>
            <a:endParaRPr lang="de-DE"/>
          </a:p>
        </p:txBody>
      </p:sp>
      <p:graphicFrame>
        <p:nvGraphicFramePr>
          <p:cNvPr id="4" name="Table 3"/>
          <p:cNvGraphicFramePr>
            <a:graphicFrameLocks noGrp="1"/>
          </p:cNvGraphicFramePr>
          <p:nvPr>
            <p:extLst>
              <p:ext uri="{D42A27DB-BD31-4B8C-83A1-F6EECF244321}">
                <p14:modId xmlns:p14="http://schemas.microsoft.com/office/powerpoint/2010/main" val="961148734"/>
              </p:ext>
            </p:extLst>
          </p:nvPr>
        </p:nvGraphicFramePr>
        <p:xfrm>
          <a:off x="899592" y="2622769"/>
          <a:ext cx="7200799" cy="2016222"/>
        </p:xfrm>
        <a:graphic>
          <a:graphicData uri="http://schemas.openxmlformats.org/drawingml/2006/table">
            <a:tbl>
              <a:tblPr firstRow="1" firstCol="1" bandRow="1"/>
              <a:tblGrid>
                <a:gridCol w="665561">
                  <a:extLst>
                    <a:ext uri="{9D8B030D-6E8A-4147-A177-3AD203B41FA5}">
                      <a16:colId xmlns:a16="http://schemas.microsoft.com/office/drawing/2014/main" val="1261006325"/>
                    </a:ext>
                  </a:extLst>
                </a:gridCol>
                <a:gridCol w="875988">
                  <a:extLst>
                    <a:ext uri="{9D8B030D-6E8A-4147-A177-3AD203B41FA5}">
                      <a16:colId xmlns:a16="http://schemas.microsoft.com/office/drawing/2014/main" val="2084952762"/>
                    </a:ext>
                  </a:extLst>
                </a:gridCol>
                <a:gridCol w="1050738">
                  <a:extLst>
                    <a:ext uri="{9D8B030D-6E8A-4147-A177-3AD203B41FA5}">
                      <a16:colId xmlns:a16="http://schemas.microsoft.com/office/drawing/2014/main" val="1219903489"/>
                    </a:ext>
                  </a:extLst>
                </a:gridCol>
                <a:gridCol w="2042720">
                  <a:extLst>
                    <a:ext uri="{9D8B030D-6E8A-4147-A177-3AD203B41FA5}">
                      <a16:colId xmlns:a16="http://schemas.microsoft.com/office/drawing/2014/main" val="2056333310"/>
                    </a:ext>
                  </a:extLst>
                </a:gridCol>
                <a:gridCol w="875988">
                  <a:extLst>
                    <a:ext uri="{9D8B030D-6E8A-4147-A177-3AD203B41FA5}">
                      <a16:colId xmlns:a16="http://schemas.microsoft.com/office/drawing/2014/main" val="3709367642"/>
                    </a:ext>
                  </a:extLst>
                </a:gridCol>
                <a:gridCol w="875988">
                  <a:extLst>
                    <a:ext uri="{9D8B030D-6E8A-4147-A177-3AD203B41FA5}">
                      <a16:colId xmlns:a16="http://schemas.microsoft.com/office/drawing/2014/main" val="1665572071"/>
                    </a:ext>
                  </a:extLst>
                </a:gridCol>
                <a:gridCol w="813816">
                  <a:extLst>
                    <a:ext uri="{9D8B030D-6E8A-4147-A177-3AD203B41FA5}">
                      <a16:colId xmlns:a16="http://schemas.microsoft.com/office/drawing/2014/main" val="1396151236"/>
                    </a:ext>
                  </a:extLst>
                </a:gridCol>
              </a:tblGrid>
              <a:tr h="336037">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Round</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Initial Investment</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Gross IPO Proceeds</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Adjustments?</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Net IPO Proceeds</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Total Proceeds</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GB"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Cash Multiple</a:t>
                      </a:r>
                      <a:endParaRPr lang="en-US" sz="90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02878491"/>
                  </a:ext>
                </a:extLst>
              </a:tr>
              <a:tr h="336037">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Series A</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10,099,963</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420,306,390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None</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420,306,390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410,206,427</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41.6x</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039066018"/>
                  </a:ext>
                </a:extLst>
              </a:tr>
              <a:tr h="336037">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Series B</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34,241,811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368,310,330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None</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368,310,330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334,068,519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10.8x</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353894009"/>
                  </a:ext>
                </a:extLst>
              </a:tr>
              <a:tr h="336037">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Series C</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103,000,025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159,878,070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None</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159,878,070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56,878,045</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1.6x</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610033926"/>
                  </a:ext>
                </a:extLst>
              </a:tr>
              <a:tr h="336037">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Series D</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222,088,609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181,477,890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None</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181,477,890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-40,610,719</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0.8x</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982044658"/>
                  </a:ext>
                </a:extLst>
              </a:tr>
              <a:tr h="336037">
                <a:tc>
                  <a:txBody>
                    <a:bodyPr/>
                    <a:lstStyle/>
                    <a:p>
                      <a:pPr marL="0" marR="0" algn="ctr">
                        <a:lnSpc>
                          <a:spcPct val="115000"/>
                        </a:lnSpc>
                        <a:spcBef>
                          <a:spcPts val="0"/>
                        </a:spcBef>
                        <a:spcAft>
                          <a:spcPts val="0"/>
                        </a:spcAft>
                      </a:pPr>
                      <a:r>
                        <a:rPr lang="en-GB" sz="900">
                          <a:effectLst/>
                          <a:latin typeface="Arial" panose="020B0604020202020204" pitchFamily="34" charset="0"/>
                          <a:ea typeface="Calibri" panose="020F0502020204030204" pitchFamily="34" charset="0"/>
                          <a:cs typeface="Arial" panose="020B0604020202020204" pitchFamily="34" charset="0"/>
                        </a:rPr>
                        <a:t>Series E</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149,999,934</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87,302,601</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1:1 Conversion + 10.3mn. Shares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179,999,921</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29,999,987</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900" dirty="0">
                          <a:effectLst/>
                          <a:latin typeface="Arial" panose="020B0604020202020204" pitchFamily="34" charset="0"/>
                          <a:ea typeface="Calibri" panose="020F0502020204030204" pitchFamily="34" charset="0"/>
                          <a:cs typeface="Arial" panose="020B0604020202020204" pitchFamily="34" charset="0"/>
                        </a:rPr>
                        <a:t>1.2x</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76277024"/>
                  </a:ext>
                </a:extLst>
              </a:tr>
            </a:tbl>
          </a:graphicData>
        </a:graphic>
      </p:graphicFrame>
      <p:sp>
        <p:nvSpPr>
          <p:cNvPr id="7" name="TextBox 6"/>
          <p:cNvSpPr txBox="1"/>
          <p:nvPr/>
        </p:nvSpPr>
        <p:spPr>
          <a:xfrm>
            <a:off x="867481" y="1758673"/>
            <a:ext cx="158417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Original Purchase PPS x Number of Shares Bought</a:t>
            </a:r>
          </a:p>
        </p:txBody>
      </p:sp>
      <p:sp>
        <p:nvSpPr>
          <p:cNvPr id="9" name="TextBox 8"/>
          <p:cNvSpPr txBox="1"/>
          <p:nvPr/>
        </p:nvSpPr>
        <p:spPr>
          <a:xfrm>
            <a:off x="2915815" y="1790611"/>
            <a:ext cx="158417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IPO Price ($9) x Number of Shares Bought</a:t>
            </a:r>
          </a:p>
        </p:txBody>
      </p:sp>
      <p:sp>
        <p:nvSpPr>
          <p:cNvPr id="12" name="TextBox 11"/>
          <p:cNvSpPr txBox="1"/>
          <p:nvPr/>
        </p:nvSpPr>
        <p:spPr>
          <a:xfrm>
            <a:off x="3823702" y="4943649"/>
            <a:ext cx="158417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Additional Shares due to Ratchet</a:t>
            </a:r>
          </a:p>
        </p:txBody>
      </p:sp>
      <p:sp>
        <p:nvSpPr>
          <p:cNvPr id="16" name="TextBox 15"/>
          <p:cNvSpPr txBox="1"/>
          <p:nvPr/>
        </p:nvSpPr>
        <p:spPr>
          <a:xfrm>
            <a:off x="5963560" y="4942909"/>
            <a:ext cx="1992816" cy="6463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Including Ratchet</a:t>
            </a:r>
          </a:p>
          <a:p>
            <a:pPr algn="ctr"/>
            <a:r>
              <a:rPr lang="en-US" sz="900" dirty="0">
                <a:latin typeface="Arial" panose="020B0604020202020204" pitchFamily="34" charset="0"/>
                <a:cs typeface="Arial" panose="020B0604020202020204" pitchFamily="34" charset="0"/>
              </a:rPr>
              <a:t>(20mn x $9)</a:t>
            </a:r>
          </a:p>
          <a:p>
            <a:pPr algn="ctr"/>
            <a:endParaRPr lang="en-US" sz="900" dirty="0">
              <a:latin typeface="Arial" panose="020B0604020202020204" pitchFamily="34" charset="0"/>
              <a:cs typeface="Arial" panose="020B0604020202020204" pitchFamily="34" charset="0"/>
            </a:endParaRPr>
          </a:p>
          <a:p>
            <a:pPr algn="ctr"/>
            <a:r>
              <a:rPr lang="en-US" sz="900" dirty="0">
                <a:latin typeface="Arial" panose="020B0604020202020204" pitchFamily="34" charset="0"/>
                <a:cs typeface="Arial" panose="020B0604020202020204" pitchFamily="34" charset="0"/>
              </a:rPr>
              <a:t>$179.99 / 9.7 = $18.556</a:t>
            </a:r>
          </a:p>
        </p:txBody>
      </p:sp>
      <p:sp>
        <p:nvSpPr>
          <p:cNvPr id="21" name="TextBox 20"/>
          <p:cNvSpPr txBox="1"/>
          <p:nvPr/>
        </p:nvSpPr>
        <p:spPr>
          <a:xfrm>
            <a:off x="1907704" y="4943575"/>
            <a:ext cx="1576340"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Excluding Ratchet</a:t>
            </a:r>
          </a:p>
          <a:p>
            <a:pPr algn="ctr"/>
            <a:r>
              <a:rPr lang="en-US" sz="900" dirty="0">
                <a:latin typeface="Arial" panose="020B0604020202020204" pitchFamily="34" charset="0"/>
                <a:cs typeface="Arial" panose="020B0604020202020204" pitchFamily="34" charset="0"/>
              </a:rPr>
              <a:t>(9.7mn x $9)</a:t>
            </a:r>
          </a:p>
        </p:txBody>
      </p:sp>
      <p:sp>
        <p:nvSpPr>
          <p:cNvPr id="28" name="TextBox 27"/>
          <p:cNvSpPr txBox="1"/>
          <p:nvPr/>
        </p:nvSpPr>
        <p:spPr>
          <a:xfrm>
            <a:off x="5087781" y="1855689"/>
            <a:ext cx="1296144"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Initial Investment minus Proceeds</a:t>
            </a:r>
          </a:p>
        </p:txBody>
      </p:sp>
      <mc:AlternateContent xmlns:mc="http://schemas.openxmlformats.org/markup-compatibility/2006" xmlns:a14="http://schemas.microsoft.com/office/drawing/2010/main">
        <mc:Choice Requires="a14">
          <p:sp>
            <p:nvSpPr>
              <p:cNvPr id="32" name="TextBox 31"/>
              <p:cNvSpPr txBox="1"/>
              <p:nvPr/>
            </p:nvSpPr>
            <p:spPr>
              <a:xfrm>
                <a:off x="7083670" y="1786498"/>
                <a:ext cx="849207" cy="3068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050" i="1" smtClean="0">
                              <a:latin typeface="Cambria Math" panose="02040503050406030204" pitchFamily="18" charset="0"/>
                            </a:rPr>
                          </m:ctrlPr>
                        </m:fPr>
                        <m:num>
                          <m:r>
                            <a:rPr lang="en-US" sz="1050" b="0" i="1" smtClean="0">
                              <a:latin typeface="Cambria Math" panose="02040503050406030204" pitchFamily="18" charset="0"/>
                            </a:rPr>
                            <m:t>𝐼𝑃𝑂</m:t>
                          </m:r>
                          <m:r>
                            <a:rPr lang="en-US" sz="1050" b="0" i="1" smtClean="0">
                              <a:latin typeface="Cambria Math" panose="02040503050406030204" pitchFamily="18" charset="0"/>
                            </a:rPr>
                            <m:t> </m:t>
                          </m:r>
                          <m:r>
                            <a:rPr lang="en-US" sz="1050" b="0" i="1" smtClean="0">
                              <a:latin typeface="Cambria Math" panose="02040503050406030204" pitchFamily="18" charset="0"/>
                            </a:rPr>
                            <m:t>𝑃𝑟𝑜𝑐𝑒𝑒𝑑𝑠</m:t>
                          </m:r>
                        </m:num>
                        <m:den>
                          <m:r>
                            <a:rPr lang="en-US" sz="1050" b="0" i="1" smtClean="0">
                              <a:latin typeface="Cambria Math" panose="02040503050406030204" pitchFamily="18" charset="0"/>
                            </a:rPr>
                            <m:t>𝐼𝑛𝑣𝑒𝑠𝑡𝑚𝑒𝑛𝑡</m:t>
                          </m:r>
                        </m:den>
                      </m:f>
                    </m:oMath>
                  </m:oMathPara>
                </a14:m>
                <a:endParaRPr lang="en-US" sz="1050" dirty="0"/>
              </a:p>
            </p:txBody>
          </p:sp>
        </mc:Choice>
        <mc:Fallback xmlns="">
          <p:sp>
            <p:nvSpPr>
              <p:cNvPr id="32" name="TextBox 31"/>
              <p:cNvSpPr txBox="1">
                <a:spLocks noRot="1" noChangeAspect="1" noMove="1" noResize="1" noEditPoints="1" noAdjustHandles="1" noChangeArrowheads="1" noChangeShapeType="1" noTextEdit="1"/>
              </p:cNvSpPr>
              <p:nvPr/>
            </p:nvSpPr>
            <p:spPr>
              <a:xfrm>
                <a:off x="7083670" y="1786498"/>
                <a:ext cx="849207" cy="306815"/>
              </a:xfrm>
              <a:prstGeom prst="rect">
                <a:avLst/>
              </a:prstGeom>
              <a:blipFill>
                <a:blip r:embed="rId2"/>
                <a:stretch>
                  <a:fillRect l="-3597" t="-4000" r="-4317" b="-16000"/>
                </a:stretch>
              </a:blipFill>
            </p:spPr>
            <p:txBody>
              <a:bodyPr/>
              <a:lstStyle/>
              <a:p>
                <a:r>
                  <a:rPr lang="en-US">
                    <a:noFill/>
                  </a:rPr>
                  <a:t> </a:t>
                </a:r>
              </a:p>
            </p:txBody>
          </p:sp>
        </mc:Fallback>
      </mc:AlternateContent>
      <p:sp>
        <p:nvSpPr>
          <p:cNvPr id="33" name="Rectangle 32"/>
          <p:cNvSpPr/>
          <p:nvPr/>
        </p:nvSpPr>
        <p:spPr>
          <a:xfrm>
            <a:off x="6988161" y="1680816"/>
            <a:ext cx="1040223" cy="509905"/>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 descr="Square logo and symbol, meaning, history, PNG">
            <a:extLst>
              <a:ext uri="{FF2B5EF4-FFF2-40B4-BE49-F238E27FC236}">
                <a16:creationId xmlns:a16="http://schemas.microsoft.com/office/drawing/2014/main" id="{4B36C970-4A2C-4FC3-A485-97248ABFB49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2" descr="Download Published Inhand Drawn Arrow - Wire PNG Image with No Background -  PNGkey.com">
            <a:extLst>
              <a:ext uri="{FF2B5EF4-FFF2-40B4-BE49-F238E27FC236}">
                <a16:creationId xmlns:a16="http://schemas.microsoft.com/office/drawing/2014/main" id="{40A65B44-5C43-45E3-B436-B852E465D8F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329577" flipH="1">
            <a:off x="1605711" y="2302389"/>
            <a:ext cx="393159" cy="16230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2" descr="Download Published Inhand Drawn Arrow - Wire PNG Image with No Background -  PNGkey.com">
            <a:extLst>
              <a:ext uri="{FF2B5EF4-FFF2-40B4-BE49-F238E27FC236}">
                <a16:creationId xmlns:a16="http://schemas.microsoft.com/office/drawing/2014/main" id="{54BB4907-7E6B-42B4-8421-4D196F80A36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9270423">
            <a:off x="2978747" y="2337920"/>
            <a:ext cx="393159" cy="16230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Download Published Inhand Drawn Arrow - Wire PNG Image with No Background -  PNGkey.com">
            <a:extLst>
              <a:ext uri="{FF2B5EF4-FFF2-40B4-BE49-F238E27FC236}">
                <a16:creationId xmlns:a16="http://schemas.microsoft.com/office/drawing/2014/main" id="{610D013B-8748-4A25-904D-61DF875C08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329577" flipH="1">
            <a:off x="5539548" y="2361697"/>
            <a:ext cx="393159" cy="16230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2" descr="Download Published Inhand Drawn Arrow - Wire PNG Image with No Background -  PNGkey.com">
            <a:extLst>
              <a:ext uri="{FF2B5EF4-FFF2-40B4-BE49-F238E27FC236}">
                <a16:creationId xmlns:a16="http://schemas.microsoft.com/office/drawing/2014/main" id="{2877A31D-28E1-4B84-B4CF-40DB9C0BAC9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7129781">
            <a:off x="7519547" y="2337880"/>
            <a:ext cx="357417" cy="14754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12" descr="Download Published Inhand Drawn Arrow - Wire PNG Image with No Background -  PNGkey.com">
            <a:extLst>
              <a:ext uri="{FF2B5EF4-FFF2-40B4-BE49-F238E27FC236}">
                <a16:creationId xmlns:a16="http://schemas.microsoft.com/office/drawing/2014/main" id="{D61A3D68-CB49-4D5F-92C3-A3C25C5C6E2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4116159">
            <a:off x="6135092" y="4685925"/>
            <a:ext cx="393159" cy="16230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2" descr="Download Published Inhand Drawn Arrow - Wire PNG Image with No Background -  PNGkey.com">
            <a:extLst>
              <a:ext uri="{FF2B5EF4-FFF2-40B4-BE49-F238E27FC236}">
                <a16:creationId xmlns:a16="http://schemas.microsoft.com/office/drawing/2014/main" id="{3BAB62F4-B94A-4FB9-AF73-AE13C26E432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925298" flipH="1">
            <a:off x="4560503" y="4689881"/>
            <a:ext cx="357417" cy="147547"/>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2" descr="Download Published Inhand Drawn Arrow - Wire PNG Image with No Background -  PNGkey.com">
            <a:extLst>
              <a:ext uri="{FF2B5EF4-FFF2-40B4-BE49-F238E27FC236}">
                <a16:creationId xmlns:a16="http://schemas.microsoft.com/office/drawing/2014/main" id="{4A62E121-8E3C-4039-BA97-6E2975494FE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925298" flipH="1">
            <a:off x="2696305" y="4670707"/>
            <a:ext cx="357417" cy="147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915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IPO ‘Ratchets’ </a:t>
            </a:r>
            <a:r>
              <a:rPr lang="en-US" sz="1200" dirty="0"/>
              <a:t>(Example: Square)</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35</a:t>
            </a:fld>
            <a:endParaRPr lang="de-DE"/>
          </a:p>
        </p:txBody>
      </p:sp>
      <p:graphicFrame>
        <p:nvGraphicFramePr>
          <p:cNvPr id="9" name="Table 8"/>
          <p:cNvGraphicFramePr>
            <a:graphicFrameLocks noGrp="1"/>
          </p:cNvGraphicFramePr>
          <p:nvPr>
            <p:extLst>
              <p:ext uri="{D42A27DB-BD31-4B8C-83A1-F6EECF244321}">
                <p14:modId xmlns:p14="http://schemas.microsoft.com/office/powerpoint/2010/main" val="1028889174"/>
              </p:ext>
            </p:extLst>
          </p:nvPr>
        </p:nvGraphicFramePr>
        <p:xfrm>
          <a:off x="637385" y="2241556"/>
          <a:ext cx="7848871" cy="2771622"/>
        </p:xfrm>
        <a:graphic>
          <a:graphicData uri="http://schemas.openxmlformats.org/drawingml/2006/table">
            <a:tbl>
              <a:tblPr firstRow="1" firstCol="1" bandRow="1"/>
              <a:tblGrid>
                <a:gridCol w="531052">
                  <a:extLst>
                    <a:ext uri="{9D8B030D-6E8A-4147-A177-3AD203B41FA5}">
                      <a16:colId xmlns:a16="http://schemas.microsoft.com/office/drawing/2014/main" val="1261006325"/>
                    </a:ext>
                  </a:extLst>
                </a:gridCol>
                <a:gridCol w="813091">
                  <a:extLst>
                    <a:ext uri="{9D8B030D-6E8A-4147-A177-3AD203B41FA5}">
                      <a16:colId xmlns:a16="http://schemas.microsoft.com/office/drawing/2014/main" val="2084952762"/>
                    </a:ext>
                  </a:extLst>
                </a:gridCol>
                <a:gridCol w="813091">
                  <a:extLst>
                    <a:ext uri="{9D8B030D-6E8A-4147-A177-3AD203B41FA5}">
                      <a16:colId xmlns:a16="http://schemas.microsoft.com/office/drawing/2014/main" val="1219903489"/>
                    </a:ext>
                  </a:extLst>
                </a:gridCol>
                <a:gridCol w="813091">
                  <a:extLst>
                    <a:ext uri="{9D8B030D-6E8A-4147-A177-3AD203B41FA5}">
                      <a16:colId xmlns:a16="http://schemas.microsoft.com/office/drawing/2014/main" val="2056333310"/>
                    </a:ext>
                  </a:extLst>
                </a:gridCol>
                <a:gridCol w="813091">
                  <a:extLst>
                    <a:ext uri="{9D8B030D-6E8A-4147-A177-3AD203B41FA5}">
                      <a16:colId xmlns:a16="http://schemas.microsoft.com/office/drawing/2014/main" val="2578014266"/>
                    </a:ext>
                  </a:extLst>
                </a:gridCol>
                <a:gridCol w="813091">
                  <a:extLst>
                    <a:ext uri="{9D8B030D-6E8A-4147-A177-3AD203B41FA5}">
                      <a16:colId xmlns:a16="http://schemas.microsoft.com/office/drawing/2014/main" val="1586925409"/>
                    </a:ext>
                  </a:extLst>
                </a:gridCol>
                <a:gridCol w="813091">
                  <a:extLst>
                    <a:ext uri="{9D8B030D-6E8A-4147-A177-3AD203B41FA5}">
                      <a16:colId xmlns:a16="http://schemas.microsoft.com/office/drawing/2014/main" val="3709367642"/>
                    </a:ext>
                  </a:extLst>
                </a:gridCol>
                <a:gridCol w="813091">
                  <a:extLst>
                    <a:ext uri="{9D8B030D-6E8A-4147-A177-3AD203B41FA5}">
                      <a16:colId xmlns:a16="http://schemas.microsoft.com/office/drawing/2014/main" val="1665572071"/>
                    </a:ext>
                  </a:extLst>
                </a:gridCol>
                <a:gridCol w="813091">
                  <a:extLst>
                    <a:ext uri="{9D8B030D-6E8A-4147-A177-3AD203B41FA5}">
                      <a16:colId xmlns:a16="http://schemas.microsoft.com/office/drawing/2014/main" val="1396151236"/>
                    </a:ext>
                  </a:extLst>
                </a:gridCol>
                <a:gridCol w="813091">
                  <a:extLst>
                    <a:ext uri="{9D8B030D-6E8A-4147-A177-3AD203B41FA5}">
                      <a16:colId xmlns:a16="http://schemas.microsoft.com/office/drawing/2014/main" val="752507139"/>
                    </a:ext>
                  </a:extLst>
                </a:gridCol>
              </a:tblGrid>
              <a:tr h="633054">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IPO </a:t>
                      </a:r>
                      <a:br>
                        <a:rPr lang="en-US" sz="900" b="1" i="0" u="none" strike="noStrike" cap="none" baseline="0" dirty="0">
                          <a:solidFill>
                            <a:schemeClr val="bg1"/>
                          </a:solidFill>
                          <a:effectLst/>
                          <a:latin typeface="Arial" panose="020B0604020202020204" pitchFamily="34" charset="0"/>
                          <a:cs typeface="Arial" panose="020B0604020202020204" pitchFamily="34" charset="0"/>
                        </a:rPr>
                      </a:br>
                      <a:r>
                        <a:rPr lang="en-US" sz="900" b="1" i="0" u="none" strike="noStrike" cap="none" baseline="0" dirty="0">
                          <a:solidFill>
                            <a:schemeClr val="bg1"/>
                          </a:solidFill>
                          <a:effectLst/>
                          <a:latin typeface="Arial" panose="020B0604020202020204" pitchFamily="34" charset="0"/>
                          <a:cs typeface="Arial" panose="020B0604020202020204" pitchFamily="34" charset="0"/>
                        </a:rPr>
                        <a:t>Price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Shares Held </a:t>
                      </a:r>
                      <a:br>
                        <a:rPr lang="en-US" sz="900" b="1" i="0" u="none" strike="noStrike" cap="none" baseline="0" dirty="0">
                          <a:solidFill>
                            <a:schemeClr val="bg1"/>
                          </a:solidFill>
                          <a:effectLst/>
                          <a:latin typeface="Arial" panose="020B0604020202020204" pitchFamily="34" charset="0"/>
                          <a:cs typeface="Arial" panose="020B0604020202020204" pitchFamily="34" charset="0"/>
                        </a:rPr>
                      </a:br>
                      <a:r>
                        <a:rPr lang="en-US" sz="900" b="1" i="0" u="none" strike="noStrike" cap="none" baseline="0" dirty="0">
                          <a:solidFill>
                            <a:schemeClr val="bg1"/>
                          </a:solidFill>
                          <a:effectLst/>
                          <a:latin typeface="Arial" panose="020B0604020202020204" pitchFamily="34" charset="0"/>
                          <a:cs typeface="Arial" panose="020B0604020202020204" pitchFamily="34" charset="0"/>
                        </a:rPr>
                        <a:t>at IPO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Proceeds without Ratchet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Original Amount Paid for Shares ($15.46)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Net Proceeds without Ratchet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Ratchet </a:t>
                      </a:r>
                      <a:br>
                        <a:rPr lang="en-US" sz="900" b="1" i="0" u="none" strike="noStrike" cap="none" baseline="0" dirty="0">
                          <a:solidFill>
                            <a:schemeClr val="bg1"/>
                          </a:solidFill>
                          <a:effectLst/>
                          <a:latin typeface="Arial" panose="020B0604020202020204" pitchFamily="34" charset="0"/>
                          <a:cs typeface="Arial" panose="020B0604020202020204" pitchFamily="34" charset="0"/>
                        </a:rPr>
                      </a:br>
                      <a:r>
                        <a:rPr lang="en-US" sz="900" b="1" i="0" u="none" strike="noStrike" cap="none" baseline="0" dirty="0">
                          <a:solidFill>
                            <a:schemeClr val="bg1"/>
                          </a:solidFill>
                          <a:effectLst/>
                          <a:latin typeface="Arial" panose="020B0604020202020204" pitchFamily="34" charset="0"/>
                          <a:cs typeface="Arial" panose="020B0604020202020204" pitchFamily="34" charset="0"/>
                        </a:rPr>
                        <a:t>Effect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Additional # of Shares Issued due to Ratchet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ctr"/>
                      <a:r>
                        <a:rPr lang="en-US" sz="900" b="1" i="0" u="none" strike="noStrike" cap="none" baseline="0" dirty="0">
                          <a:solidFill>
                            <a:schemeClr val="bg1"/>
                          </a:solidFill>
                          <a:effectLst/>
                          <a:latin typeface="Arial" panose="020B0604020202020204" pitchFamily="34" charset="0"/>
                          <a:cs typeface="Arial" panose="020B0604020202020204" pitchFamily="34" charset="0"/>
                        </a:rPr>
                        <a:t>Proceeds from Selling Additional NOSH</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algn="ctr" defTabSz="914400" rtl="0" eaLnBrk="1" fontAlgn="ctr" latinLnBrk="0" hangingPunct="1"/>
                      <a:r>
                        <a:rPr lang="en-US" sz="900" b="1" i="0" u="none" strike="noStrike" kern="1200" cap="none" baseline="0" dirty="0">
                          <a:solidFill>
                            <a:schemeClr val="bg1"/>
                          </a:solidFill>
                          <a:effectLst/>
                          <a:latin typeface="Arial" panose="020B0604020202020204" pitchFamily="34" charset="0"/>
                          <a:ea typeface="+mn-ea"/>
                          <a:cs typeface="Arial" panose="020B0604020202020204" pitchFamily="34" charset="0"/>
                        </a:rPr>
                        <a:t>Total Proceeds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marL="0" algn="ctr" defTabSz="914400" rtl="0" eaLnBrk="1" fontAlgn="ctr" latinLnBrk="0" hangingPunct="1"/>
                      <a:r>
                        <a:rPr lang="en-US" sz="900" b="1" i="0" u="none" strike="noStrike" kern="1200" cap="none" baseline="0" dirty="0">
                          <a:solidFill>
                            <a:schemeClr val="bg1"/>
                          </a:solidFill>
                          <a:effectLst/>
                          <a:latin typeface="Arial" panose="020B0604020202020204" pitchFamily="34" charset="0"/>
                          <a:ea typeface="+mn-ea"/>
                          <a:cs typeface="Arial" panose="020B0604020202020204" pitchFamily="34" charset="0"/>
                        </a:rPr>
                        <a:t>Total Net Proceeds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4039066018"/>
                  </a:ext>
                </a:extLst>
              </a:tr>
              <a:tr h="267321">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19.40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-130.56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8.28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80.3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160.5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179.9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30.0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353894009"/>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87.30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-62.66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1.06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92.6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179.9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30.0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610033926"/>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145.50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-4.46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0.24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34.4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179.9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30.0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982044658"/>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18</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174.60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24.64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5.3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179.9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30.0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76277024"/>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184.30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34.34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184.3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34.3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62156873"/>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20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194.00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44.04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194.0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44.0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072628694"/>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203.70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53.74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0.00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203.7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53.7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951060970"/>
                  </a:ext>
                </a:extLst>
              </a:tr>
              <a:tr h="267321">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22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9.70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213.40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149.96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63.44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panose="020B0604020202020204" pitchFamily="34" charset="0"/>
                          <a:cs typeface="Arial" panose="020B0604020202020204" pitchFamily="34" charset="0"/>
                        </a:rPr>
                        <a:t>0.00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213.4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63.4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794963852"/>
                  </a:ext>
                </a:extLst>
              </a:tr>
            </a:tbl>
          </a:graphicData>
        </a:graphic>
      </p:graphicFrame>
      <p:sp>
        <p:nvSpPr>
          <p:cNvPr id="4" name="TextBox 3"/>
          <p:cNvSpPr txBox="1"/>
          <p:nvPr/>
        </p:nvSpPr>
        <p:spPr>
          <a:xfrm>
            <a:off x="971600" y="5374377"/>
            <a:ext cx="122413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IPO Price x Shares Held</a:t>
            </a:r>
          </a:p>
        </p:txBody>
      </p:sp>
      <p:sp>
        <p:nvSpPr>
          <p:cNvPr id="14" name="TextBox 13"/>
          <p:cNvSpPr txBox="1"/>
          <p:nvPr/>
        </p:nvSpPr>
        <p:spPr>
          <a:xfrm>
            <a:off x="2483768" y="5374377"/>
            <a:ext cx="122413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Price Paid vs. Price Received</a:t>
            </a:r>
          </a:p>
        </p:txBody>
      </p:sp>
      <p:sp>
        <p:nvSpPr>
          <p:cNvPr id="16" name="TextBox 15"/>
          <p:cNvSpPr txBox="1"/>
          <p:nvPr/>
        </p:nvSpPr>
        <p:spPr>
          <a:xfrm>
            <a:off x="3923928" y="5374376"/>
            <a:ext cx="122413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Only relevant for &gt;$18.56</a:t>
            </a:r>
          </a:p>
        </p:txBody>
      </p:sp>
      <p:sp>
        <p:nvSpPr>
          <p:cNvPr id="22" name="TextBox 21"/>
          <p:cNvSpPr txBox="1"/>
          <p:nvPr/>
        </p:nvSpPr>
        <p:spPr>
          <a:xfrm>
            <a:off x="4820724" y="1458559"/>
            <a:ext cx="1224136"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Calculation as on prior slide</a:t>
            </a:r>
          </a:p>
        </p:txBody>
      </p:sp>
      <p:sp>
        <p:nvSpPr>
          <p:cNvPr id="26" name="TextBox 25"/>
          <p:cNvSpPr txBox="1"/>
          <p:nvPr/>
        </p:nvSpPr>
        <p:spPr>
          <a:xfrm>
            <a:off x="6440637" y="1439765"/>
            <a:ext cx="1011683"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IPO Price x NOSH</a:t>
            </a:r>
          </a:p>
        </p:txBody>
      </p:sp>
      <mc:AlternateContent xmlns:mc="http://schemas.openxmlformats.org/markup-compatibility/2006" xmlns:a14="http://schemas.microsoft.com/office/drawing/2010/main">
        <mc:Choice Requires="a14">
          <p:sp>
            <p:nvSpPr>
              <p:cNvPr id="32" name="TextBox 31"/>
              <p:cNvSpPr txBox="1"/>
              <p:nvPr/>
            </p:nvSpPr>
            <p:spPr>
              <a:xfrm>
                <a:off x="3111656" y="1486664"/>
                <a:ext cx="1297856" cy="321563"/>
              </a:xfrm>
              <a:prstGeom prst="rect">
                <a:avLst/>
              </a:prstGeom>
              <a:noFill/>
              <a:ln w="6350">
                <a:no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latin typeface="Cambria Math" panose="02040503050406030204" pitchFamily="18" charset="0"/>
                        </a:rPr>
                        <m:t>=</m:t>
                      </m:r>
                      <m:f>
                        <m:fPr>
                          <m:ctrlPr>
                            <a:rPr lang="en-US" sz="1100" i="1" smtClean="0">
                              <a:latin typeface="Cambria Math" panose="02040503050406030204" pitchFamily="18" charset="0"/>
                            </a:rPr>
                          </m:ctrlPr>
                        </m:fPr>
                        <m:num>
                          <m:r>
                            <a:rPr lang="en-US" sz="1100" b="0" i="1" smtClean="0">
                              <a:latin typeface="Cambria Math" panose="02040503050406030204" pitchFamily="18" charset="0"/>
                            </a:rPr>
                            <m:t>18.55−</m:t>
                          </m:r>
                          <m:r>
                            <a:rPr lang="en-US" sz="1100" b="0" i="1" smtClean="0">
                              <a:latin typeface="Cambria Math" panose="02040503050406030204" pitchFamily="18" charset="0"/>
                            </a:rPr>
                            <m:t>𝐼𝑃𝑂</m:t>
                          </m:r>
                          <m:r>
                            <a:rPr lang="en-US" sz="1100" b="0" i="1" smtClean="0">
                              <a:latin typeface="Cambria Math" panose="02040503050406030204" pitchFamily="18" charset="0"/>
                            </a:rPr>
                            <m:t> </m:t>
                          </m:r>
                          <m:r>
                            <a:rPr lang="en-US" sz="1100" b="0" i="1" smtClean="0">
                              <a:latin typeface="Cambria Math" panose="02040503050406030204" pitchFamily="18" charset="0"/>
                            </a:rPr>
                            <m:t>𝑃𝑟𝑖𝑐𝑒</m:t>
                          </m:r>
                        </m:num>
                        <m:den>
                          <m:r>
                            <a:rPr lang="en-US" sz="1100" b="0" i="1" smtClean="0">
                              <a:latin typeface="Cambria Math" panose="02040503050406030204" pitchFamily="18" charset="0"/>
                            </a:rPr>
                            <m:t>𝐼𝑃𝑂</m:t>
                          </m:r>
                          <m:r>
                            <a:rPr lang="en-US" sz="1100" b="0" i="1" smtClean="0">
                              <a:latin typeface="Cambria Math" panose="02040503050406030204" pitchFamily="18" charset="0"/>
                            </a:rPr>
                            <m:t> </m:t>
                          </m:r>
                          <m:r>
                            <a:rPr lang="en-US" sz="1100" b="0" i="1" smtClean="0">
                              <a:latin typeface="Cambria Math" panose="02040503050406030204" pitchFamily="18" charset="0"/>
                            </a:rPr>
                            <m:t>𝑃𝑟𝑖𝑐𝑒</m:t>
                          </m:r>
                        </m:den>
                      </m:f>
                    </m:oMath>
                  </m:oMathPara>
                </a14:m>
                <a:endParaRPr lang="en-US" sz="1100" dirty="0"/>
              </a:p>
            </p:txBody>
          </p:sp>
        </mc:Choice>
        <mc:Fallback xmlns="">
          <p:sp>
            <p:nvSpPr>
              <p:cNvPr id="32" name="TextBox 31"/>
              <p:cNvSpPr txBox="1">
                <a:spLocks noRot="1" noChangeAspect="1" noMove="1" noResize="1" noEditPoints="1" noAdjustHandles="1" noChangeArrowheads="1" noChangeShapeType="1" noTextEdit="1"/>
              </p:cNvSpPr>
              <p:nvPr/>
            </p:nvSpPr>
            <p:spPr>
              <a:xfrm>
                <a:off x="3111656" y="1486664"/>
                <a:ext cx="1297856" cy="321563"/>
              </a:xfrm>
              <a:prstGeom prst="rect">
                <a:avLst/>
              </a:prstGeom>
              <a:blipFill>
                <a:blip r:embed="rId2"/>
                <a:stretch>
                  <a:fillRect l="-469" t="-1887" r="-1408" b="-13208"/>
                </a:stretch>
              </a:blipFill>
              <a:ln w="6350">
                <a:noFill/>
              </a:ln>
            </p:spPr>
            <p:txBody>
              <a:bodyPr/>
              <a:lstStyle/>
              <a:p>
                <a:r>
                  <a:rPr lang="en-US">
                    <a:noFill/>
                  </a:rPr>
                  <a:t> </a:t>
                </a:r>
              </a:p>
            </p:txBody>
          </p:sp>
        </mc:Fallback>
      </mc:AlternateContent>
      <p:sp>
        <p:nvSpPr>
          <p:cNvPr id="38" name="Rectangle 37"/>
          <p:cNvSpPr/>
          <p:nvPr/>
        </p:nvSpPr>
        <p:spPr>
          <a:xfrm>
            <a:off x="2915816" y="1410362"/>
            <a:ext cx="1656184" cy="477520"/>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mc:AlternateContent xmlns:mc="http://schemas.openxmlformats.org/markup-compatibility/2006" xmlns:a14="http://schemas.microsoft.com/office/drawing/2010/main">
        <mc:Choice Requires="a14">
          <p:sp>
            <p:nvSpPr>
              <p:cNvPr id="40" name="TextBox 39"/>
              <p:cNvSpPr txBox="1"/>
              <p:nvPr/>
            </p:nvSpPr>
            <p:spPr>
              <a:xfrm>
                <a:off x="5537511" y="5513526"/>
                <a:ext cx="2103525" cy="1692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latin typeface="Cambria Math" panose="02040503050406030204" pitchFamily="18" charset="0"/>
                        </a:rPr>
                        <m:t>=</m:t>
                      </m:r>
                      <m:r>
                        <a:rPr lang="en-US" sz="1100" b="0" i="1" smtClean="0">
                          <a:latin typeface="Cambria Math" panose="02040503050406030204" pitchFamily="18" charset="0"/>
                        </a:rPr>
                        <m:t>𝑆h𝑎𝑟𝑒𝑠</m:t>
                      </m:r>
                      <m:r>
                        <a:rPr lang="en-US" sz="1100" b="0" i="1" smtClean="0">
                          <a:latin typeface="Cambria Math" panose="02040503050406030204" pitchFamily="18" charset="0"/>
                        </a:rPr>
                        <m:t> </m:t>
                      </m:r>
                      <m:r>
                        <a:rPr lang="en-US" sz="1100" b="0" i="1" smtClean="0">
                          <a:latin typeface="Cambria Math" panose="02040503050406030204" pitchFamily="18" charset="0"/>
                        </a:rPr>
                        <m:t>𝐻𝑒𝑙𝑑</m:t>
                      </m:r>
                      <m:r>
                        <a:rPr lang="en-US" sz="1100" b="0" i="1" smtClean="0">
                          <a:latin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𝑅𝑎𝑡𝑐h𝑒𝑡</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𝐹𝑎𝑐𝑡𝑜𝑟</m:t>
                      </m:r>
                    </m:oMath>
                  </m:oMathPara>
                </a14:m>
                <a:endParaRPr lang="en-US" sz="11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537511" y="5513526"/>
                <a:ext cx="2103525" cy="169277"/>
              </a:xfrm>
              <a:prstGeom prst="rect">
                <a:avLst/>
              </a:prstGeom>
              <a:blipFill>
                <a:blip r:embed="rId3"/>
                <a:stretch>
                  <a:fillRect l="-290" r="-1159" b="-10714"/>
                </a:stretch>
              </a:blipFill>
            </p:spPr>
            <p:txBody>
              <a:bodyPr/>
              <a:lstStyle/>
              <a:p>
                <a:r>
                  <a:rPr lang="en-US">
                    <a:noFill/>
                  </a:rPr>
                  <a:t> </a:t>
                </a:r>
              </a:p>
            </p:txBody>
          </p:sp>
        </mc:Fallback>
      </mc:AlternateContent>
      <p:sp>
        <p:nvSpPr>
          <p:cNvPr id="43" name="Rectangle 42"/>
          <p:cNvSpPr/>
          <p:nvPr/>
        </p:nvSpPr>
        <p:spPr>
          <a:xfrm>
            <a:off x="5461916" y="5375147"/>
            <a:ext cx="2278436" cy="430116"/>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 descr="Square logo and symbol, meaning, history, PNG">
            <a:extLst>
              <a:ext uri="{FF2B5EF4-FFF2-40B4-BE49-F238E27FC236}">
                <a16:creationId xmlns:a16="http://schemas.microsoft.com/office/drawing/2014/main" id="{342EAB58-9403-40EA-93AD-89DD7AE2F2C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2" descr="Download Published Inhand Drawn Arrow - Wire PNG Image with No Background -  PNGkey.com">
            <a:extLst>
              <a:ext uri="{FF2B5EF4-FFF2-40B4-BE49-F238E27FC236}">
                <a16:creationId xmlns:a16="http://schemas.microsoft.com/office/drawing/2014/main" id="{82D9033F-2250-484A-B622-27F32F2CBB5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329577" flipH="1">
            <a:off x="4317471" y="1949821"/>
            <a:ext cx="393159" cy="176261"/>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2" descr="Download Published Inhand Drawn Arrow - Wire PNG Image with No Background -  PNGkey.com">
            <a:extLst>
              <a:ext uri="{FF2B5EF4-FFF2-40B4-BE49-F238E27FC236}">
                <a16:creationId xmlns:a16="http://schemas.microsoft.com/office/drawing/2014/main" id="{CD7F5907-FB74-4914-ACAA-162FF4A7F2E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329577" flipH="1">
            <a:off x="5425273" y="1963895"/>
            <a:ext cx="324925" cy="14567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Download Published Inhand Drawn Arrow - Wire PNG Image with No Background -  PNGkey.com">
            <a:extLst>
              <a:ext uri="{FF2B5EF4-FFF2-40B4-BE49-F238E27FC236}">
                <a16:creationId xmlns:a16="http://schemas.microsoft.com/office/drawing/2014/main" id="{145D9BDE-CC3E-4ACC-9322-E1971086390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9270423">
            <a:off x="6471276" y="1929550"/>
            <a:ext cx="393159" cy="176261"/>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2" descr="Download Published Inhand Drawn Arrow - Wire PNG Image with No Background -  PNGkey.com">
            <a:extLst>
              <a:ext uri="{FF2B5EF4-FFF2-40B4-BE49-F238E27FC236}">
                <a16:creationId xmlns:a16="http://schemas.microsoft.com/office/drawing/2014/main" id="{718BD164-EDBA-490C-8E6B-32C4E9B3EF0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2487229" flipH="1">
            <a:off x="5744683" y="5036119"/>
            <a:ext cx="393159" cy="176261"/>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2" descr="Download Published Inhand Drawn Arrow - Wire PNG Image with No Background -  PNGkey.com">
            <a:extLst>
              <a:ext uri="{FF2B5EF4-FFF2-40B4-BE49-F238E27FC236}">
                <a16:creationId xmlns:a16="http://schemas.microsoft.com/office/drawing/2014/main" id="{10F653BE-C500-4B3F-BC2F-6049363AED6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6648624" flipH="1">
            <a:off x="4552495" y="5110901"/>
            <a:ext cx="324925" cy="14567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2" descr="Download Published Inhand Drawn Arrow - Wire PNG Image with No Background -  PNGkey.com">
            <a:extLst>
              <a:ext uri="{FF2B5EF4-FFF2-40B4-BE49-F238E27FC236}">
                <a16:creationId xmlns:a16="http://schemas.microsoft.com/office/drawing/2014/main" id="{067906F1-A40D-4CC2-B8C4-1AE79577903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7513472" flipH="1">
            <a:off x="3572278" y="5092129"/>
            <a:ext cx="393160" cy="176261"/>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12" descr="Download Published Inhand Drawn Arrow - Wire PNG Image with No Background -  PNGkey.com">
            <a:extLst>
              <a:ext uri="{FF2B5EF4-FFF2-40B4-BE49-F238E27FC236}">
                <a16:creationId xmlns:a16="http://schemas.microsoft.com/office/drawing/2014/main" id="{A6F7A5C2-7C7A-458A-9CC0-1D76BA636FB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7513472" flipH="1">
            <a:off x="1938202" y="5087352"/>
            <a:ext cx="393160" cy="176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979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CFE673-4755-4CC1-B3C1-4F5C911628F1}"/>
              </a:ext>
            </a:extLst>
          </p:cNvPr>
          <p:cNvSpPr>
            <a:spLocks noGrp="1"/>
          </p:cNvSpPr>
          <p:nvPr>
            <p:ph type="body" sz="quarter" idx="13"/>
          </p:nvPr>
        </p:nvSpPr>
        <p:spPr/>
        <p:txBody>
          <a:bodyPr/>
          <a:lstStyle/>
          <a:p>
            <a:r>
              <a:rPr lang="en-US" dirty="0"/>
              <a:t>Contents</a:t>
            </a:r>
          </a:p>
        </p:txBody>
      </p:sp>
      <p:sp>
        <p:nvSpPr>
          <p:cNvPr id="3" name="Slide Number Placeholder 2">
            <a:extLst>
              <a:ext uri="{FF2B5EF4-FFF2-40B4-BE49-F238E27FC236}">
                <a16:creationId xmlns:a16="http://schemas.microsoft.com/office/drawing/2014/main" id="{4205F72C-3E3A-4356-B695-666D4C582219}"/>
              </a:ext>
            </a:extLst>
          </p:cNvPr>
          <p:cNvSpPr>
            <a:spLocks noGrp="1"/>
          </p:cNvSpPr>
          <p:nvPr>
            <p:ph type="sldNum" sz="quarter" idx="12"/>
          </p:nvPr>
        </p:nvSpPr>
        <p:spPr/>
        <p:txBody>
          <a:bodyPr/>
          <a:lstStyle/>
          <a:p>
            <a:fld id="{C76FEBDD-00E6-4BCE-81BB-64ADCF1A94EA}" type="slidenum">
              <a:rPr lang="de-DE" smtClean="0"/>
              <a:pPr/>
              <a:t>36</a:t>
            </a:fld>
            <a:endParaRPr lang="de-DE"/>
          </a:p>
        </p:txBody>
      </p:sp>
      <p:grpSp>
        <p:nvGrpSpPr>
          <p:cNvPr id="4" name="Gruppieren 3">
            <a:extLst>
              <a:ext uri="{FF2B5EF4-FFF2-40B4-BE49-F238E27FC236}">
                <a16:creationId xmlns:a16="http://schemas.microsoft.com/office/drawing/2014/main" id="{F67C17A7-B223-492D-8D27-4DB3047E2BC6}"/>
              </a:ext>
            </a:extLst>
          </p:cNvPr>
          <p:cNvGrpSpPr/>
          <p:nvPr/>
        </p:nvGrpSpPr>
        <p:grpSpPr>
          <a:xfrm>
            <a:off x="845413" y="2704079"/>
            <a:ext cx="4569304" cy="400110"/>
            <a:chOff x="271196" y="3532226"/>
            <a:chExt cx="4569304" cy="400110"/>
          </a:xfrm>
        </p:grpSpPr>
        <p:sp>
          <p:nvSpPr>
            <p:cNvPr id="5" name="Textfeld 4">
              <a:extLst>
                <a:ext uri="{FF2B5EF4-FFF2-40B4-BE49-F238E27FC236}">
                  <a16:creationId xmlns:a16="http://schemas.microsoft.com/office/drawing/2014/main" id="{6F6F6CA8-DEAC-4853-B4F7-AAD23855796C}"/>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1</a:t>
              </a:r>
            </a:p>
          </p:txBody>
        </p:sp>
        <p:sp>
          <p:nvSpPr>
            <p:cNvPr id="6" name="Textfeld 5">
              <a:extLst>
                <a:ext uri="{FF2B5EF4-FFF2-40B4-BE49-F238E27FC236}">
                  <a16:creationId xmlns:a16="http://schemas.microsoft.com/office/drawing/2014/main" id="{7E6C0382-1324-4FAE-8A89-CFAE0A729A6E}"/>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Convertible Preferred Shares</a:t>
              </a:r>
            </a:p>
          </p:txBody>
        </p:sp>
      </p:grpSp>
      <p:sp>
        <p:nvSpPr>
          <p:cNvPr id="7" name="Rechteck 15">
            <a:extLst>
              <a:ext uri="{FF2B5EF4-FFF2-40B4-BE49-F238E27FC236}">
                <a16:creationId xmlns:a16="http://schemas.microsoft.com/office/drawing/2014/main" id="{DBA31970-ABEE-4F5C-93B6-B2BCD7925ED4}"/>
              </a:ext>
            </a:extLst>
          </p:cNvPr>
          <p:cNvSpPr/>
          <p:nvPr/>
        </p:nvSpPr>
        <p:spPr>
          <a:xfrm>
            <a:off x="753729" y="4184886"/>
            <a:ext cx="5114415" cy="52120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8" name="Gruppieren 3">
            <a:extLst>
              <a:ext uri="{FF2B5EF4-FFF2-40B4-BE49-F238E27FC236}">
                <a16:creationId xmlns:a16="http://schemas.microsoft.com/office/drawing/2014/main" id="{AA4D8304-A2BA-4121-9B7A-68264EC436F5}"/>
              </a:ext>
            </a:extLst>
          </p:cNvPr>
          <p:cNvGrpSpPr/>
          <p:nvPr/>
        </p:nvGrpSpPr>
        <p:grpSpPr>
          <a:xfrm>
            <a:off x="845413" y="3217399"/>
            <a:ext cx="4569304" cy="400110"/>
            <a:chOff x="271196" y="3532226"/>
            <a:chExt cx="4569304" cy="400110"/>
          </a:xfrm>
        </p:grpSpPr>
        <p:sp>
          <p:nvSpPr>
            <p:cNvPr id="9" name="Textfeld 4">
              <a:extLst>
                <a:ext uri="{FF2B5EF4-FFF2-40B4-BE49-F238E27FC236}">
                  <a16:creationId xmlns:a16="http://schemas.microsoft.com/office/drawing/2014/main" id="{11E0CB66-342C-48DD-929E-7302A5940F8F}"/>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2</a:t>
              </a:r>
            </a:p>
          </p:txBody>
        </p:sp>
        <p:sp>
          <p:nvSpPr>
            <p:cNvPr id="10" name="Textfeld 5">
              <a:extLst>
                <a:ext uri="{FF2B5EF4-FFF2-40B4-BE49-F238E27FC236}">
                  <a16:creationId xmlns:a16="http://schemas.microsoft.com/office/drawing/2014/main" id="{19B32149-39A9-465A-8493-3B31D7E97C50}"/>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Control Rights</a:t>
              </a:r>
            </a:p>
          </p:txBody>
        </p:sp>
      </p:grpSp>
      <p:grpSp>
        <p:nvGrpSpPr>
          <p:cNvPr id="11" name="Gruppieren 3">
            <a:extLst>
              <a:ext uri="{FF2B5EF4-FFF2-40B4-BE49-F238E27FC236}">
                <a16:creationId xmlns:a16="http://schemas.microsoft.com/office/drawing/2014/main" id="{28D306D3-A608-40ED-A54B-AA756DEB4250}"/>
              </a:ext>
            </a:extLst>
          </p:cNvPr>
          <p:cNvGrpSpPr/>
          <p:nvPr/>
        </p:nvGrpSpPr>
        <p:grpSpPr>
          <a:xfrm>
            <a:off x="846634" y="3731989"/>
            <a:ext cx="4569304" cy="400110"/>
            <a:chOff x="271196" y="3532226"/>
            <a:chExt cx="4569304" cy="400110"/>
          </a:xfrm>
        </p:grpSpPr>
        <p:sp>
          <p:nvSpPr>
            <p:cNvPr id="12" name="Textfeld 4">
              <a:extLst>
                <a:ext uri="{FF2B5EF4-FFF2-40B4-BE49-F238E27FC236}">
                  <a16:creationId xmlns:a16="http://schemas.microsoft.com/office/drawing/2014/main" id="{27CE2CD1-E5E1-4DD5-92E9-A416206FF792}"/>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3</a:t>
              </a:r>
            </a:p>
          </p:txBody>
        </p:sp>
        <p:sp>
          <p:nvSpPr>
            <p:cNvPr id="13" name="Textfeld 5">
              <a:extLst>
                <a:ext uri="{FF2B5EF4-FFF2-40B4-BE49-F238E27FC236}">
                  <a16:creationId xmlns:a16="http://schemas.microsoft.com/office/drawing/2014/main" id="{B7FA2C7E-2673-4DDC-B0D3-97F45DC89C47}"/>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Cash Flow Rights</a:t>
              </a:r>
            </a:p>
          </p:txBody>
        </p:sp>
      </p:grpSp>
      <p:grpSp>
        <p:nvGrpSpPr>
          <p:cNvPr id="14" name="Gruppieren 3">
            <a:extLst>
              <a:ext uri="{FF2B5EF4-FFF2-40B4-BE49-F238E27FC236}">
                <a16:creationId xmlns:a16="http://schemas.microsoft.com/office/drawing/2014/main" id="{CB2EA6A8-BC21-41C9-AC17-145A06C33C85}"/>
              </a:ext>
            </a:extLst>
          </p:cNvPr>
          <p:cNvGrpSpPr/>
          <p:nvPr/>
        </p:nvGrpSpPr>
        <p:grpSpPr>
          <a:xfrm>
            <a:off x="845413" y="4242620"/>
            <a:ext cx="4569304" cy="400110"/>
            <a:chOff x="271196" y="3532226"/>
            <a:chExt cx="4569304" cy="400110"/>
          </a:xfrm>
        </p:grpSpPr>
        <p:sp>
          <p:nvSpPr>
            <p:cNvPr id="15" name="Textfeld 4">
              <a:extLst>
                <a:ext uri="{FF2B5EF4-FFF2-40B4-BE49-F238E27FC236}">
                  <a16:creationId xmlns:a16="http://schemas.microsoft.com/office/drawing/2014/main" id="{9EC37EAD-F622-46A9-9111-27A6BBE1368A}"/>
                </a:ext>
              </a:extLst>
            </p:cNvPr>
            <p:cNvSpPr txBox="1"/>
            <p:nvPr/>
          </p:nvSpPr>
          <p:spPr>
            <a:xfrm>
              <a:off x="271196" y="3547615"/>
              <a:ext cx="479197" cy="369332"/>
            </a:xfrm>
            <a:prstGeom prst="rect">
              <a:avLst/>
            </a:prstGeom>
            <a:solidFill>
              <a:schemeClr val="tx1"/>
            </a:solidFill>
            <a:ln>
              <a:solidFill>
                <a:schemeClr val="tx1"/>
              </a:solidFill>
            </a:ln>
          </p:spPr>
          <p:txBody>
            <a:bodyPr wrap="square" rtlCol="0">
              <a:spAutoFit/>
            </a:bodyPr>
            <a:lstStyle/>
            <a:p>
              <a:pPr algn="ctr"/>
              <a:r>
                <a:rPr lang="de-DE" b="1" dirty="0">
                  <a:solidFill>
                    <a:schemeClr val="bg1"/>
                  </a:solidFill>
                  <a:latin typeface="Arial" pitchFamily="34" charset="0"/>
                  <a:cs typeface="Arial" pitchFamily="34" charset="0"/>
                </a:rPr>
                <a:t>4</a:t>
              </a:r>
            </a:p>
          </p:txBody>
        </p:sp>
        <p:sp>
          <p:nvSpPr>
            <p:cNvPr id="16" name="Textfeld 5">
              <a:extLst>
                <a:ext uri="{FF2B5EF4-FFF2-40B4-BE49-F238E27FC236}">
                  <a16:creationId xmlns:a16="http://schemas.microsoft.com/office/drawing/2014/main" id="{360CD850-A4C3-4664-B5E2-6C43F89C3A40}"/>
                </a:ext>
              </a:extLst>
            </p:cNvPr>
            <p:cNvSpPr txBox="1"/>
            <p:nvPr/>
          </p:nvSpPr>
          <p:spPr>
            <a:xfrm>
              <a:off x="834278" y="3532226"/>
              <a:ext cx="4006222" cy="400110"/>
            </a:xfrm>
            <a:prstGeom prst="rect">
              <a:avLst/>
            </a:prstGeom>
            <a:noFill/>
          </p:spPr>
          <p:txBody>
            <a:bodyPr wrap="square" rtlCol="0">
              <a:spAutoFit/>
            </a:bodyPr>
            <a:lstStyle/>
            <a:p>
              <a:r>
                <a:rPr lang="en-US" sz="2000" dirty="0">
                  <a:latin typeface="Arial" pitchFamily="34" charset="0"/>
                  <a:cs typeface="Arial" pitchFamily="34" charset="0"/>
                </a:rPr>
                <a:t>The ‘Standard’ Contract</a:t>
              </a:r>
            </a:p>
          </p:txBody>
        </p:sp>
      </p:grpSp>
    </p:spTree>
    <p:extLst>
      <p:ext uri="{BB962C8B-B14F-4D97-AF65-F5344CB8AC3E}">
        <p14:creationId xmlns:p14="http://schemas.microsoft.com/office/powerpoint/2010/main" val="2619708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E9FE0D0-5308-4B84-BA1B-AB57BC37DDDA}"/>
              </a:ext>
            </a:extLst>
          </p:cNvPr>
          <p:cNvSpPr>
            <a:spLocks noGrp="1"/>
          </p:cNvSpPr>
          <p:nvPr>
            <p:ph type="body" sz="quarter" idx="13"/>
          </p:nvPr>
        </p:nvSpPr>
        <p:spPr/>
        <p:txBody>
          <a:bodyPr/>
          <a:lstStyle/>
          <a:p>
            <a:r>
              <a:rPr lang="en-US" dirty="0"/>
              <a:t>The ‘Standard’ Contract</a:t>
            </a:r>
          </a:p>
        </p:txBody>
      </p:sp>
      <p:sp>
        <p:nvSpPr>
          <p:cNvPr id="3" name="Slide Number Placeholder 2">
            <a:extLst>
              <a:ext uri="{FF2B5EF4-FFF2-40B4-BE49-F238E27FC236}">
                <a16:creationId xmlns:a16="http://schemas.microsoft.com/office/drawing/2014/main" id="{3990C29B-50A1-4A9D-A515-501A867A5D49}"/>
              </a:ext>
            </a:extLst>
          </p:cNvPr>
          <p:cNvSpPr>
            <a:spLocks noGrp="1"/>
          </p:cNvSpPr>
          <p:nvPr>
            <p:ph type="sldNum" sz="quarter" idx="12"/>
          </p:nvPr>
        </p:nvSpPr>
        <p:spPr/>
        <p:txBody>
          <a:bodyPr/>
          <a:lstStyle/>
          <a:p>
            <a:fld id="{C76FEBDD-00E6-4BCE-81BB-64ADCF1A94EA}" type="slidenum">
              <a:rPr lang="de-DE" smtClean="0"/>
              <a:pPr/>
              <a:t>37</a:t>
            </a:fld>
            <a:endParaRPr lang="de-DE"/>
          </a:p>
        </p:txBody>
      </p:sp>
      <p:graphicFrame>
        <p:nvGraphicFramePr>
          <p:cNvPr id="4" name="Table 3">
            <a:extLst>
              <a:ext uri="{FF2B5EF4-FFF2-40B4-BE49-F238E27FC236}">
                <a16:creationId xmlns:a16="http://schemas.microsoft.com/office/drawing/2014/main" id="{E1B192AB-AC9E-468E-8741-4A4C1A65B901}"/>
              </a:ext>
            </a:extLst>
          </p:cNvPr>
          <p:cNvGraphicFramePr>
            <a:graphicFrameLocks noGrp="1"/>
          </p:cNvGraphicFramePr>
          <p:nvPr>
            <p:extLst>
              <p:ext uri="{D42A27DB-BD31-4B8C-83A1-F6EECF244321}">
                <p14:modId xmlns:p14="http://schemas.microsoft.com/office/powerpoint/2010/main" val="3195552280"/>
              </p:ext>
            </p:extLst>
          </p:nvPr>
        </p:nvGraphicFramePr>
        <p:xfrm>
          <a:off x="4932040" y="1772816"/>
          <a:ext cx="3528392" cy="3629208"/>
        </p:xfrm>
        <a:graphic>
          <a:graphicData uri="http://schemas.openxmlformats.org/drawingml/2006/table">
            <a:tbl>
              <a:tblPr>
                <a:tableStyleId>{5C22544A-7EE6-4342-B048-85BDC9FD1C3A}</a:tableStyleId>
              </a:tblPr>
              <a:tblGrid>
                <a:gridCol w="2100027">
                  <a:extLst>
                    <a:ext uri="{9D8B030D-6E8A-4147-A177-3AD203B41FA5}">
                      <a16:colId xmlns:a16="http://schemas.microsoft.com/office/drawing/2014/main" val="54579359"/>
                    </a:ext>
                  </a:extLst>
                </a:gridCol>
                <a:gridCol w="1428365">
                  <a:extLst>
                    <a:ext uri="{9D8B030D-6E8A-4147-A177-3AD203B41FA5}">
                      <a16:colId xmlns:a16="http://schemas.microsoft.com/office/drawing/2014/main" val="278406532"/>
                    </a:ext>
                  </a:extLst>
                </a:gridCol>
              </a:tblGrid>
              <a:tr h="302434">
                <a:tc>
                  <a:txBody>
                    <a:bodyPr/>
                    <a:lstStyle/>
                    <a:p>
                      <a:pPr algn="l" fontAlgn="b"/>
                      <a:r>
                        <a:rPr lang="en-US" sz="1000" b="1" i="0" u="none" strike="noStrike" dirty="0">
                          <a:solidFill>
                            <a:schemeClr val="bg1"/>
                          </a:solidFill>
                          <a:effectLst/>
                          <a:latin typeface="Arial" panose="020B0604020202020204" pitchFamily="34" charset="0"/>
                          <a:cs typeface="Arial" panose="020B0604020202020204" pitchFamily="34" charset="0"/>
                        </a:rPr>
                        <a:t>Right</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Default Term</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77638217"/>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Conversion Ratio</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1:1</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5800500"/>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Redemption</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No</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6202675"/>
                  </a:ext>
                </a:extLst>
              </a:tr>
              <a:tr h="302434">
                <a:tc>
                  <a:txBody>
                    <a:bodyPr/>
                    <a:lstStyle/>
                    <a:p>
                      <a:pPr algn="l" fontAlgn="b"/>
                      <a:r>
                        <a:rPr lang="en-US" sz="900" b="1" u="none" strike="noStrike" dirty="0">
                          <a:effectLst/>
                          <a:latin typeface="Arial" panose="020B0604020202020204" pitchFamily="34" charset="0"/>
                          <a:cs typeface="Arial" panose="020B0604020202020204" pitchFamily="34" charset="0"/>
                        </a:rPr>
                        <a:t>Voting Rights</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u="none" strike="noStrike" dirty="0">
                          <a:effectLst/>
                          <a:latin typeface="Arial" panose="020B0604020202020204" pitchFamily="34" charset="0"/>
                          <a:cs typeface="Arial" panose="020B0604020202020204" pitchFamily="34" charset="0"/>
                        </a:rPr>
                        <a:t>1 vote per Share (as converted)</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178507"/>
                  </a:ext>
                </a:extLst>
              </a:tr>
              <a:tr h="302434">
                <a:tc>
                  <a:txBody>
                    <a:bodyPr/>
                    <a:lstStyle/>
                    <a:p>
                      <a:pPr algn="l" fontAlgn="b"/>
                      <a:r>
                        <a:rPr lang="en-US" sz="900" b="1" u="none" strike="noStrike" dirty="0">
                          <a:effectLst/>
                          <a:latin typeface="Arial" panose="020B0604020202020204" pitchFamily="34" charset="0"/>
                          <a:cs typeface="Arial" panose="020B0604020202020204" pitchFamily="34" charset="0"/>
                        </a:rPr>
                        <a:t>…including direct Director Votes</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u="none" strike="noStrike" dirty="0">
                          <a:effectLst/>
                          <a:latin typeface="Arial" panose="020B0604020202020204" pitchFamily="34" charset="0"/>
                          <a:cs typeface="Arial" panose="020B0604020202020204" pitchFamily="34" charset="0"/>
                        </a:rPr>
                        <a:t>Earlier rounds: Yes</a:t>
                      </a:r>
                    </a:p>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Later rounds: No</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1025159"/>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Protective</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Yes</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0904946"/>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Pay-to-Play</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Yes (but can be waived easily)</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9976091"/>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Drag-Along</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Yes</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4474870"/>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Liquidation Multiplier</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1x</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227513"/>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Liquidation Seniority</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Pari Passu or Stacked Seniority</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5898957"/>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Participation</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No</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4065489"/>
                  </a:ext>
                </a:extLst>
              </a:tr>
              <a:tr h="302434">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IPO Ratchet</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Only for Late (or last) funding round</a:t>
                      </a:r>
                    </a:p>
                  </a:txBody>
                  <a:tcPr marL="5383" marR="5383" marT="5383"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84493066"/>
                  </a:ext>
                </a:extLst>
              </a:tr>
            </a:tbl>
          </a:graphicData>
        </a:graphic>
      </p:graphicFrame>
      <p:sp>
        <p:nvSpPr>
          <p:cNvPr id="6" name="TextBox 5">
            <a:extLst>
              <a:ext uri="{FF2B5EF4-FFF2-40B4-BE49-F238E27FC236}">
                <a16:creationId xmlns:a16="http://schemas.microsoft.com/office/drawing/2014/main" id="{6F60559A-DB32-4E68-AC89-63BF368EB760}"/>
              </a:ext>
            </a:extLst>
          </p:cNvPr>
          <p:cNvSpPr txBox="1"/>
          <p:nvPr/>
        </p:nvSpPr>
        <p:spPr>
          <a:xfrm>
            <a:off x="539552" y="1700808"/>
            <a:ext cx="3600400" cy="3936142"/>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Research shows that ‘standard’ or ‘default’ contracts exist</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Certain rights’ combinations are more likely than others and contracts ‘mean revert’ back to these over time</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However, research also shows that rights change depending on the economics/success of the start</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More successful startup: fewer (less strict) rights for investors</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Less successful startups: more (stronger) rights for investors</a:t>
            </a:r>
          </a:p>
          <a:p>
            <a:pPr marL="171450" indent="-171450">
              <a:lnSpc>
                <a:spcPct val="150000"/>
              </a:lnSpc>
              <a:buFont typeface="Arial" panose="020B0604020202020204" pitchFamily="34" charset="0"/>
              <a:buChar char="•"/>
            </a:pPr>
            <a:r>
              <a:rPr lang="en-US" sz="1200" dirty="0">
                <a:latin typeface="Arial" panose="020B0604020202020204" pitchFamily="34" charset="0"/>
                <a:cs typeface="Arial" panose="020B0604020202020204" pitchFamily="34" charset="0"/>
              </a:rPr>
              <a:t>Rights might vary round-by-round, depending on trajectory of startup in between rounds</a:t>
            </a:r>
          </a:p>
        </p:txBody>
      </p:sp>
    </p:spTree>
    <p:extLst>
      <p:ext uri="{BB962C8B-B14F-4D97-AF65-F5344CB8AC3E}">
        <p14:creationId xmlns:p14="http://schemas.microsoft.com/office/powerpoint/2010/main" val="156459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F041F6-DEBA-4EE0-986A-C312A1B4E326}"/>
              </a:ext>
            </a:extLst>
          </p:cNvPr>
          <p:cNvSpPr>
            <a:spLocks noGrp="1"/>
          </p:cNvSpPr>
          <p:nvPr>
            <p:ph type="body" sz="quarter" idx="13"/>
          </p:nvPr>
        </p:nvSpPr>
        <p:spPr/>
        <p:txBody>
          <a:bodyPr/>
          <a:lstStyle/>
          <a:p>
            <a:r>
              <a:rPr lang="en-US" dirty="0"/>
              <a:t>The ‘Standard Contract’ </a:t>
            </a:r>
            <a:r>
              <a:rPr lang="en-US" sz="1200" dirty="0"/>
              <a:t>(Success Example: Snap)</a:t>
            </a:r>
            <a:endParaRPr lang="en-US" dirty="0"/>
          </a:p>
        </p:txBody>
      </p:sp>
      <p:sp>
        <p:nvSpPr>
          <p:cNvPr id="3" name="Slide Number Placeholder 2">
            <a:extLst>
              <a:ext uri="{FF2B5EF4-FFF2-40B4-BE49-F238E27FC236}">
                <a16:creationId xmlns:a16="http://schemas.microsoft.com/office/drawing/2014/main" id="{9692E2FE-B10A-41F1-B06F-0CA3CEAF8BF4}"/>
              </a:ext>
            </a:extLst>
          </p:cNvPr>
          <p:cNvSpPr>
            <a:spLocks noGrp="1"/>
          </p:cNvSpPr>
          <p:nvPr>
            <p:ph type="sldNum" sz="quarter" idx="12"/>
          </p:nvPr>
        </p:nvSpPr>
        <p:spPr/>
        <p:txBody>
          <a:bodyPr/>
          <a:lstStyle/>
          <a:p>
            <a:fld id="{C76FEBDD-00E6-4BCE-81BB-64ADCF1A94EA}" type="slidenum">
              <a:rPr lang="de-DE" smtClean="0"/>
              <a:pPr/>
              <a:t>38</a:t>
            </a:fld>
            <a:endParaRPr lang="de-DE"/>
          </a:p>
        </p:txBody>
      </p:sp>
      <p:pic>
        <p:nvPicPr>
          <p:cNvPr id="8194" name="Picture 2" descr="Snapchat Logo | Symbol, History, PNG (3840*2160)">
            <a:extLst>
              <a:ext uri="{FF2B5EF4-FFF2-40B4-BE49-F238E27FC236}">
                <a16:creationId xmlns:a16="http://schemas.microsoft.com/office/drawing/2014/main" id="{D121C0DA-A615-4825-BF6C-97FE364A9FB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460" r="20462"/>
          <a:stretch/>
        </p:blipFill>
        <p:spPr bwMode="auto">
          <a:xfrm>
            <a:off x="8373764" y="1124744"/>
            <a:ext cx="453260" cy="43156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4D3559DF-4DA7-4500-8445-3B602E40EF00}"/>
              </a:ext>
            </a:extLst>
          </p:cNvPr>
          <p:cNvSpPr/>
          <p:nvPr/>
        </p:nvSpPr>
        <p:spPr>
          <a:xfrm>
            <a:off x="899592" y="1844824"/>
            <a:ext cx="936104" cy="1022580"/>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B5C5492-B1F4-453D-986C-42DDF9EA7D1B}"/>
              </a:ext>
            </a:extLst>
          </p:cNvPr>
          <p:cNvSpPr txBox="1"/>
          <p:nvPr/>
        </p:nvSpPr>
        <p:spPr>
          <a:xfrm>
            <a:off x="920840" y="2232656"/>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8" name="Rectangle 7">
            <a:extLst>
              <a:ext uri="{FF2B5EF4-FFF2-40B4-BE49-F238E27FC236}">
                <a16:creationId xmlns:a16="http://schemas.microsoft.com/office/drawing/2014/main" id="{8A9F7053-87A4-4DA2-83BF-31A9070DA78F}"/>
              </a:ext>
            </a:extLst>
          </p:cNvPr>
          <p:cNvSpPr/>
          <p:nvPr/>
        </p:nvSpPr>
        <p:spPr>
          <a:xfrm>
            <a:off x="1907704" y="1846293"/>
            <a:ext cx="6264696" cy="987130"/>
          </a:xfrm>
          <a:prstGeom prst="rect">
            <a:avLst/>
          </a:prstGeom>
        </p:spPr>
        <p:txBody>
          <a:bodyPr wrap="square">
            <a:spAutoFit/>
          </a:bodyPr>
          <a:lstStyle/>
          <a:p>
            <a:pPr algn="just">
              <a:lnSpc>
                <a:spcPct val="150000"/>
              </a:lnSpc>
            </a:pPr>
            <a:r>
              <a:rPr lang="en-US" sz="1000" b="1" dirty="0">
                <a:latin typeface="Arial" panose="020B0604020202020204" pitchFamily="34" charset="0"/>
                <a:cs typeface="Arial" panose="020B0604020202020204" pitchFamily="34" charset="0"/>
              </a:rPr>
              <a:t>Article 2. Voting Rights</a:t>
            </a:r>
            <a:r>
              <a:rPr lang="en-US" sz="1000" dirty="0">
                <a:latin typeface="Arial" panose="020B0604020202020204" pitchFamily="34" charset="0"/>
                <a:cs typeface="Arial" panose="020B0604020202020204" pitchFamily="34" charset="0"/>
              </a:rPr>
              <a:t> </a:t>
            </a:r>
          </a:p>
          <a:p>
            <a:pPr marL="171450" indent="-171450" algn="just">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(a) General Rights. […] Notwithstanding anything herein to the contrary, the Series C Preferred, the Series D Preferred, the Series E Preferred, and the Series F Preferred shall have no voting rights and no holder thereof shall be entitled to vote on any matter.</a:t>
            </a:r>
          </a:p>
        </p:txBody>
      </p:sp>
      <p:sp>
        <p:nvSpPr>
          <p:cNvPr id="9" name="Rectangle 8">
            <a:extLst>
              <a:ext uri="{FF2B5EF4-FFF2-40B4-BE49-F238E27FC236}">
                <a16:creationId xmlns:a16="http://schemas.microsoft.com/office/drawing/2014/main" id="{E17F9FF7-F5B3-40DF-ADFC-38C3B5AD267B}"/>
              </a:ext>
            </a:extLst>
          </p:cNvPr>
          <p:cNvSpPr/>
          <p:nvPr/>
        </p:nvSpPr>
        <p:spPr>
          <a:xfrm>
            <a:off x="1124000" y="1844824"/>
            <a:ext cx="7192416" cy="10225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Hand Drawn Arrows PNG Image Transparent | OnlyGFX.com">
            <a:extLst>
              <a:ext uri="{FF2B5EF4-FFF2-40B4-BE49-F238E27FC236}">
                <a16:creationId xmlns:a16="http://schemas.microsoft.com/office/drawing/2014/main" id="{935E4498-A7C2-4D4F-A375-75A29EC212E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13219"/>
            <a:ext cx="557655" cy="27829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612F511-C61C-4D87-80DB-02A05DCF9B40}"/>
              </a:ext>
            </a:extLst>
          </p:cNvPr>
          <p:cNvSpPr txBox="1"/>
          <p:nvPr/>
        </p:nvSpPr>
        <p:spPr>
          <a:xfrm>
            <a:off x="3059832" y="5229200"/>
            <a:ext cx="4104456" cy="646331"/>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Company so successful early on, no voting rights were given to later investors, and latest rounds were paid out last with no preference</a:t>
            </a:r>
          </a:p>
        </p:txBody>
      </p:sp>
      <p:graphicFrame>
        <p:nvGraphicFramePr>
          <p:cNvPr id="12" name="Table 11">
            <a:extLst>
              <a:ext uri="{FF2B5EF4-FFF2-40B4-BE49-F238E27FC236}">
                <a16:creationId xmlns:a16="http://schemas.microsoft.com/office/drawing/2014/main" id="{70C6E90A-5DED-4B79-9A7E-B3FFE856619E}"/>
              </a:ext>
            </a:extLst>
          </p:cNvPr>
          <p:cNvGraphicFramePr>
            <a:graphicFrameLocks noGrp="1"/>
          </p:cNvGraphicFramePr>
          <p:nvPr>
            <p:extLst>
              <p:ext uri="{D42A27DB-BD31-4B8C-83A1-F6EECF244321}">
                <p14:modId xmlns:p14="http://schemas.microsoft.com/office/powerpoint/2010/main" val="1653027183"/>
              </p:ext>
            </p:extLst>
          </p:nvPr>
        </p:nvGraphicFramePr>
        <p:xfrm>
          <a:off x="1191553" y="3324942"/>
          <a:ext cx="6760893" cy="1544218"/>
        </p:xfrm>
        <a:graphic>
          <a:graphicData uri="http://schemas.openxmlformats.org/drawingml/2006/table">
            <a:tbl>
              <a:tblPr>
                <a:tableStyleId>{5C22544A-7EE6-4342-B048-85BDC9FD1C3A}</a:tableStyleId>
              </a:tblPr>
              <a:tblGrid>
                <a:gridCol w="1642737">
                  <a:extLst>
                    <a:ext uri="{9D8B030D-6E8A-4147-A177-3AD203B41FA5}">
                      <a16:colId xmlns:a16="http://schemas.microsoft.com/office/drawing/2014/main" val="54579359"/>
                    </a:ext>
                  </a:extLst>
                </a:gridCol>
                <a:gridCol w="853026">
                  <a:extLst>
                    <a:ext uri="{9D8B030D-6E8A-4147-A177-3AD203B41FA5}">
                      <a16:colId xmlns:a16="http://schemas.microsoft.com/office/drawing/2014/main" val="278406532"/>
                    </a:ext>
                  </a:extLst>
                </a:gridCol>
                <a:gridCol w="853026">
                  <a:extLst>
                    <a:ext uri="{9D8B030D-6E8A-4147-A177-3AD203B41FA5}">
                      <a16:colId xmlns:a16="http://schemas.microsoft.com/office/drawing/2014/main" val="3247344076"/>
                    </a:ext>
                  </a:extLst>
                </a:gridCol>
                <a:gridCol w="853026">
                  <a:extLst>
                    <a:ext uri="{9D8B030D-6E8A-4147-A177-3AD203B41FA5}">
                      <a16:colId xmlns:a16="http://schemas.microsoft.com/office/drawing/2014/main" val="2144999966"/>
                    </a:ext>
                  </a:extLst>
                </a:gridCol>
                <a:gridCol w="853026">
                  <a:extLst>
                    <a:ext uri="{9D8B030D-6E8A-4147-A177-3AD203B41FA5}">
                      <a16:colId xmlns:a16="http://schemas.microsoft.com/office/drawing/2014/main" val="1350074942"/>
                    </a:ext>
                  </a:extLst>
                </a:gridCol>
                <a:gridCol w="853026">
                  <a:extLst>
                    <a:ext uri="{9D8B030D-6E8A-4147-A177-3AD203B41FA5}">
                      <a16:colId xmlns:a16="http://schemas.microsoft.com/office/drawing/2014/main" val="1688579660"/>
                    </a:ext>
                  </a:extLst>
                </a:gridCol>
                <a:gridCol w="853026">
                  <a:extLst>
                    <a:ext uri="{9D8B030D-6E8A-4147-A177-3AD203B41FA5}">
                      <a16:colId xmlns:a16="http://schemas.microsoft.com/office/drawing/2014/main" val="1371501454"/>
                    </a:ext>
                  </a:extLst>
                </a:gridCol>
              </a:tblGrid>
              <a:tr h="269105">
                <a:tc>
                  <a:txBody>
                    <a:bodyPr/>
                    <a:lstStyle/>
                    <a:p>
                      <a:pPr algn="l" fontAlgn="b"/>
                      <a:endParaRPr lang="en-US" sz="900" b="0"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Series A</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Series B</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Series C</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Series D</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Series E</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tc>
                  <a:txBody>
                    <a:bodyPr/>
                    <a:lstStyle/>
                    <a:p>
                      <a:pPr algn="ctr" fontAlgn="b"/>
                      <a:r>
                        <a:rPr lang="en-US" sz="900" b="1" u="none" strike="noStrike" dirty="0">
                          <a:solidFill>
                            <a:schemeClr val="bg1"/>
                          </a:solidFill>
                          <a:effectLst/>
                          <a:latin typeface="Arial" panose="020B0604020202020204" pitchFamily="34" charset="0"/>
                          <a:cs typeface="Arial" panose="020B0604020202020204" pitchFamily="34" charset="0"/>
                        </a:rPr>
                        <a:t>Series F</a:t>
                      </a:r>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477638217"/>
                  </a:ext>
                </a:extLst>
              </a:tr>
              <a:tr h="269105">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Voting Rights</a:t>
                      </a: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800" u="none" strike="noStrike" dirty="0">
                          <a:effectLst/>
                          <a:latin typeface="Arial" panose="020B0604020202020204" pitchFamily="34" charset="0"/>
                          <a:cs typeface="Arial" panose="020B0604020202020204" pitchFamily="34" charset="0"/>
                        </a:rPr>
                        <a:t>Number of Votes </a:t>
                      </a:r>
                    </a:p>
                    <a:p>
                      <a:pPr algn="ctr" fontAlgn="b"/>
                      <a:r>
                        <a:rPr lang="en-US" sz="800" u="none" strike="noStrike" dirty="0">
                          <a:effectLst/>
                          <a:latin typeface="Arial" panose="020B0604020202020204" pitchFamily="34" charset="0"/>
                          <a:cs typeface="Arial" panose="020B0604020202020204" pitchFamily="34" charset="0"/>
                        </a:rPr>
                        <a:t>as converted to </a:t>
                      </a:r>
                    </a:p>
                    <a:p>
                      <a:pPr algn="ctr" fontAlgn="b"/>
                      <a:r>
                        <a:rPr lang="en-US" sz="800" u="none" strike="noStrike" dirty="0">
                          <a:effectLst/>
                          <a:latin typeface="Arial" panose="020B0604020202020204" pitchFamily="34" charset="0"/>
                          <a:cs typeface="Arial" panose="020B0604020202020204" pitchFamily="34" charset="0"/>
                        </a:rPr>
                        <a:t>Common </a:t>
                      </a:r>
                    </a:p>
                    <a:p>
                      <a:pPr algn="ctr" fontAlgn="b"/>
                      <a:endParaRPr lang="en-US" sz="800" u="none" strike="noStrike" dirty="0">
                        <a:effectLst/>
                        <a:latin typeface="Arial" panose="020B0604020202020204" pitchFamily="34" charset="0"/>
                        <a:cs typeface="Arial" panose="020B0604020202020204" pitchFamily="34" charset="0"/>
                      </a:endParaRPr>
                    </a:p>
                    <a:p>
                      <a:pPr algn="ctr" fontAlgn="b"/>
                      <a:r>
                        <a:rPr lang="en-US" sz="800" u="none" strike="noStrike" dirty="0">
                          <a:effectLst/>
                          <a:latin typeface="Arial" panose="020B0604020202020204" pitchFamily="34" charset="0"/>
                          <a:cs typeface="Arial" panose="020B0604020202020204" pitchFamily="34" charset="0"/>
                        </a:rPr>
                        <a:t>1 Director together with B</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800" u="none" strike="noStrike" dirty="0">
                          <a:effectLst/>
                          <a:latin typeface="Arial" panose="020B0604020202020204" pitchFamily="34" charset="0"/>
                          <a:cs typeface="Arial" panose="020B0604020202020204" pitchFamily="34" charset="0"/>
                        </a:rPr>
                        <a:t>Number of Votes </a:t>
                      </a:r>
                    </a:p>
                    <a:p>
                      <a:pPr algn="ctr" fontAlgn="b"/>
                      <a:r>
                        <a:rPr lang="en-US" sz="800" u="none" strike="noStrike" dirty="0">
                          <a:effectLst/>
                          <a:latin typeface="Arial" panose="020B0604020202020204" pitchFamily="34" charset="0"/>
                          <a:cs typeface="Arial" panose="020B0604020202020204" pitchFamily="34" charset="0"/>
                        </a:rPr>
                        <a:t>as converted to </a:t>
                      </a:r>
                    </a:p>
                    <a:p>
                      <a:pPr algn="ctr" fontAlgn="b"/>
                      <a:r>
                        <a:rPr lang="en-US" sz="800" u="none" strike="noStrike" dirty="0">
                          <a:effectLst/>
                          <a:latin typeface="Arial" panose="020B0604020202020204" pitchFamily="34" charset="0"/>
                          <a:cs typeface="Arial" panose="020B0604020202020204" pitchFamily="34" charset="0"/>
                        </a:rPr>
                        <a:t>Common </a:t>
                      </a:r>
                    </a:p>
                    <a:p>
                      <a:pPr algn="ctr" fontAlgn="b"/>
                      <a:endParaRPr lang="en-US" sz="800" u="none" strike="noStrike" dirty="0">
                        <a:effectLst/>
                        <a:latin typeface="Arial" panose="020B0604020202020204" pitchFamily="34" charset="0"/>
                        <a:cs typeface="Arial" panose="020B0604020202020204" pitchFamily="34" charset="0"/>
                      </a:endParaRPr>
                    </a:p>
                    <a:p>
                      <a:pPr algn="ctr" fontAlgn="b"/>
                      <a:r>
                        <a:rPr lang="en-US" sz="800" u="none" strike="noStrike" dirty="0">
                          <a:effectLst/>
                          <a:latin typeface="Arial" panose="020B0604020202020204" pitchFamily="34" charset="0"/>
                          <a:cs typeface="Arial" panose="020B0604020202020204" pitchFamily="34" charset="0"/>
                        </a:rPr>
                        <a:t>1 Director together with A</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 </a:t>
                      </a:r>
                      <a:br>
                        <a:rPr lang="en-US" sz="900" u="none" strike="noStrike" dirty="0">
                          <a:effectLst/>
                          <a:latin typeface="Arial" panose="020B0604020202020204" pitchFamily="34" charset="0"/>
                          <a:cs typeface="Arial" panose="020B0604020202020204" pitchFamily="34" charset="0"/>
                        </a:rPr>
                      </a:br>
                      <a:r>
                        <a:rPr lang="en-US" sz="900" u="none" strike="noStrike" dirty="0">
                          <a:effectLst/>
                          <a:latin typeface="Arial" panose="020B0604020202020204" pitchFamily="34" charset="0"/>
                          <a:cs typeface="Arial" panose="020B0604020202020204" pitchFamily="34" charset="0"/>
                        </a:rPr>
                        <a:t>Voting Rights</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 </a:t>
                      </a:r>
                      <a:br>
                        <a:rPr lang="en-US" sz="900" u="none" strike="noStrike" dirty="0">
                          <a:effectLst/>
                          <a:latin typeface="Arial" panose="020B0604020202020204" pitchFamily="34" charset="0"/>
                          <a:cs typeface="Arial" panose="020B0604020202020204" pitchFamily="34" charset="0"/>
                        </a:rPr>
                      </a:br>
                      <a:r>
                        <a:rPr lang="en-US" sz="900" u="none" strike="noStrike" dirty="0">
                          <a:effectLst/>
                          <a:latin typeface="Arial" panose="020B0604020202020204" pitchFamily="34" charset="0"/>
                          <a:cs typeface="Arial" panose="020B0604020202020204" pitchFamily="34" charset="0"/>
                        </a:rPr>
                        <a:t>Voting Rights</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 </a:t>
                      </a:r>
                      <a:br>
                        <a:rPr lang="en-US" sz="900" u="none" strike="noStrike" dirty="0">
                          <a:effectLst/>
                          <a:latin typeface="Arial" panose="020B0604020202020204" pitchFamily="34" charset="0"/>
                          <a:cs typeface="Arial" panose="020B0604020202020204" pitchFamily="34" charset="0"/>
                        </a:rPr>
                      </a:br>
                      <a:r>
                        <a:rPr lang="en-US" sz="900" u="none" strike="noStrike" dirty="0">
                          <a:effectLst/>
                          <a:latin typeface="Arial" panose="020B0604020202020204" pitchFamily="34" charset="0"/>
                          <a:cs typeface="Arial" panose="020B0604020202020204" pitchFamily="34" charset="0"/>
                        </a:rPr>
                        <a:t>Voting Rights</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 </a:t>
                      </a:r>
                      <a:br>
                        <a:rPr lang="en-US" sz="900" u="none" strike="noStrike" dirty="0">
                          <a:effectLst/>
                          <a:latin typeface="Arial" panose="020B0604020202020204" pitchFamily="34" charset="0"/>
                          <a:cs typeface="Arial" panose="020B0604020202020204" pitchFamily="34" charset="0"/>
                        </a:rPr>
                      </a:br>
                      <a:r>
                        <a:rPr lang="en-US" sz="900" u="none" strike="noStrike" dirty="0">
                          <a:effectLst/>
                          <a:latin typeface="Arial" panose="020B0604020202020204" pitchFamily="34" charset="0"/>
                          <a:cs typeface="Arial" panose="020B0604020202020204" pitchFamily="34" charset="0"/>
                        </a:rPr>
                        <a:t>Voting Rights</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80628863"/>
                  </a:ext>
                </a:extLst>
              </a:tr>
              <a:tr h="269105">
                <a:tc>
                  <a:txBody>
                    <a:bodyPr/>
                    <a:lstStyle/>
                    <a:p>
                      <a:pPr algn="l" fontAlgn="b"/>
                      <a:r>
                        <a:rPr lang="en-US" sz="900" b="1" u="none" strike="noStrike" dirty="0">
                          <a:effectLst/>
                          <a:latin typeface="Arial" panose="020B0604020202020204" pitchFamily="34" charset="0"/>
                          <a:cs typeface="Arial" panose="020B0604020202020204" pitchFamily="34" charset="0"/>
                        </a:rPr>
                        <a:t>Liquidation Preference</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1x</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1x</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1x</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None</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None</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None</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457178507"/>
                  </a:ext>
                </a:extLst>
              </a:tr>
              <a:tr h="269105">
                <a:tc>
                  <a:txBody>
                    <a:bodyPr/>
                    <a:lstStyle/>
                    <a:p>
                      <a:pPr algn="l" fontAlgn="b"/>
                      <a:r>
                        <a:rPr lang="en-US" sz="900" b="1" u="none" strike="noStrike" dirty="0">
                          <a:effectLst/>
                          <a:latin typeface="Arial" panose="020B0604020202020204" pitchFamily="34" charset="0"/>
                          <a:cs typeface="Arial" panose="020B0604020202020204" pitchFamily="34" charset="0"/>
                        </a:rPr>
                        <a:t>Liquidation Seniority</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1st (joint)</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1st (joint)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1st (joint)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 Last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Last</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Last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5383" marR="5383" marT="5383"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31025159"/>
                  </a:ext>
                </a:extLst>
              </a:tr>
            </a:tbl>
          </a:graphicData>
        </a:graphic>
      </p:graphicFrame>
    </p:spTree>
    <p:extLst>
      <p:ext uri="{BB962C8B-B14F-4D97-AF65-F5344CB8AC3E}">
        <p14:creationId xmlns:p14="http://schemas.microsoft.com/office/powerpoint/2010/main" val="1647843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74DA0D-39E4-4A4D-A3D9-DA83A6627A2B}"/>
              </a:ext>
            </a:extLst>
          </p:cNvPr>
          <p:cNvSpPr>
            <a:spLocks noGrp="1"/>
          </p:cNvSpPr>
          <p:nvPr>
            <p:ph type="body" sz="quarter" idx="13"/>
          </p:nvPr>
        </p:nvSpPr>
        <p:spPr/>
        <p:txBody>
          <a:bodyPr/>
          <a:lstStyle/>
          <a:p>
            <a:r>
              <a:rPr lang="en-US" dirty="0"/>
              <a:t>The ‘Standard Contract’ </a:t>
            </a:r>
            <a:r>
              <a:rPr lang="en-US" sz="1200" dirty="0"/>
              <a:t>(Failure Example: The Honest Co.)</a:t>
            </a:r>
            <a:endParaRPr lang="en-US" dirty="0"/>
          </a:p>
        </p:txBody>
      </p:sp>
      <p:sp>
        <p:nvSpPr>
          <p:cNvPr id="3" name="Slide Number Placeholder 2">
            <a:extLst>
              <a:ext uri="{FF2B5EF4-FFF2-40B4-BE49-F238E27FC236}">
                <a16:creationId xmlns:a16="http://schemas.microsoft.com/office/drawing/2014/main" id="{3B25678C-05E7-4A38-96E8-BB3E5DE8FA3C}"/>
              </a:ext>
            </a:extLst>
          </p:cNvPr>
          <p:cNvSpPr>
            <a:spLocks noGrp="1"/>
          </p:cNvSpPr>
          <p:nvPr>
            <p:ph type="sldNum" sz="quarter" idx="12"/>
          </p:nvPr>
        </p:nvSpPr>
        <p:spPr/>
        <p:txBody>
          <a:bodyPr/>
          <a:lstStyle/>
          <a:p>
            <a:fld id="{C76FEBDD-00E6-4BCE-81BB-64ADCF1A94EA}" type="slidenum">
              <a:rPr lang="de-DE" smtClean="0"/>
              <a:pPr/>
              <a:t>39</a:t>
            </a:fld>
            <a:endParaRPr lang="de-DE"/>
          </a:p>
        </p:txBody>
      </p:sp>
      <p:pic>
        <p:nvPicPr>
          <p:cNvPr id="4" name="Picture 2" descr="Image result for the honest company logo png">
            <a:extLst>
              <a:ext uri="{FF2B5EF4-FFF2-40B4-BE49-F238E27FC236}">
                <a16:creationId xmlns:a16="http://schemas.microsoft.com/office/drawing/2014/main" id="{2BF0F2E6-767F-483B-B2C0-83C91817402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88316" y="1197234"/>
            <a:ext cx="612509" cy="6125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54036FEB-F80C-4831-9C85-34C774755C3F}"/>
              </a:ext>
            </a:extLst>
          </p:cNvPr>
          <p:cNvGraphicFramePr>
            <a:graphicFrameLocks noGrp="1"/>
          </p:cNvGraphicFramePr>
          <p:nvPr>
            <p:extLst>
              <p:ext uri="{D42A27DB-BD31-4B8C-83A1-F6EECF244321}">
                <p14:modId xmlns:p14="http://schemas.microsoft.com/office/powerpoint/2010/main" val="3235996766"/>
              </p:ext>
            </p:extLst>
          </p:nvPr>
        </p:nvGraphicFramePr>
        <p:xfrm>
          <a:off x="1835696" y="2132856"/>
          <a:ext cx="5112569" cy="2462905"/>
        </p:xfrm>
        <a:graphic>
          <a:graphicData uri="http://schemas.openxmlformats.org/drawingml/2006/table">
            <a:tbl>
              <a:tblPr>
                <a:tableStyleId>{5C22544A-7EE6-4342-B048-85BDC9FD1C3A}</a:tableStyleId>
              </a:tblPr>
              <a:tblGrid>
                <a:gridCol w="749844">
                  <a:extLst>
                    <a:ext uri="{9D8B030D-6E8A-4147-A177-3AD203B41FA5}">
                      <a16:colId xmlns:a16="http://schemas.microsoft.com/office/drawing/2014/main" val="3584209301"/>
                    </a:ext>
                  </a:extLst>
                </a:gridCol>
                <a:gridCol w="872545">
                  <a:extLst>
                    <a:ext uri="{9D8B030D-6E8A-4147-A177-3AD203B41FA5}">
                      <a16:colId xmlns:a16="http://schemas.microsoft.com/office/drawing/2014/main" val="1131606568"/>
                    </a:ext>
                  </a:extLst>
                </a:gridCol>
                <a:gridCol w="872545">
                  <a:extLst>
                    <a:ext uri="{9D8B030D-6E8A-4147-A177-3AD203B41FA5}">
                      <a16:colId xmlns:a16="http://schemas.microsoft.com/office/drawing/2014/main" val="3630350918"/>
                    </a:ext>
                  </a:extLst>
                </a:gridCol>
                <a:gridCol w="872545">
                  <a:extLst>
                    <a:ext uri="{9D8B030D-6E8A-4147-A177-3AD203B41FA5}">
                      <a16:colId xmlns:a16="http://schemas.microsoft.com/office/drawing/2014/main" val="2941043957"/>
                    </a:ext>
                  </a:extLst>
                </a:gridCol>
                <a:gridCol w="1745090">
                  <a:extLst>
                    <a:ext uri="{9D8B030D-6E8A-4147-A177-3AD203B41FA5}">
                      <a16:colId xmlns:a16="http://schemas.microsoft.com/office/drawing/2014/main" val="3187925774"/>
                    </a:ext>
                  </a:extLst>
                </a:gridCol>
              </a:tblGrid>
              <a:tr h="328250">
                <a:tc>
                  <a:txBody>
                    <a:bodyPr/>
                    <a:lstStyle/>
                    <a:p>
                      <a:pPr algn="l" fontAlgn="b"/>
                      <a:endParaRPr lang="en-US" sz="900" b="1" i="0" u="none" strike="noStrike" dirty="0">
                        <a:solidFill>
                          <a:schemeClr val="bg1"/>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Valuation</a:t>
                      </a: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Volume Raised</a:t>
                      </a: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Multiplier</a:t>
                      </a: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tc>
                  <a:txBody>
                    <a:bodyPr/>
                    <a:lstStyle/>
                    <a:p>
                      <a:pPr algn="ctr" fontAlgn="b"/>
                      <a:r>
                        <a:rPr lang="en-US" sz="900" b="1" i="0" u="none" strike="noStrike" dirty="0">
                          <a:solidFill>
                            <a:schemeClr val="bg1"/>
                          </a:solidFill>
                          <a:effectLst/>
                          <a:latin typeface="Arial" panose="020B0604020202020204" pitchFamily="34" charset="0"/>
                          <a:cs typeface="Arial" panose="020B0604020202020204" pitchFamily="34" charset="0"/>
                        </a:rPr>
                        <a:t>Ratchet</a:t>
                      </a: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441644354"/>
                  </a:ext>
                </a:extLst>
              </a:tr>
              <a:tr h="328250">
                <a:tc>
                  <a:txBody>
                    <a:bodyPr/>
                    <a:lstStyle/>
                    <a:p>
                      <a:pPr algn="ctr" fontAlgn="b"/>
                      <a:r>
                        <a:rPr lang="en-US" sz="900" u="none" strike="noStrike" dirty="0">
                          <a:effectLst/>
                          <a:latin typeface="Arial" panose="020B0604020202020204" pitchFamily="34" charset="0"/>
                          <a:cs typeface="Arial" panose="020B0604020202020204" pitchFamily="34" charset="0"/>
                        </a:rPr>
                        <a:t>Series A</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6.00</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1x</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 </a:t>
                      </a:r>
                    </a:p>
                    <a:p>
                      <a:pPr algn="ctr" fontAlgn="b"/>
                      <a:r>
                        <a:rPr lang="en-US" sz="900" u="none" strike="noStrike" dirty="0">
                          <a:effectLst/>
                          <a:latin typeface="Arial" panose="020B0604020202020204" pitchFamily="34" charset="0"/>
                          <a:cs typeface="Arial" panose="020B0604020202020204" pitchFamily="34" charset="0"/>
                        </a:rPr>
                        <a:t>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815561118"/>
                  </a:ext>
                </a:extLst>
              </a:tr>
              <a:tr h="328250">
                <a:tc>
                  <a:txBody>
                    <a:bodyPr/>
                    <a:lstStyle/>
                    <a:p>
                      <a:pPr algn="ctr" fontAlgn="b"/>
                      <a:r>
                        <a:rPr lang="en-US" sz="900" u="none" strike="noStrike">
                          <a:effectLst/>
                          <a:latin typeface="Arial" panose="020B0604020202020204" pitchFamily="34" charset="0"/>
                          <a:cs typeface="Arial" panose="020B0604020202020204" pitchFamily="34" charset="0"/>
                        </a:rPr>
                        <a:t>Series A</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21.00</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1x</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 </a:t>
                      </a:r>
                    </a:p>
                    <a:p>
                      <a:pPr algn="ctr" fontAlgn="b"/>
                      <a:r>
                        <a:rPr lang="en-US" sz="900" u="none" strike="noStrike" dirty="0">
                          <a:effectLst/>
                          <a:latin typeface="Arial" panose="020B0604020202020204" pitchFamily="34" charset="0"/>
                          <a:cs typeface="Arial" panose="020B0604020202020204" pitchFamily="34" charset="0"/>
                        </a:rPr>
                        <a:t>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66529746"/>
                  </a:ext>
                </a:extLst>
              </a:tr>
              <a:tr h="328250">
                <a:tc>
                  <a:txBody>
                    <a:bodyPr/>
                    <a:lstStyle/>
                    <a:p>
                      <a:pPr algn="ctr" fontAlgn="b"/>
                      <a:r>
                        <a:rPr lang="en-US" sz="900" u="none" strike="noStrike">
                          <a:effectLst/>
                          <a:latin typeface="Arial" panose="020B0604020202020204" pitchFamily="34" charset="0"/>
                          <a:cs typeface="Arial" panose="020B0604020202020204" pitchFamily="34" charset="0"/>
                        </a:rPr>
                        <a:t>Series B</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25.00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2x</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Yes. If IPO price &lt;$21.9704</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03396872"/>
                  </a:ext>
                </a:extLst>
              </a:tr>
              <a:tr h="273885">
                <a:tc>
                  <a:txBody>
                    <a:bodyPr/>
                    <a:lstStyle/>
                    <a:p>
                      <a:pPr algn="ctr" fontAlgn="b"/>
                      <a:r>
                        <a:rPr lang="en-US" sz="900" u="none" strike="noStrike" dirty="0">
                          <a:effectLst/>
                          <a:latin typeface="Arial" panose="020B0604020202020204" pitchFamily="34" charset="0"/>
                          <a:cs typeface="Arial" panose="020B0604020202020204" pitchFamily="34" charset="0"/>
                        </a:rPr>
                        <a:t>Series C</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930.00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70.00</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1.42857x</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Yes. If IPO price &lt;$33.8216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775507889"/>
                  </a:ext>
                </a:extLst>
              </a:tr>
              <a:tr h="273885">
                <a:tc>
                  <a:txBody>
                    <a:bodyPr/>
                    <a:lstStyle/>
                    <a:p>
                      <a:pPr algn="ctr" fontAlgn="b"/>
                      <a:r>
                        <a:rPr lang="en-US" sz="900" u="none" strike="noStrike" dirty="0">
                          <a:effectLst/>
                          <a:latin typeface="Arial" panose="020B0604020202020204" pitchFamily="34" charset="0"/>
                          <a:cs typeface="Arial" panose="020B0604020202020204" pitchFamily="34" charset="0"/>
                        </a:rPr>
                        <a:t>Series D</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1600.00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104.00</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1x</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Yes. If IPO price &lt;$33.8216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569071128"/>
                  </a:ext>
                </a:extLst>
              </a:tr>
              <a:tr h="273885">
                <a:tc>
                  <a:txBody>
                    <a:bodyPr/>
                    <a:lstStyle/>
                    <a:p>
                      <a:pPr algn="ctr" fontAlgn="b"/>
                      <a:r>
                        <a:rPr lang="en-US" sz="900" u="none" strike="noStrike" dirty="0">
                          <a:effectLst/>
                          <a:latin typeface="Arial" panose="020B0604020202020204" pitchFamily="34" charset="0"/>
                          <a:cs typeface="Arial" panose="020B0604020202020204" pitchFamily="34" charset="0"/>
                        </a:rPr>
                        <a:t>Series E</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b="0" i="0" u="none" strike="noStrike" dirty="0">
                          <a:solidFill>
                            <a:srgbClr val="000000"/>
                          </a:solidFill>
                          <a:effectLst/>
                          <a:latin typeface="Arial" panose="020B0604020202020204" pitchFamily="34" charset="0"/>
                          <a:cs typeface="Arial" panose="020B0604020202020204" pitchFamily="34" charset="0"/>
                        </a:rPr>
                        <a:t>925.00</a:t>
                      </a:r>
                    </a:p>
                  </a:txBody>
                  <a:tcPr marL="6350" marR="6350" marT="635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67.82</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1x</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Yes. If IPO price &lt;$24.5060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87360818"/>
                  </a:ext>
                </a:extLst>
              </a:tr>
              <a:tr h="328250">
                <a:tc>
                  <a:txBody>
                    <a:bodyPr/>
                    <a:lstStyle/>
                    <a:p>
                      <a:pPr algn="ctr" fontAlgn="b"/>
                      <a:r>
                        <a:rPr lang="en-US" sz="900" u="none" strike="noStrike" dirty="0">
                          <a:effectLst/>
                          <a:latin typeface="Arial" panose="020B0604020202020204" pitchFamily="34" charset="0"/>
                          <a:cs typeface="Arial" panose="020B0604020202020204" pitchFamily="34" charset="0"/>
                        </a:rPr>
                        <a:t>Series F</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a:effectLst/>
                          <a:latin typeface="Arial" panose="020B0604020202020204" pitchFamily="34" charset="0"/>
                          <a:cs typeface="Arial" panose="020B0604020202020204" pitchFamily="34" charset="0"/>
                        </a:rPr>
                        <a:t>50.00</a:t>
                      </a: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1x</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tc>
                  <a:txBody>
                    <a:bodyPr/>
                    <a:lstStyle/>
                    <a:p>
                      <a:pPr algn="ctr" fontAlgn="b"/>
                      <a:r>
                        <a:rPr lang="en-US" sz="900" u="none" strike="noStrike" dirty="0">
                          <a:effectLst/>
                          <a:latin typeface="Arial" panose="020B0604020202020204" pitchFamily="34" charset="0"/>
                          <a:cs typeface="Arial" panose="020B0604020202020204" pitchFamily="34" charset="0"/>
                        </a:rPr>
                        <a:t>Yes. If IPO price &lt;$24.5060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083" marR="4083" marT="4083"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82696493"/>
                  </a:ext>
                </a:extLst>
              </a:tr>
            </a:tbl>
          </a:graphicData>
        </a:graphic>
      </p:graphicFrame>
      <p:pic>
        <p:nvPicPr>
          <p:cNvPr id="9" name="Picture 8" descr="Hand Drawn Arrows PNG Image Transparent | OnlyGFX.com">
            <a:extLst>
              <a:ext uri="{FF2B5EF4-FFF2-40B4-BE49-F238E27FC236}">
                <a16:creationId xmlns:a16="http://schemas.microsoft.com/office/drawing/2014/main" id="{C37AF432-B705-4B95-ABC7-C7416625A4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3165" y="4816832"/>
            <a:ext cx="557655" cy="27829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7DC7E55-1BC3-4EDA-9F51-71DAD302AC75}"/>
              </a:ext>
            </a:extLst>
          </p:cNvPr>
          <p:cNvSpPr txBox="1"/>
          <p:nvPr/>
        </p:nvSpPr>
        <p:spPr>
          <a:xfrm>
            <a:off x="2483768" y="4725144"/>
            <a:ext cx="4104456" cy="461665"/>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Company so unsuccessful around Series C that heavy protection was sought</a:t>
            </a:r>
          </a:p>
        </p:txBody>
      </p:sp>
    </p:spTree>
    <p:extLst>
      <p:ext uri="{BB962C8B-B14F-4D97-AF65-F5344CB8AC3E}">
        <p14:creationId xmlns:p14="http://schemas.microsoft.com/office/powerpoint/2010/main" val="17811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B852CE-A9D7-4963-950E-39ACAF3C489C}"/>
              </a:ext>
            </a:extLst>
          </p:cNvPr>
          <p:cNvSpPr>
            <a:spLocks noGrp="1"/>
          </p:cNvSpPr>
          <p:nvPr>
            <p:ph type="body" sz="quarter" idx="13"/>
          </p:nvPr>
        </p:nvSpPr>
        <p:spPr/>
        <p:txBody>
          <a:bodyPr/>
          <a:lstStyle/>
          <a:p>
            <a:r>
              <a:rPr lang="en-US" dirty="0"/>
              <a:t>The ‘Cap’ Table </a:t>
            </a:r>
            <a:r>
              <a:rPr lang="en-US" sz="1200" dirty="0"/>
              <a:t>(Different ‘Series’ of Preferred Shares)</a:t>
            </a:r>
            <a:endParaRPr lang="en-US" dirty="0"/>
          </a:p>
        </p:txBody>
      </p:sp>
      <p:sp>
        <p:nvSpPr>
          <p:cNvPr id="3" name="Slide Number Placeholder 2">
            <a:extLst>
              <a:ext uri="{FF2B5EF4-FFF2-40B4-BE49-F238E27FC236}">
                <a16:creationId xmlns:a16="http://schemas.microsoft.com/office/drawing/2014/main" id="{73859B66-9FCE-4800-BBC7-F9803C6AC98F}"/>
              </a:ext>
            </a:extLst>
          </p:cNvPr>
          <p:cNvSpPr>
            <a:spLocks noGrp="1"/>
          </p:cNvSpPr>
          <p:nvPr>
            <p:ph type="sldNum" sz="quarter" idx="12"/>
          </p:nvPr>
        </p:nvSpPr>
        <p:spPr/>
        <p:txBody>
          <a:bodyPr/>
          <a:lstStyle/>
          <a:p>
            <a:fld id="{C76FEBDD-00E6-4BCE-81BB-64ADCF1A94EA}" type="slidenum">
              <a:rPr lang="de-DE" smtClean="0"/>
              <a:pPr/>
              <a:t>4</a:t>
            </a:fld>
            <a:endParaRPr lang="de-DE"/>
          </a:p>
        </p:txBody>
      </p:sp>
      <p:graphicFrame>
        <p:nvGraphicFramePr>
          <p:cNvPr id="4" name="Table 3">
            <a:extLst>
              <a:ext uri="{FF2B5EF4-FFF2-40B4-BE49-F238E27FC236}">
                <a16:creationId xmlns:a16="http://schemas.microsoft.com/office/drawing/2014/main" id="{9AF40970-7589-4946-AFE9-D0DEBAAC3F07}"/>
              </a:ext>
            </a:extLst>
          </p:cNvPr>
          <p:cNvGraphicFramePr>
            <a:graphicFrameLocks noGrp="1"/>
          </p:cNvGraphicFramePr>
          <p:nvPr>
            <p:extLst>
              <p:ext uri="{D42A27DB-BD31-4B8C-83A1-F6EECF244321}">
                <p14:modId xmlns:p14="http://schemas.microsoft.com/office/powerpoint/2010/main" val="2079374623"/>
              </p:ext>
            </p:extLst>
          </p:nvPr>
        </p:nvGraphicFramePr>
        <p:xfrm>
          <a:off x="467544" y="2060848"/>
          <a:ext cx="8208913" cy="2416933"/>
        </p:xfrm>
        <a:graphic>
          <a:graphicData uri="http://schemas.openxmlformats.org/drawingml/2006/table">
            <a:tbl>
              <a:tblPr firstRow="1" firstCol="1" bandRow="1">
                <a:tableStyleId>{5C22544A-7EE6-4342-B048-85BDC9FD1C3A}</a:tableStyleId>
              </a:tblPr>
              <a:tblGrid>
                <a:gridCol w="648073">
                  <a:extLst>
                    <a:ext uri="{9D8B030D-6E8A-4147-A177-3AD203B41FA5}">
                      <a16:colId xmlns:a16="http://schemas.microsoft.com/office/drawing/2014/main" val="3262024178"/>
                    </a:ext>
                  </a:extLst>
                </a:gridCol>
                <a:gridCol w="576064">
                  <a:extLst>
                    <a:ext uri="{9D8B030D-6E8A-4147-A177-3AD203B41FA5}">
                      <a16:colId xmlns:a16="http://schemas.microsoft.com/office/drawing/2014/main" val="4016641901"/>
                    </a:ext>
                  </a:extLst>
                </a:gridCol>
                <a:gridCol w="792088">
                  <a:extLst>
                    <a:ext uri="{9D8B030D-6E8A-4147-A177-3AD203B41FA5}">
                      <a16:colId xmlns:a16="http://schemas.microsoft.com/office/drawing/2014/main" val="2715862054"/>
                    </a:ext>
                  </a:extLst>
                </a:gridCol>
                <a:gridCol w="2664296">
                  <a:extLst>
                    <a:ext uri="{9D8B030D-6E8A-4147-A177-3AD203B41FA5}">
                      <a16:colId xmlns:a16="http://schemas.microsoft.com/office/drawing/2014/main" val="1183163197"/>
                    </a:ext>
                  </a:extLst>
                </a:gridCol>
                <a:gridCol w="882098">
                  <a:extLst>
                    <a:ext uri="{9D8B030D-6E8A-4147-A177-3AD203B41FA5}">
                      <a16:colId xmlns:a16="http://schemas.microsoft.com/office/drawing/2014/main" val="957529371"/>
                    </a:ext>
                  </a:extLst>
                </a:gridCol>
                <a:gridCol w="882098">
                  <a:extLst>
                    <a:ext uri="{9D8B030D-6E8A-4147-A177-3AD203B41FA5}">
                      <a16:colId xmlns:a16="http://schemas.microsoft.com/office/drawing/2014/main" val="2203459110"/>
                    </a:ext>
                  </a:extLst>
                </a:gridCol>
                <a:gridCol w="882098">
                  <a:extLst>
                    <a:ext uri="{9D8B030D-6E8A-4147-A177-3AD203B41FA5}">
                      <a16:colId xmlns:a16="http://schemas.microsoft.com/office/drawing/2014/main" val="675508477"/>
                    </a:ext>
                  </a:extLst>
                </a:gridCol>
                <a:gridCol w="882098">
                  <a:extLst>
                    <a:ext uri="{9D8B030D-6E8A-4147-A177-3AD203B41FA5}">
                      <a16:colId xmlns:a16="http://schemas.microsoft.com/office/drawing/2014/main" val="3942916901"/>
                    </a:ext>
                  </a:extLst>
                </a:gridCol>
              </a:tblGrid>
              <a:tr h="496693">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Series</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Date</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Invested Amount ($</a:t>
                      </a:r>
                      <a:r>
                        <a:rPr lang="en-GB" sz="800" b="1" cap="none" baseline="0" dirty="0" err="1">
                          <a:solidFill>
                            <a:schemeClr val="bg1"/>
                          </a:solidFill>
                          <a:effectLst/>
                          <a:latin typeface="Arial" panose="020B0604020202020204" pitchFamily="34" charset="0"/>
                          <a:cs typeface="Arial" panose="020B0604020202020204" pitchFamily="34" charset="0"/>
                        </a:rPr>
                        <a:t>mn</a:t>
                      </a:r>
                      <a:r>
                        <a:rPr lang="en-GB" sz="800" b="1" cap="none" baseline="0" dirty="0">
                          <a:solidFill>
                            <a:schemeClr val="bg1"/>
                          </a:solidFill>
                          <a:effectLst/>
                          <a:latin typeface="Arial" panose="020B0604020202020204" pitchFamily="34" charset="0"/>
                          <a:cs typeface="Arial" panose="020B0604020202020204" pitchFamily="34" charset="0"/>
                        </a:rPr>
                        <a:t>.)</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Investors</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Valuation pre-Money ($</a:t>
                      </a:r>
                      <a:r>
                        <a:rPr lang="en-GB" sz="800" b="1" cap="none" baseline="0" dirty="0" err="1">
                          <a:solidFill>
                            <a:schemeClr val="bg1"/>
                          </a:solidFill>
                          <a:effectLst/>
                          <a:latin typeface="Arial" panose="020B0604020202020204" pitchFamily="34" charset="0"/>
                          <a:cs typeface="Arial" panose="020B0604020202020204" pitchFamily="34" charset="0"/>
                        </a:rPr>
                        <a:t>mn</a:t>
                      </a:r>
                      <a:r>
                        <a:rPr lang="en-GB" sz="800" b="1" cap="none" baseline="0" dirty="0">
                          <a:solidFill>
                            <a:schemeClr val="bg1"/>
                          </a:solidFill>
                          <a:effectLst/>
                          <a:latin typeface="Arial" panose="020B0604020202020204" pitchFamily="34" charset="0"/>
                          <a:cs typeface="Arial" panose="020B0604020202020204" pitchFamily="34" charset="0"/>
                        </a:rPr>
                        <a:t>.)</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Valuation post-Money ($</a:t>
                      </a:r>
                      <a:r>
                        <a:rPr lang="en-GB" sz="800" b="1" cap="none" baseline="0" dirty="0" err="1">
                          <a:solidFill>
                            <a:schemeClr val="bg1"/>
                          </a:solidFill>
                          <a:effectLst/>
                          <a:latin typeface="Arial" panose="020B0604020202020204" pitchFamily="34" charset="0"/>
                          <a:cs typeface="Arial" panose="020B0604020202020204" pitchFamily="34" charset="0"/>
                        </a:rPr>
                        <a:t>mn</a:t>
                      </a:r>
                      <a:r>
                        <a:rPr lang="en-GB" sz="800" b="1" cap="none" baseline="0" dirty="0">
                          <a:solidFill>
                            <a:schemeClr val="bg1"/>
                          </a:solidFill>
                          <a:effectLst/>
                          <a:latin typeface="Arial" panose="020B0604020202020204" pitchFamily="34" charset="0"/>
                          <a:cs typeface="Arial" panose="020B0604020202020204" pitchFamily="34" charset="0"/>
                        </a:rPr>
                        <a:t>.)</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Shares Bought/Sold</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algn="ctr">
                        <a:lnSpc>
                          <a:spcPct val="115000"/>
                        </a:lnSpc>
                        <a:spcBef>
                          <a:spcPts val="0"/>
                        </a:spcBef>
                        <a:spcAft>
                          <a:spcPts val="0"/>
                        </a:spcAft>
                      </a:pPr>
                      <a:r>
                        <a:rPr lang="en-GB" sz="800" b="1" cap="none" baseline="0" dirty="0">
                          <a:solidFill>
                            <a:schemeClr val="bg1"/>
                          </a:solidFill>
                          <a:effectLst/>
                          <a:latin typeface="Arial" panose="020B0604020202020204" pitchFamily="34" charset="0"/>
                          <a:cs typeface="Arial" panose="020B0604020202020204" pitchFamily="34" charset="0"/>
                        </a:rPr>
                        <a:t>Share Price ($)</a:t>
                      </a:r>
                      <a:endParaRPr lang="en-US" sz="1050" b="1" cap="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190668247"/>
                  </a:ext>
                </a:extLst>
              </a:tr>
              <a:tr h="274320">
                <a:tc>
                  <a:txBody>
                    <a:bodyPr/>
                    <a:lstStyle/>
                    <a:p>
                      <a:pPr marL="0" marR="0" algn="ctr">
                        <a:lnSpc>
                          <a:spcPct val="115000"/>
                        </a:lnSpc>
                        <a:spcBef>
                          <a:spcPts val="0"/>
                        </a:spcBef>
                        <a:spcAft>
                          <a:spcPts val="0"/>
                        </a:spcAft>
                      </a:pPr>
                      <a:r>
                        <a:rPr lang="en-US" sz="800" b="1" dirty="0">
                          <a:solidFill>
                            <a:schemeClr val="tx1"/>
                          </a:solidFill>
                          <a:effectLst/>
                          <a:latin typeface="Arial" panose="020B0604020202020204" pitchFamily="34" charset="0"/>
                          <a:cs typeface="Arial" panose="020B0604020202020204" pitchFamily="34" charset="0"/>
                        </a:rPr>
                        <a:t>A</a:t>
                      </a:r>
                      <a:endParaRPr lang="en-US"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Nov ‘09</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a:solidFill>
                            <a:schemeClr val="tx1"/>
                          </a:solidFill>
                          <a:effectLst/>
                          <a:latin typeface="Arial" panose="020B0604020202020204" pitchFamily="34" charset="0"/>
                          <a:cs typeface="Arial" panose="020B0604020202020204" pitchFamily="34" charset="0"/>
                        </a:rPr>
                        <a:t>10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Khosla Ventures, First Round Capital</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a:solidFill>
                            <a:schemeClr val="tx1"/>
                          </a:solidFill>
                          <a:effectLst/>
                          <a:latin typeface="Arial" panose="020B0604020202020204" pitchFamily="34" charset="0"/>
                          <a:cs typeface="Arial" panose="020B0604020202020204" pitchFamily="34" charset="0"/>
                        </a:rPr>
                        <a:t>35</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a:solidFill>
                            <a:schemeClr val="tx1"/>
                          </a:solidFill>
                          <a:effectLst/>
                          <a:latin typeface="Arial" panose="020B0604020202020204" pitchFamily="34" charset="0"/>
                          <a:cs typeface="Arial" panose="020B0604020202020204" pitchFamily="34" charset="0"/>
                        </a:rPr>
                        <a:t>45</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46,700,710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0.21627</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5027127"/>
                  </a:ext>
                </a:extLst>
              </a:tr>
              <a:tr h="274320">
                <a:tc>
                  <a:txBody>
                    <a:bodyPr/>
                    <a:lstStyle/>
                    <a:p>
                      <a:pPr marL="0" marR="0" algn="ctr">
                        <a:lnSpc>
                          <a:spcPct val="115000"/>
                        </a:lnSpc>
                        <a:spcBef>
                          <a:spcPts val="0"/>
                        </a:spcBef>
                        <a:spcAft>
                          <a:spcPts val="0"/>
                        </a:spcAft>
                      </a:pPr>
                      <a:r>
                        <a:rPr lang="de-DE" sz="800" b="1" dirty="0">
                          <a:solidFill>
                            <a:schemeClr val="tx1"/>
                          </a:solidFill>
                          <a:effectLst/>
                          <a:latin typeface="Arial" panose="020B0604020202020204" pitchFamily="34" charset="0"/>
                          <a:cs typeface="Arial" panose="020B0604020202020204" pitchFamily="34" charset="0"/>
                        </a:rPr>
                        <a:t>B</a:t>
                      </a:r>
                      <a:endParaRPr lang="en-US"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Jan ’11</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31.75</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Khosla Ventures, Benchmark, Sequoia, Kleiner Perkins</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212</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244</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40,923,370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0.83673</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7456429"/>
                  </a:ext>
                </a:extLst>
              </a:tr>
              <a:tr h="274320">
                <a:tc>
                  <a:txBody>
                    <a:bodyPr/>
                    <a:lstStyle/>
                    <a:p>
                      <a:pPr marL="0" marR="0" algn="ctr">
                        <a:lnSpc>
                          <a:spcPct val="115000"/>
                        </a:lnSpc>
                        <a:spcBef>
                          <a:spcPts val="0"/>
                        </a:spcBef>
                        <a:spcAft>
                          <a:spcPts val="0"/>
                        </a:spcAft>
                      </a:pPr>
                      <a:r>
                        <a:rPr lang="en-US" sz="800" b="1" dirty="0">
                          <a:solidFill>
                            <a:schemeClr val="tx1"/>
                          </a:solidFill>
                          <a:effectLst/>
                          <a:latin typeface="Arial" panose="020B0604020202020204" pitchFamily="34" charset="0"/>
                          <a:cs typeface="Arial" panose="020B0604020202020204" pitchFamily="34" charset="0"/>
                        </a:rPr>
                        <a:t>C</a:t>
                      </a:r>
                      <a:endParaRPr lang="en-US"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a:solidFill>
                            <a:schemeClr val="tx1"/>
                          </a:solidFill>
                          <a:effectLst/>
                          <a:latin typeface="Arial" panose="020B0604020202020204" pitchFamily="34" charset="0"/>
                          <a:cs typeface="Arial" panose="020B0604020202020204" pitchFamily="34" charset="0"/>
                        </a:rPr>
                        <a:t>Jun </a:t>
                      </a:r>
                      <a:r>
                        <a:rPr lang="de-DE" sz="800" b="0">
                          <a:solidFill>
                            <a:schemeClr val="tx1"/>
                          </a:solidFill>
                          <a:effectLst/>
                          <a:latin typeface="Arial" panose="020B0604020202020204" pitchFamily="34" charset="0"/>
                          <a:cs typeface="Arial" panose="020B0604020202020204" pitchFamily="34" charset="0"/>
                        </a:rPr>
                        <a:t>‘</a:t>
                      </a:r>
                      <a:r>
                        <a:rPr lang="en-US" sz="800" b="0">
                          <a:solidFill>
                            <a:schemeClr val="tx1"/>
                          </a:solidFill>
                          <a:effectLst/>
                          <a:latin typeface="Arial" panose="020B0604020202020204" pitchFamily="34" charset="0"/>
                          <a:cs typeface="Arial" panose="020B0604020202020204" pitchFamily="34" charset="0"/>
                        </a:rPr>
                        <a:t>11</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a:solidFill>
                            <a:schemeClr val="tx1"/>
                          </a:solidFill>
                          <a:effectLst/>
                          <a:latin typeface="Arial" panose="020B0604020202020204" pitchFamily="34" charset="0"/>
                          <a:cs typeface="Arial" panose="020B0604020202020204" pitchFamily="34" charset="0"/>
                        </a:rPr>
                        <a:t>100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Kleiner Perkins, Tiger Global Management</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a:solidFill>
                            <a:schemeClr val="tx1"/>
                          </a:solidFill>
                          <a:effectLst/>
                          <a:latin typeface="Arial" panose="020B0604020202020204" pitchFamily="34" charset="0"/>
                          <a:cs typeface="Arial" panose="020B0604020202020204" pitchFamily="34" charset="0"/>
                        </a:rPr>
                        <a:t>1,497</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1,600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17,764,230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5.79</a:t>
                      </a:r>
                      <a:r>
                        <a:rPr lang="de-DE" sz="800" b="0" dirty="0">
                          <a:solidFill>
                            <a:schemeClr val="tx1"/>
                          </a:solidFill>
                          <a:effectLst/>
                          <a:latin typeface="Arial" panose="020B0604020202020204" pitchFamily="34" charset="0"/>
                          <a:cs typeface="Arial" panose="020B0604020202020204" pitchFamily="34" charset="0"/>
                        </a:rPr>
                        <a:t>817</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8924122"/>
                  </a:ext>
                </a:extLst>
              </a:tr>
              <a:tr h="274320">
                <a:tc>
                  <a:txBody>
                    <a:bodyPr/>
                    <a:lstStyle/>
                    <a:p>
                      <a:pPr marL="0" marR="0" algn="ctr">
                        <a:lnSpc>
                          <a:spcPct val="115000"/>
                        </a:lnSpc>
                        <a:spcBef>
                          <a:spcPts val="0"/>
                        </a:spcBef>
                        <a:spcAft>
                          <a:spcPts val="0"/>
                        </a:spcAft>
                      </a:pPr>
                      <a:r>
                        <a:rPr lang="de-DE" sz="800" b="1" dirty="0">
                          <a:solidFill>
                            <a:schemeClr val="tx1"/>
                          </a:solidFill>
                          <a:effectLst/>
                          <a:latin typeface="Arial" panose="020B0604020202020204" pitchFamily="34" charset="0"/>
                          <a:cs typeface="Arial" panose="020B0604020202020204" pitchFamily="34" charset="0"/>
                        </a:rPr>
                        <a:t>D</a:t>
                      </a:r>
                      <a:endParaRPr lang="en-US"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Sep ‘12</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222.1</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Rizvi Traverse Management, Citi Ventures, Starbucks</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3,050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3,250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20,164,210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11.014</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1226982"/>
                  </a:ext>
                </a:extLst>
              </a:tr>
              <a:tr h="274320">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Debt</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Apr ‘14</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100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Barclays, Goldman, JP Morgan, Silicon Valley Bank</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n/a</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n/a</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n/a</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n/a</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977412"/>
                  </a:ext>
                </a:extLst>
              </a:tr>
              <a:tr h="274320">
                <a:tc>
                  <a:txBody>
                    <a:bodyPr/>
                    <a:lstStyle/>
                    <a:p>
                      <a:pPr marL="0" marR="0" algn="ctr">
                        <a:lnSpc>
                          <a:spcPct val="115000"/>
                        </a:lnSpc>
                        <a:spcBef>
                          <a:spcPts val="0"/>
                        </a:spcBef>
                        <a:spcAft>
                          <a:spcPts val="0"/>
                        </a:spcAft>
                      </a:pPr>
                      <a:r>
                        <a:rPr lang="de-DE" sz="800" b="1" dirty="0">
                          <a:solidFill>
                            <a:schemeClr val="tx1"/>
                          </a:solidFill>
                          <a:effectLst/>
                          <a:latin typeface="Arial" panose="020B0604020202020204" pitchFamily="34" charset="0"/>
                          <a:cs typeface="Arial" panose="020B0604020202020204" pitchFamily="34" charset="0"/>
                        </a:rPr>
                        <a:t>E</a:t>
                      </a:r>
                      <a:endParaRPr lang="en-US"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Oct ‘14</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150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Gov't of Singapore, Rizvi Traverse, Goldman Sachs</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5,900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6,050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9,700,289</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15.46345</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9801730"/>
                  </a:ext>
                </a:extLst>
              </a:tr>
              <a:tr h="274320">
                <a:tc>
                  <a:txBody>
                    <a:bodyPr/>
                    <a:lstStyle/>
                    <a:p>
                      <a:pPr marL="0" marR="0" algn="ctr">
                        <a:lnSpc>
                          <a:spcPct val="115000"/>
                        </a:lnSpc>
                        <a:spcBef>
                          <a:spcPts val="0"/>
                        </a:spcBef>
                        <a:spcAft>
                          <a:spcPts val="0"/>
                        </a:spcAft>
                      </a:pPr>
                      <a:r>
                        <a:rPr lang="de-DE" sz="800" b="1" dirty="0">
                          <a:solidFill>
                            <a:schemeClr val="tx1"/>
                          </a:solidFill>
                          <a:effectLst/>
                          <a:latin typeface="Arial" panose="020B0604020202020204" pitchFamily="34" charset="0"/>
                          <a:cs typeface="Arial" panose="020B0604020202020204" pitchFamily="34" charset="0"/>
                        </a:rPr>
                        <a:t>IPO</a:t>
                      </a:r>
                      <a:endParaRPr lang="en-US"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Nov ‘15</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243</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Public Markets</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2,687</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a:solidFill>
                            <a:schemeClr val="tx1"/>
                          </a:solidFill>
                          <a:effectLst/>
                          <a:latin typeface="Arial" panose="020B0604020202020204" pitchFamily="34" charset="0"/>
                          <a:cs typeface="Arial" panose="020B0604020202020204" pitchFamily="34" charset="0"/>
                        </a:rPr>
                        <a:t>2,930</a:t>
                      </a:r>
                      <a:endParaRPr lang="en-US" sz="105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27,000,000</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de-DE" sz="800" b="0" dirty="0">
                          <a:solidFill>
                            <a:schemeClr val="tx1"/>
                          </a:solidFill>
                          <a:effectLst/>
                          <a:latin typeface="Arial" panose="020B0604020202020204" pitchFamily="34" charset="0"/>
                          <a:cs typeface="Arial" panose="020B0604020202020204" pitchFamily="34" charset="0"/>
                        </a:rPr>
                        <a:t>9</a:t>
                      </a:r>
                      <a:endParaRPr lang="en-US" sz="105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185" marR="58185"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8508869"/>
                  </a:ext>
                </a:extLst>
              </a:tr>
            </a:tbl>
          </a:graphicData>
        </a:graphic>
      </p:graphicFrame>
      <p:pic>
        <p:nvPicPr>
          <p:cNvPr id="5" name="Picture 2" descr="Square logo and symbol, meaning, history, PNG">
            <a:extLst>
              <a:ext uri="{FF2B5EF4-FFF2-40B4-BE49-F238E27FC236}">
                <a16:creationId xmlns:a16="http://schemas.microsoft.com/office/drawing/2014/main" id="{471A3A99-6B05-4C77-B6F8-4F6DE206124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and Drawn Arrows PNG Image Transparent | OnlyGFX.com">
            <a:extLst>
              <a:ext uri="{FF2B5EF4-FFF2-40B4-BE49-F238E27FC236}">
                <a16:creationId xmlns:a16="http://schemas.microsoft.com/office/drawing/2014/main" id="{177C4993-5360-4A66-AEFB-E69175A842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4957643"/>
            <a:ext cx="557655" cy="27829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4865FC-92EF-44AF-843C-9A84A98244F8}"/>
              </a:ext>
            </a:extLst>
          </p:cNvPr>
          <p:cNvSpPr txBox="1"/>
          <p:nvPr/>
        </p:nvSpPr>
        <p:spPr>
          <a:xfrm>
            <a:off x="1907704" y="4910530"/>
            <a:ext cx="6192688" cy="822726"/>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Square has 5 main equity funding rounds, Series A to E</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For each round, the company would negotiate the investment anew</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New investors, new valuation, new invested amount – and new shares issued with new rights</a:t>
            </a:r>
          </a:p>
        </p:txBody>
      </p:sp>
    </p:spTree>
    <p:extLst>
      <p:ext uri="{BB962C8B-B14F-4D97-AF65-F5344CB8AC3E}">
        <p14:creationId xmlns:p14="http://schemas.microsoft.com/office/powerpoint/2010/main" val="6629658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The ‘Standard Contract’ </a:t>
            </a:r>
            <a:r>
              <a:rPr lang="en-US" sz="1200" dirty="0"/>
              <a:t>(Failure Example: The Honest Co.)</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40</a:t>
            </a:fld>
            <a:endParaRPr lang="de-DE"/>
          </a:p>
        </p:txBody>
      </p:sp>
      <p:graphicFrame>
        <p:nvGraphicFramePr>
          <p:cNvPr id="4" name="Chart 3"/>
          <p:cNvGraphicFramePr>
            <a:graphicFrameLocks/>
          </p:cNvGraphicFramePr>
          <p:nvPr>
            <p:extLst>
              <p:ext uri="{D42A27DB-BD31-4B8C-83A1-F6EECF244321}">
                <p14:modId xmlns:p14="http://schemas.microsoft.com/office/powerpoint/2010/main" val="2341790448"/>
              </p:ext>
            </p:extLst>
          </p:nvPr>
        </p:nvGraphicFramePr>
        <p:xfrm>
          <a:off x="1014406" y="1494556"/>
          <a:ext cx="6683856" cy="29425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41151326"/>
              </p:ext>
            </p:extLst>
          </p:nvPr>
        </p:nvGraphicFramePr>
        <p:xfrm>
          <a:off x="523104" y="4787692"/>
          <a:ext cx="4336928" cy="1368150"/>
        </p:xfrm>
        <a:graphic>
          <a:graphicData uri="http://schemas.openxmlformats.org/drawingml/2006/table">
            <a:tbl>
              <a:tblPr firstRow="1" bandRow="1">
                <a:tableStyleId>{5C22544A-7EE6-4342-B048-85BDC9FD1C3A}</a:tableStyleId>
              </a:tblPr>
              <a:tblGrid>
                <a:gridCol w="550720">
                  <a:extLst>
                    <a:ext uri="{9D8B030D-6E8A-4147-A177-3AD203B41FA5}">
                      <a16:colId xmlns:a16="http://schemas.microsoft.com/office/drawing/2014/main" val="1210640895"/>
                    </a:ext>
                  </a:extLst>
                </a:gridCol>
                <a:gridCol w="481881">
                  <a:extLst>
                    <a:ext uri="{9D8B030D-6E8A-4147-A177-3AD203B41FA5}">
                      <a16:colId xmlns:a16="http://schemas.microsoft.com/office/drawing/2014/main" val="4097240248"/>
                    </a:ext>
                  </a:extLst>
                </a:gridCol>
                <a:gridCol w="550721">
                  <a:extLst>
                    <a:ext uri="{9D8B030D-6E8A-4147-A177-3AD203B41FA5}">
                      <a16:colId xmlns:a16="http://schemas.microsoft.com/office/drawing/2014/main" val="1218990918"/>
                    </a:ext>
                  </a:extLst>
                </a:gridCol>
                <a:gridCol w="757241">
                  <a:extLst>
                    <a:ext uri="{9D8B030D-6E8A-4147-A177-3AD203B41FA5}">
                      <a16:colId xmlns:a16="http://schemas.microsoft.com/office/drawing/2014/main" val="1535297849"/>
                    </a:ext>
                  </a:extLst>
                </a:gridCol>
                <a:gridCol w="481881">
                  <a:extLst>
                    <a:ext uri="{9D8B030D-6E8A-4147-A177-3AD203B41FA5}">
                      <a16:colId xmlns:a16="http://schemas.microsoft.com/office/drawing/2014/main" val="872576747"/>
                    </a:ext>
                  </a:extLst>
                </a:gridCol>
                <a:gridCol w="688401">
                  <a:extLst>
                    <a:ext uri="{9D8B030D-6E8A-4147-A177-3AD203B41FA5}">
                      <a16:colId xmlns:a16="http://schemas.microsoft.com/office/drawing/2014/main" val="1172889836"/>
                    </a:ext>
                  </a:extLst>
                </a:gridCol>
                <a:gridCol w="826083">
                  <a:extLst>
                    <a:ext uri="{9D8B030D-6E8A-4147-A177-3AD203B41FA5}">
                      <a16:colId xmlns:a16="http://schemas.microsoft.com/office/drawing/2014/main" val="2133383496"/>
                    </a:ext>
                  </a:extLst>
                </a:gridCol>
              </a:tblGrid>
              <a:tr h="475878">
                <a:tc>
                  <a:txBody>
                    <a:bodyPr/>
                    <a:lstStyle/>
                    <a:p>
                      <a:pPr algn="ctr"/>
                      <a:r>
                        <a:rPr lang="en-US" sz="800" b="1" i="0" u="none" dirty="0">
                          <a:solidFill>
                            <a:schemeClr val="bg1"/>
                          </a:solidFill>
                          <a:latin typeface="Arial" panose="020B0604020202020204" pitchFamily="34" charset="0"/>
                          <a:cs typeface="Arial" panose="020B0604020202020204" pitchFamily="34" charset="0"/>
                        </a:rPr>
                        <a:t>Series</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tc>
                  <a:txBody>
                    <a:bodyPr/>
                    <a:lstStyle/>
                    <a:p>
                      <a:pPr algn="ctr"/>
                      <a:r>
                        <a:rPr lang="en-US" sz="800" b="1" i="0" u="none" dirty="0">
                          <a:solidFill>
                            <a:schemeClr val="bg1"/>
                          </a:solidFill>
                          <a:latin typeface="Arial" panose="020B0604020202020204" pitchFamily="34" charset="0"/>
                          <a:cs typeface="Arial" panose="020B0604020202020204" pitchFamily="34" charset="0"/>
                        </a:rPr>
                        <a:t>Date</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tc>
                  <a:txBody>
                    <a:bodyPr/>
                    <a:lstStyle/>
                    <a:p>
                      <a:pPr algn="ctr"/>
                      <a:r>
                        <a:rPr lang="en-US" sz="800" b="1" i="0" u="none" dirty="0">
                          <a:solidFill>
                            <a:schemeClr val="bg1"/>
                          </a:solidFill>
                          <a:latin typeface="Arial" panose="020B0604020202020204" pitchFamily="34" charset="0"/>
                          <a:cs typeface="Arial" panose="020B0604020202020204" pitchFamily="34" charset="0"/>
                        </a:rPr>
                        <a:t>Vol. ($</a:t>
                      </a:r>
                      <a:r>
                        <a:rPr lang="en-US" sz="800" b="1" i="0" u="none" dirty="0" err="1">
                          <a:solidFill>
                            <a:schemeClr val="bg1"/>
                          </a:solidFill>
                          <a:latin typeface="Arial" panose="020B0604020202020204" pitchFamily="34" charset="0"/>
                          <a:cs typeface="Arial" panose="020B0604020202020204" pitchFamily="34" charset="0"/>
                        </a:rPr>
                        <a:t>mn</a:t>
                      </a:r>
                      <a:r>
                        <a:rPr lang="en-US" sz="800" b="1" i="0" u="none" dirty="0">
                          <a:solidFill>
                            <a:schemeClr val="bg1"/>
                          </a:solidFill>
                          <a:latin typeface="Arial" panose="020B0604020202020204" pitchFamily="34" charset="0"/>
                          <a:cs typeface="Arial" panose="020B0604020202020204" pitchFamily="34" charset="0"/>
                        </a:rPr>
                        <a:t>.)</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tc>
                  <a:txBody>
                    <a:bodyPr/>
                    <a:lstStyle/>
                    <a:p>
                      <a:pPr algn="ctr"/>
                      <a:r>
                        <a:rPr lang="en-US" sz="800" b="1" i="0" u="none" dirty="0">
                          <a:solidFill>
                            <a:schemeClr val="bg1"/>
                          </a:solidFill>
                          <a:latin typeface="Arial" panose="020B0604020202020204" pitchFamily="34" charset="0"/>
                          <a:cs typeface="Arial" panose="020B0604020202020204" pitchFamily="34" charset="0"/>
                        </a:rPr>
                        <a:t>Pre-Money</a:t>
                      </a:r>
                      <a:r>
                        <a:rPr lang="en-US" sz="800" b="1" i="0" u="none" baseline="0" dirty="0">
                          <a:solidFill>
                            <a:schemeClr val="bg1"/>
                          </a:solidFill>
                          <a:latin typeface="Arial" panose="020B0604020202020204" pitchFamily="34" charset="0"/>
                          <a:cs typeface="Arial" panose="020B0604020202020204" pitchFamily="34" charset="0"/>
                        </a:rPr>
                        <a:t> </a:t>
                      </a:r>
                      <a:r>
                        <a:rPr lang="en-US" sz="800" b="1" i="0" u="none" dirty="0">
                          <a:solidFill>
                            <a:schemeClr val="bg1"/>
                          </a:solidFill>
                          <a:latin typeface="Arial" panose="020B0604020202020204" pitchFamily="34" charset="0"/>
                          <a:cs typeface="Arial" panose="020B0604020202020204" pitchFamily="34" charset="0"/>
                        </a:rPr>
                        <a:t>Val. ($</a:t>
                      </a:r>
                      <a:r>
                        <a:rPr lang="en-US" sz="800" b="1" i="0" u="none" dirty="0" err="1">
                          <a:solidFill>
                            <a:schemeClr val="bg1"/>
                          </a:solidFill>
                          <a:latin typeface="Arial" panose="020B0604020202020204" pitchFamily="34" charset="0"/>
                          <a:cs typeface="Arial" panose="020B0604020202020204" pitchFamily="34" charset="0"/>
                        </a:rPr>
                        <a:t>mn</a:t>
                      </a:r>
                      <a:r>
                        <a:rPr lang="en-US" sz="800" b="1" i="0" u="none" dirty="0">
                          <a:solidFill>
                            <a:schemeClr val="bg1"/>
                          </a:solidFill>
                          <a:latin typeface="Arial" panose="020B0604020202020204" pitchFamily="34" charset="0"/>
                          <a:cs typeface="Arial" panose="020B0604020202020204" pitchFamily="34" charset="0"/>
                        </a:rPr>
                        <a:t>.)</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tc>
                  <a:txBody>
                    <a:bodyPr/>
                    <a:lstStyle/>
                    <a:p>
                      <a:pPr algn="ctr"/>
                      <a:r>
                        <a:rPr lang="en-US" sz="800" b="1" i="0" u="none" dirty="0">
                          <a:solidFill>
                            <a:schemeClr val="bg1"/>
                          </a:solidFill>
                          <a:latin typeface="Arial" panose="020B0604020202020204" pitchFamily="34" charset="0"/>
                          <a:cs typeface="Arial" panose="020B0604020202020204" pitchFamily="34" charset="0"/>
                        </a:rPr>
                        <a:t>PPS ($)</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tc>
                  <a:txBody>
                    <a:bodyPr/>
                    <a:lstStyle/>
                    <a:p>
                      <a:pPr algn="ctr"/>
                      <a:r>
                        <a:rPr lang="en-US" sz="800" b="1" i="0" u="none" dirty="0">
                          <a:solidFill>
                            <a:schemeClr val="bg1"/>
                          </a:solidFill>
                          <a:latin typeface="Arial" panose="020B0604020202020204" pitchFamily="34" charset="0"/>
                          <a:cs typeface="Arial" panose="020B0604020202020204" pitchFamily="34" charset="0"/>
                        </a:rPr>
                        <a:t>Liq. Pref. </a:t>
                      </a:r>
                      <a:br>
                        <a:rPr lang="en-US" sz="800" b="1" i="0" u="none" dirty="0">
                          <a:solidFill>
                            <a:schemeClr val="bg1"/>
                          </a:solidFill>
                          <a:latin typeface="Arial" panose="020B0604020202020204" pitchFamily="34" charset="0"/>
                          <a:cs typeface="Arial" panose="020B0604020202020204" pitchFamily="34" charset="0"/>
                        </a:rPr>
                      </a:br>
                      <a:r>
                        <a:rPr lang="en-US" sz="800" b="1" i="0" u="none" dirty="0">
                          <a:solidFill>
                            <a:schemeClr val="bg1"/>
                          </a:solidFill>
                          <a:latin typeface="Arial" panose="020B0604020202020204" pitchFamily="34" charset="0"/>
                          <a:cs typeface="Arial" panose="020B0604020202020204" pitchFamily="34" charset="0"/>
                        </a:rPr>
                        <a:t>($ PPS)</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tc>
                  <a:txBody>
                    <a:bodyPr/>
                    <a:lstStyle/>
                    <a:p>
                      <a:pPr algn="ctr"/>
                      <a:r>
                        <a:rPr lang="en-US" sz="800" b="1" i="0" u="none" dirty="0">
                          <a:solidFill>
                            <a:schemeClr val="bg1"/>
                          </a:solidFill>
                          <a:latin typeface="Arial" panose="020B0604020202020204" pitchFamily="34" charset="0"/>
                          <a:cs typeface="Arial" panose="020B0604020202020204" pitchFamily="34" charset="0"/>
                        </a:rPr>
                        <a:t>IPO</a:t>
                      </a:r>
                      <a:r>
                        <a:rPr lang="en-US" sz="800" b="1" i="0" u="none" baseline="0" dirty="0">
                          <a:solidFill>
                            <a:schemeClr val="bg1"/>
                          </a:solidFill>
                          <a:latin typeface="Arial" panose="020B0604020202020204" pitchFamily="34" charset="0"/>
                          <a:cs typeface="Arial" panose="020B0604020202020204" pitchFamily="34" charset="0"/>
                        </a:rPr>
                        <a:t> Ratchet ($ PPS)</a:t>
                      </a:r>
                      <a:endParaRPr lang="en-US" sz="800" b="1" i="0" u="none" dirty="0">
                        <a:solidFill>
                          <a:schemeClr val="bg1"/>
                        </a:solidFill>
                        <a:latin typeface="Arial" panose="020B0604020202020204" pitchFamily="34" charset="0"/>
                        <a:cs typeface="Arial" panose="020B0604020202020204" pitchFamily="34" charset="0"/>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879844330"/>
                  </a:ext>
                </a:extLst>
              </a:tr>
              <a:tr h="297424">
                <a:tc>
                  <a:txBody>
                    <a:bodyPr/>
                    <a:lstStyle/>
                    <a:p>
                      <a:pPr algn="ctr"/>
                      <a:r>
                        <a:rPr lang="en-US" sz="800" b="0" i="0" u="none" dirty="0">
                          <a:solidFill>
                            <a:schemeClr val="tx1"/>
                          </a:solidFill>
                          <a:latin typeface="Arial" panose="020B0604020202020204" pitchFamily="34" charset="0"/>
                          <a:cs typeface="Arial" panose="020B0604020202020204" pitchFamily="34" charset="0"/>
                        </a:rPr>
                        <a:t>C</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08/’14</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70</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930</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27.06</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38.65</a:t>
                      </a:r>
                      <a:endParaRPr lang="en-US" sz="800" b="0" i="0" u="none" baseline="30000" dirty="0">
                        <a:solidFill>
                          <a:schemeClr val="tx1"/>
                        </a:solidFill>
                        <a:latin typeface="Arial" panose="020B0604020202020204" pitchFamily="34" charset="0"/>
                        <a:cs typeface="Arial" panose="020B0604020202020204" pitchFamily="34" charset="0"/>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33.82</a:t>
                      </a:r>
                      <a:endParaRPr lang="en-US" sz="800" b="0" i="0" u="none" baseline="30000" dirty="0">
                        <a:solidFill>
                          <a:schemeClr val="tx1"/>
                        </a:solidFill>
                        <a:latin typeface="Arial" panose="020B0604020202020204" pitchFamily="34" charset="0"/>
                        <a:cs typeface="Arial" panose="020B0604020202020204" pitchFamily="34" charset="0"/>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2786498808"/>
                  </a:ext>
                </a:extLst>
              </a:tr>
              <a:tr h="297424">
                <a:tc>
                  <a:txBody>
                    <a:bodyPr/>
                    <a:lstStyle/>
                    <a:p>
                      <a:pPr algn="ctr"/>
                      <a:r>
                        <a:rPr lang="en-US" sz="800" b="0" i="0" u="none" dirty="0">
                          <a:solidFill>
                            <a:schemeClr val="tx1"/>
                          </a:solidFill>
                          <a:latin typeface="Arial" panose="020B0604020202020204" pitchFamily="34" charset="0"/>
                          <a:cs typeface="Arial" panose="020B0604020202020204" pitchFamily="34" charset="0"/>
                        </a:rPr>
                        <a:t>D</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08/’15</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104</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1,600</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45.76</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45.76</a:t>
                      </a:r>
                      <a:endParaRPr lang="en-US" sz="800" b="0" i="0" u="none" baseline="30000" dirty="0">
                        <a:solidFill>
                          <a:schemeClr val="tx1"/>
                        </a:solidFill>
                        <a:latin typeface="Arial" panose="020B0604020202020204" pitchFamily="34" charset="0"/>
                        <a:cs typeface="Arial" panose="020B0604020202020204" pitchFamily="34" charset="0"/>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33.82</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296970323"/>
                  </a:ext>
                </a:extLst>
              </a:tr>
              <a:tr h="297424">
                <a:tc>
                  <a:txBody>
                    <a:bodyPr/>
                    <a:lstStyle/>
                    <a:p>
                      <a:pPr algn="ctr"/>
                      <a:r>
                        <a:rPr lang="en-US" sz="800" b="0" i="0" u="none" dirty="0">
                          <a:solidFill>
                            <a:schemeClr val="tx1"/>
                          </a:solidFill>
                          <a:latin typeface="Arial" panose="020B0604020202020204" pitchFamily="34" charset="0"/>
                          <a:cs typeface="Arial" panose="020B0604020202020204" pitchFamily="34" charset="0"/>
                        </a:rPr>
                        <a:t>E</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09/’17</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75</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925</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19.60</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19.60</a:t>
                      </a: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ctr"/>
                      <a:r>
                        <a:rPr lang="en-US" sz="800" b="0" i="0" u="none" dirty="0">
                          <a:solidFill>
                            <a:schemeClr val="tx1"/>
                          </a:solidFill>
                          <a:latin typeface="Arial" panose="020B0604020202020204" pitchFamily="34" charset="0"/>
                          <a:cs typeface="Arial" panose="020B0604020202020204" pitchFamily="34" charset="0"/>
                        </a:rPr>
                        <a:t>24.51</a:t>
                      </a:r>
                      <a:endParaRPr lang="en-US" sz="800" b="0" i="0" u="none" baseline="30000" dirty="0">
                        <a:solidFill>
                          <a:schemeClr val="tx1"/>
                        </a:solidFill>
                        <a:latin typeface="Arial" panose="020B0604020202020204" pitchFamily="34" charset="0"/>
                        <a:cs typeface="Arial" panose="020B0604020202020204" pitchFamily="34" charset="0"/>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4092510939"/>
                  </a:ext>
                </a:extLst>
              </a:tr>
            </a:tbl>
          </a:graphicData>
        </a:graphic>
      </p:graphicFrame>
      <p:sp>
        <p:nvSpPr>
          <p:cNvPr id="6" name="TextBox 5"/>
          <p:cNvSpPr txBox="1"/>
          <p:nvPr/>
        </p:nvSpPr>
        <p:spPr>
          <a:xfrm>
            <a:off x="7349733" y="2613404"/>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$33.74</a:t>
            </a:r>
          </a:p>
        </p:txBody>
      </p:sp>
      <p:cxnSp>
        <p:nvCxnSpPr>
          <p:cNvPr id="7" name="Straight Arrow Connector 6"/>
          <p:cNvCxnSpPr/>
          <p:nvPr/>
        </p:nvCxnSpPr>
        <p:spPr>
          <a:xfrm flipH="1" flipV="1">
            <a:off x="7454770" y="2943563"/>
            <a:ext cx="641" cy="197886"/>
          </a:xfrm>
          <a:prstGeom prst="straightConnector1">
            <a:avLst/>
          </a:prstGeom>
          <a:ln w="63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02693" y="3085824"/>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$30.52</a:t>
            </a:r>
          </a:p>
        </p:txBody>
      </p:sp>
      <p:sp>
        <p:nvSpPr>
          <p:cNvPr id="9" name="TextBox 8"/>
          <p:cNvSpPr txBox="1"/>
          <p:nvPr/>
        </p:nvSpPr>
        <p:spPr>
          <a:xfrm>
            <a:off x="1468453" y="1448376"/>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Series C</a:t>
            </a:r>
          </a:p>
        </p:txBody>
      </p:sp>
      <p:sp>
        <p:nvSpPr>
          <p:cNvPr id="10" name="Rectangle 9"/>
          <p:cNvSpPr/>
          <p:nvPr/>
        </p:nvSpPr>
        <p:spPr>
          <a:xfrm>
            <a:off x="1707274" y="1647808"/>
            <a:ext cx="45719" cy="2065663"/>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786898" y="1453377"/>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Series D</a:t>
            </a:r>
          </a:p>
        </p:txBody>
      </p:sp>
      <p:sp>
        <p:nvSpPr>
          <p:cNvPr id="12" name="Rectangle 11"/>
          <p:cNvSpPr/>
          <p:nvPr/>
        </p:nvSpPr>
        <p:spPr>
          <a:xfrm>
            <a:off x="3093898" y="1652809"/>
            <a:ext cx="45719" cy="2065663"/>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027189" y="1451305"/>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Series E</a:t>
            </a:r>
          </a:p>
        </p:txBody>
      </p:sp>
      <p:sp>
        <p:nvSpPr>
          <p:cNvPr id="14" name="Rectangle 13"/>
          <p:cNvSpPr/>
          <p:nvPr/>
        </p:nvSpPr>
        <p:spPr>
          <a:xfrm>
            <a:off x="6334189" y="1650737"/>
            <a:ext cx="45719" cy="2065663"/>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305413" y="3368404"/>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$19.60</a:t>
            </a:r>
          </a:p>
        </p:txBody>
      </p:sp>
      <p:cxnSp>
        <p:nvCxnSpPr>
          <p:cNvPr id="16" name="Straight Arrow Connector 15"/>
          <p:cNvCxnSpPr/>
          <p:nvPr/>
        </p:nvCxnSpPr>
        <p:spPr>
          <a:xfrm flipH="1">
            <a:off x="7528201" y="2869594"/>
            <a:ext cx="205662" cy="0"/>
          </a:xfrm>
          <a:prstGeom prst="straightConnector1">
            <a:avLst/>
          </a:prstGeom>
          <a:ln w="63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01743" y="2750064"/>
            <a:ext cx="705437" cy="230832"/>
          </a:xfrm>
          <a:prstGeom prst="rect">
            <a:avLst/>
          </a:prstGeom>
          <a:noFill/>
          <a:ln w="6350">
            <a:noFill/>
          </a:ln>
        </p:spPr>
        <p:txBody>
          <a:bodyPr wrap="square" rtlCol="0">
            <a:spAutoFit/>
          </a:bodyPr>
          <a:lstStyle/>
          <a:p>
            <a:pPr algn="ctr"/>
            <a:r>
              <a:rPr lang="en-US" sz="900" dirty="0">
                <a:latin typeface="Arial" panose="020B0604020202020204" pitchFamily="34" charset="0"/>
                <a:cs typeface="Arial" panose="020B0604020202020204" pitchFamily="34" charset="0"/>
              </a:rPr>
              <a:t>$31.25</a:t>
            </a:r>
          </a:p>
        </p:txBody>
      </p:sp>
      <p:sp>
        <p:nvSpPr>
          <p:cNvPr id="18" name="TextBox 17"/>
          <p:cNvSpPr txBox="1"/>
          <p:nvPr/>
        </p:nvSpPr>
        <p:spPr>
          <a:xfrm>
            <a:off x="5724128" y="4978202"/>
            <a:ext cx="2381671" cy="987130"/>
          </a:xfrm>
          <a:prstGeom prst="rect">
            <a:avLst/>
          </a:prstGeom>
          <a:noFill/>
        </p:spPr>
        <p:txBody>
          <a:bodyPr wrap="square" rtlCol="0">
            <a:spAutoFit/>
          </a:bodyPr>
          <a:lstStyle/>
          <a:p>
            <a:pPr marL="182880" indent="-18288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Pricing follows minimum guaranteed exit price</a:t>
            </a:r>
          </a:p>
          <a:p>
            <a:pPr marL="182880" indent="-18288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Contract terms misalign $-PPS and company value</a:t>
            </a:r>
          </a:p>
        </p:txBody>
      </p:sp>
      <p:pic>
        <p:nvPicPr>
          <p:cNvPr id="1026" name="Picture 2" descr="Image result for the honest company logo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88316" y="1197234"/>
            <a:ext cx="612509" cy="61250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Hand Drawn Arrows PNG Image Transparent | OnlyGFX.com">
            <a:extLst>
              <a:ext uri="{FF2B5EF4-FFF2-40B4-BE49-F238E27FC236}">
                <a16:creationId xmlns:a16="http://schemas.microsoft.com/office/drawing/2014/main" id="{68901099-767E-40F7-A04E-31333D27494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21031" y="5006826"/>
            <a:ext cx="557655" cy="27829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Hand Drawn Arrows PNG Image Transparent | OnlyGFX.com">
            <a:extLst>
              <a:ext uri="{FF2B5EF4-FFF2-40B4-BE49-F238E27FC236}">
                <a16:creationId xmlns:a16="http://schemas.microsoft.com/office/drawing/2014/main" id="{E72929F5-C5BF-4062-AFA2-6F9F069BFC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21031" y="5454965"/>
            <a:ext cx="557655" cy="278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46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Preferred Share ‘Series’ </a:t>
            </a:r>
            <a:r>
              <a:rPr lang="en-US" sz="1200" dirty="0"/>
              <a:t>(Investor Definition)</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5</a:t>
            </a:fld>
            <a:endParaRPr lang="de-DE"/>
          </a:p>
        </p:txBody>
      </p:sp>
      <p:sp>
        <p:nvSpPr>
          <p:cNvPr id="4" name="Rectangle 3"/>
          <p:cNvSpPr/>
          <p:nvPr/>
        </p:nvSpPr>
        <p:spPr>
          <a:xfrm>
            <a:off x="899592" y="1844824"/>
            <a:ext cx="936104" cy="244827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2982157"/>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Definition</a:t>
            </a:r>
          </a:p>
        </p:txBody>
      </p:sp>
      <p:sp>
        <p:nvSpPr>
          <p:cNvPr id="6" name="Rectangle 5"/>
          <p:cNvSpPr/>
          <p:nvPr/>
        </p:nvSpPr>
        <p:spPr>
          <a:xfrm>
            <a:off x="1124000" y="1844824"/>
            <a:ext cx="7192416" cy="24482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2029130"/>
            <a:ext cx="6264696" cy="2141292"/>
          </a:xfrm>
          <a:prstGeom prst="rect">
            <a:avLst/>
          </a:prstGeom>
        </p:spPr>
        <p:txBody>
          <a:bodyPr wrap="square">
            <a:spAutoFit/>
          </a:bodyPr>
          <a:lstStyle/>
          <a:p>
            <a:pPr algn="just">
              <a:lnSpc>
                <a:spcPct val="150000"/>
              </a:lnSpc>
            </a:pPr>
            <a:r>
              <a:rPr lang="en-US" sz="1000" b="1" dirty="0">
                <a:latin typeface="Arial" panose="020B0604020202020204" pitchFamily="34" charset="0"/>
                <a:cs typeface="Arial" panose="020B0604020202020204" pitchFamily="34" charset="0"/>
              </a:rPr>
              <a:t>Article IV (B) Classes of Stock.</a:t>
            </a:r>
            <a:r>
              <a:rPr lang="en-US" sz="1000" dirty="0">
                <a:latin typeface="Arial" panose="020B0604020202020204" pitchFamily="34" charset="0"/>
                <a:cs typeface="Arial" panose="020B0604020202020204" pitchFamily="34" charset="0"/>
              </a:rPr>
              <a:t> </a:t>
            </a:r>
          </a:p>
          <a:p>
            <a:pPr marL="171450" indent="-171450" algn="just">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46,787,400 shares of Preferred Stock shall be designated “Series A Preferred Stock”, 13,893,330 shares of Preferred Stock shall be designated “Series B-1 Preferred Stock”, 27,030,040 shares of Preferred Stock shall be designated “Series B-2 Preferred Stock”, 17,764, 230 shares of Preferred Stock shall be designated “Series C Preferred Stock”, 20,164,210 shares of Preferred Stock shall be designated “Series E Preferred Stock”, and 6,466,861 shares of Preferred Stock shall be designated “Series E Preferred Stock”. The Series B-1 Preferred Stock and the Series B-2 Preferred Stock are collectively referred to herein as the “Series B Preferred Stock”</a:t>
            </a:r>
          </a:p>
          <a:p>
            <a:pPr marL="171450" indent="-171450" algn="just">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440,000,000 shares shall be common stock</a:t>
            </a:r>
          </a:p>
        </p:txBody>
      </p:sp>
      <p:sp>
        <p:nvSpPr>
          <p:cNvPr id="9" name="TextBox 8"/>
          <p:cNvSpPr txBox="1"/>
          <p:nvPr/>
        </p:nvSpPr>
        <p:spPr>
          <a:xfrm>
            <a:off x="1907704" y="4762739"/>
            <a:ext cx="5976664" cy="1330557"/>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General classification of different types of shares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Each funding round (Series A to E) has one class on shares, including sub-rounds (B-1)</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5 completely separate share classes with different rights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Common stock is typically held by the founders and the employees, and not awarded through investment but through ‘issuance’ (i.e. given to them for free)</a:t>
            </a:r>
          </a:p>
        </p:txBody>
      </p:sp>
      <p:pic>
        <p:nvPicPr>
          <p:cNvPr id="11" name="Picture 2" descr="Square logo and symbol, meaning, history, PNG">
            <a:extLst>
              <a:ext uri="{FF2B5EF4-FFF2-40B4-BE49-F238E27FC236}">
                <a16:creationId xmlns:a16="http://schemas.microsoft.com/office/drawing/2014/main" id="{0E236D70-F673-4E2E-B752-F2905F830F9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Hand Drawn Arrows PNG Image Transparent | OnlyGFX.com">
            <a:extLst>
              <a:ext uri="{FF2B5EF4-FFF2-40B4-BE49-F238E27FC236}">
                <a16:creationId xmlns:a16="http://schemas.microsoft.com/office/drawing/2014/main" id="{941F92A2-F5B9-4288-A419-4F973A80045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8521" y="4834747"/>
            <a:ext cx="557655" cy="278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470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CFC19F-4DD8-4E7D-B229-D94B17A88E9F}"/>
              </a:ext>
            </a:extLst>
          </p:cNvPr>
          <p:cNvSpPr>
            <a:spLocks noGrp="1"/>
          </p:cNvSpPr>
          <p:nvPr>
            <p:ph type="body" sz="quarter" idx="13"/>
          </p:nvPr>
        </p:nvSpPr>
        <p:spPr/>
        <p:txBody>
          <a:bodyPr/>
          <a:lstStyle/>
          <a:p>
            <a:r>
              <a:rPr lang="en-US" dirty="0"/>
              <a:t>Share Rights Overview</a:t>
            </a:r>
          </a:p>
        </p:txBody>
      </p:sp>
      <p:sp>
        <p:nvSpPr>
          <p:cNvPr id="3" name="Slide Number Placeholder 2">
            <a:extLst>
              <a:ext uri="{FF2B5EF4-FFF2-40B4-BE49-F238E27FC236}">
                <a16:creationId xmlns:a16="http://schemas.microsoft.com/office/drawing/2014/main" id="{32973635-6D82-4138-A6A1-26F34EECBFAF}"/>
              </a:ext>
            </a:extLst>
          </p:cNvPr>
          <p:cNvSpPr>
            <a:spLocks noGrp="1"/>
          </p:cNvSpPr>
          <p:nvPr>
            <p:ph type="sldNum" sz="quarter" idx="12"/>
          </p:nvPr>
        </p:nvSpPr>
        <p:spPr/>
        <p:txBody>
          <a:bodyPr/>
          <a:lstStyle/>
          <a:p>
            <a:fld id="{C76FEBDD-00E6-4BCE-81BB-64ADCF1A94EA}" type="slidenum">
              <a:rPr lang="de-DE" smtClean="0"/>
              <a:pPr/>
              <a:t>6</a:t>
            </a:fld>
            <a:endParaRPr lang="de-DE"/>
          </a:p>
        </p:txBody>
      </p:sp>
      <p:sp>
        <p:nvSpPr>
          <p:cNvPr id="4" name="TextBox 3">
            <a:extLst>
              <a:ext uri="{FF2B5EF4-FFF2-40B4-BE49-F238E27FC236}">
                <a16:creationId xmlns:a16="http://schemas.microsoft.com/office/drawing/2014/main" id="{295E355F-DB56-4661-8A51-1A97370132AE}"/>
              </a:ext>
            </a:extLst>
          </p:cNvPr>
          <p:cNvSpPr txBox="1"/>
          <p:nvPr/>
        </p:nvSpPr>
        <p:spPr>
          <a:xfrm>
            <a:off x="550065" y="1950652"/>
            <a:ext cx="2556375" cy="2600135"/>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Rights to </a:t>
            </a:r>
            <a:r>
              <a:rPr lang="en-US" sz="1100" b="1" dirty="0">
                <a:latin typeface="Arial" panose="020B0604020202020204" pitchFamily="34" charset="0"/>
                <a:cs typeface="Arial" panose="020B0604020202020204" pitchFamily="34" charset="0"/>
              </a:rPr>
              <a:t>convert</a:t>
            </a:r>
            <a:r>
              <a:rPr lang="en-US" sz="1100" dirty="0">
                <a:latin typeface="Arial" panose="020B0604020202020204" pitchFamily="34" charset="0"/>
                <a:cs typeface="Arial" panose="020B0604020202020204" pitchFamily="34" charset="0"/>
              </a:rPr>
              <a:t> preferred shares to common shares in exit event</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Typical conversion is 1:1, meaning that each share preferred share is turned into 1 common share</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Holder has OPTION to convert, can also hold onto preferred shares and keep rights</a:t>
            </a:r>
          </a:p>
          <a:p>
            <a:pPr marL="171450" indent="-171450">
              <a:lnSpc>
                <a:spcPct val="150000"/>
              </a:lnSpc>
              <a:buFont typeface="Arial" panose="020B0604020202020204" pitchFamily="34" charset="0"/>
              <a:buChar char="•"/>
            </a:pPr>
            <a:r>
              <a:rPr lang="en-US" sz="1100" b="1" dirty="0">
                <a:latin typeface="Arial" panose="020B0604020202020204" pitchFamily="34" charset="0"/>
                <a:cs typeface="Arial" panose="020B0604020202020204" pitchFamily="34" charset="0"/>
              </a:rPr>
              <a:t>Redemption</a:t>
            </a:r>
            <a:r>
              <a:rPr lang="en-US" sz="1100" dirty="0">
                <a:latin typeface="Arial" panose="020B0604020202020204" pitchFamily="34" charset="0"/>
                <a:cs typeface="Arial" panose="020B0604020202020204" pitchFamily="34" charset="0"/>
              </a:rPr>
              <a:t> rights force startup to buy back shares from investor</a:t>
            </a:r>
          </a:p>
        </p:txBody>
      </p:sp>
      <p:sp>
        <p:nvSpPr>
          <p:cNvPr id="5" name="Rectangle 4">
            <a:extLst>
              <a:ext uri="{FF2B5EF4-FFF2-40B4-BE49-F238E27FC236}">
                <a16:creationId xmlns:a16="http://schemas.microsoft.com/office/drawing/2014/main" id="{6C8DBAE8-276C-4B67-9807-503957CB4DD7}"/>
              </a:ext>
            </a:extLst>
          </p:cNvPr>
          <p:cNvSpPr/>
          <p:nvPr/>
        </p:nvSpPr>
        <p:spPr>
          <a:xfrm>
            <a:off x="588165" y="1628800"/>
            <a:ext cx="2399659"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46FE75F-0112-4F57-969F-477DCF30C7BA}"/>
              </a:ext>
            </a:extLst>
          </p:cNvPr>
          <p:cNvSpPr txBox="1"/>
          <p:nvPr/>
        </p:nvSpPr>
        <p:spPr>
          <a:xfrm>
            <a:off x="611900" y="1641222"/>
            <a:ext cx="2358879"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Conversion Rights</a:t>
            </a:r>
          </a:p>
        </p:txBody>
      </p:sp>
      <p:sp>
        <p:nvSpPr>
          <p:cNvPr id="7" name="TextBox 6">
            <a:extLst>
              <a:ext uri="{FF2B5EF4-FFF2-40B4-BE49-F238E27FC236}">
                <a16:creationId xmlns:a16="http://schemas.microsoft.com/office/drawing/2014/main" id="{124D9A5C-3872-4D9B-9AEE-32517E8D18E4}"/>
              </a:ext>
            </a:extLst>
          </p:cNvPr>
          <p:cNvSpPr txBox="1"/>
          <p:nvPr/>
        </p:nvSpPr>
        <p:spPr>
          <a:xfrm>
            <a:off x="3413522" y="1950652"/>
            <a:ext cx="2399659" cy="1076641"/>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Rights given to control company</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Voting rights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Board control rights</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Investment ‘protection’ rights</a:t>
            </a:r>
          </a:p>
        </p:txBody>
      </p:sp>
      <p:sp>
        <p:nvSpPr>
          <p:cNvPr id="8" name="Rectangle 7">
            <a:extLst>
              <a:ext uri="{FF2B5EF4-FFF2-40B4-BE49-F238E27FC236}">
                <a16:creationId xmlns:a16="http://schemas.microsoft.com/office/drawing/2014/main" id="{48E4FADD-225B-4A41-8547-E2AE55ECA0A8}"/>
              </a:ext>
            </a:extLst>
          </p:cNvPr>
          <p:cNvSpPr/>
          <p:nvPr/>
        </p:nvSpPr>
        <p:spPr>
          <a:xfrm>
            <a:off x="3419872" y="1628800"/>
            <a:ext cx="2399659"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B24C720-DACF-4A22-BB0C-521C7021AB05}"/>
              </a:ext>
            </a:extLst>
          </p:cNvPr>
          <p:cNvSpPr txBox="1"/>
          <p:nvPr/>
        </p:nvSpPr>
        <p:spPr>
          <a:xfrm>
            <a:off x="3430234" y="1641222"/>
            <a:ext cx="2358879"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Control Rights</a:t>
            </a:r>
          </a:p>
        </p:txBody>
      </p:sp>
      <p:sp>
        <p:nvSpPr>
          <p:cNvPr id="10" name="TextBox 9">
            <a:extLst>
              <a:ext uri="{FF2B5EF4-FFF2-40B4-BE49-F238E27FC236}">
                <a16:creationId xmlns:a16="http://schemas.microsoft.com/office/drawing/2014/main" id="{E891AD03-25B2-49CD-AEC7-35E3BE861AE3}"/>
              </a:ext>
            </a:extLst>
          </p:cNvPr>
          <p:cNvSpPr txBox="1"/>
          <p:nvPr/>
        </p:nvSpPr>
        <p:spPr>
          <a:xfrm>
            <a:off x="6228184" y="1950652"/>
            <a:ext cx="2399659" cy="183838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Rights regulating who gets paid what in an exit event</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Differentiation between IPO and M&amp;A, Chapter 11 exit</a:t>
            </a:r>
          </a:p>
          <a:p>
            <a:pPr marL="171450" indent="-171450">
              <a:lnSpc>
                <a:spcPct val="150000"/>
              </a:lnSpc>
              <a:buFont typeface="Arial" panose="020B0604020202020204" pitchFamily="34" charset="0"/>
              <a:buChar char="•"/>
            </a:pPr>
            <a:r>
              <a:rPr lang="en-US" sz="1100" dirty="0">
                <a:latin typeface="Arial" panose="020B0604020202020204" pitchFamily="34" charset="0"/>
                <a:cs typeface="Arial" panose="020B0604020202020204" pitchFamily="34" charset="0"/>
              </a:rPr>
              <a:t>Debt-like seniority and payout structures to protect investors from downside/loss</a:t>
            </a:r>
          </a:p>
        </p:txBody>
      </p:sp>
      <p:sp>
        <p:nvSpPr>
          <p:cNvPr id="11" name="Rectangle 10">
            <a:extLst>
              <a:ext uri="{FF2B5EF4-FFF2-40B4-BE49-F238E27FC236}">
                <a16:creationId xmlns:a16="http://schemas.microsoft.com/office/drawing/2014/main" id="{5CFF7101-6274-4B1A-95F1-F4B32290EA84}"/>
              </a:ext>
            </a:extLst>
          </p:cNvPr>
          <p:cNvSpPr/>
          <p:nvPr/>
        </p:nvSpPr>
        <p:spPr>
          <a:xfrm>
            <a:off x="6228184" y="1628800"/>
            <a:ext cx="2399659" cy="27109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F12FB83-BB1C-46E4-BE15-34E9D6F91F98}"/>
              </a:ext>
            </a:extLst>
          </p:cNvPr>
          <p:cNvSpPr txBox="1"/>
          <p:nvPr/>
        </p:nvSpPr>
        <p:spPr>
          <a:xfrm>
            <a:off x="6238546" y="1641222"/>
            <a:ext cx="2358879" cy="261610"/>
          </a:xfrm>
          <a:prstGeom prst="rect">
            <a:avLst/>
          </a:prstGeom>
          <a:noFill/>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Cash Flow Rights</a:t>
            </a:r>
          </a:p>
        </p:txBody>
      </p:sp>
      <p:pic>
        <p:nvPicPr>
          <p:cNvPr id="13" name="Picture 10" descr="Hand Drawn Arrows PNG Image Transparent | OnlyGFX.com">
            <a:extLst>
              <a:ext uri="{FF2B5EF4-FFF2-40B4-BE49-F238E27FC236}">
                <a16:creationId xmlns:a16="http://schemas.microsoft.com/office/drawing/2014/main" id="{3F99619D-FE3A-4C78-B567-49907C004AF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488898" y="4792818"/>
            <a:ext cx="557655" cy="27829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0" descr="Hand Drawn Arrows PNG Image Transparent | OnlyGFX.com">
            <a:extLst>
              <a:ext uri="{FF2B5EF4-FFF2-40B4-BE49-F238E27FC236}">
                <a16:creationId xmlns:a16="http://schemas.microsoft.com/office/drawing/2014/main" id="{51F811DA-2099-496D-89FD-AA2B74D29E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4340874" y="4792818"/>
            <a:ext cx="557655" cy="27829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0" descr="Hand Drawn Arrows PNG Image Transparent | OnlyGFX.com">
            <a:extLst>
              <a:ext uri="{FF2B5EF4-FFF2-40B4-BE49-F238E27FC236}">
                <a16:creationId xmlns:a16="http://schemas.microsoft.com/office/drawing/2014/main" id="{ACF09309-E87B-4D5B-AC09-E28A00CF8D9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158818" y="4792818"/>
            <a:ext cx="557655" cy="278291"/>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24650269-8381-4382-9FDF-69244AE8CEDD}"/>
              </a:ext>
            </a:extLst>
          </p:cNvPr>
          <p:cNvSpPr txBox="1"/>
          <p:nvPr/>
        </p:nvSpPr>
        <p:spPr>
          <a:xfrm>
            <a:off x="764743" y="5247994"/>
            <a:ext cx="2007057" cy="461665"/>
          </a:xfrm>
          <a:prstGeom prst="rect">
            <a:avLst/>
          </a:prstGeom>
          <a:noFill/>
        </p:spPr>
        <p:txBody>
          <a:bodyPr wrap="square" rtlCol="0">
            <a:spAutoFit/>
          </a:bodyPr>
          <a:lstStyle/>
          <a:p>
            <a:pPr algn="ctr"/>
            <a:r>
              <a:rPr lang="en-US" sz="1200" b="1" u="sng" dirty="0">
                <a:latin typeface="Arial" panose="020B0604020202020204" pitchFamily="34" charset="0"/>
                <a:cs typeface="Arial" panose="020B0604020202020204" pitchFamily="34" charset="0"/>
              </a:rPr>
              <a:t>Purpose:</a:t>
            </a:r>
            <a:r>
              <a:rPr lang="en-US" sz="1200" dirty="0">
                <a:latin typeface="Arial" panose="020B0604020202020204" pitchFamily="34" charset="0"/>
                <a:cs typeface="Arial" panose="020B0604020202020204" pitchFamily="34" charset="0"/>
              </a:rPr>
              <a:t> Shares can be sold in capital market</a:t>
            </a:r>
            <a:endParaRPr lang="en-US" sz="10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970B159E-FAE6-4246-8276-E7C8957BCE47}"/>
              </a:ext>
            </a:extLst>
          </p:cNvPr>
          <p:cNvSpPr txBox="1"/>
          <p:nvPr/>
        </p:nvSpPr>
        <p:spPr>
          <a:xfrm>
            <a:off x="6516216" y="5247994"/>
            <a:ext cx="1840594" cy="461665"/>
          </a:xfrm>
          <a:prstGeom prst="rect">
            <a:avLst/>
          </a:prstGeom>
          <a:noFill/>
        </p:spPr>
        <p:txBody>
          <a:bodyPr wrap="square" rtlCol="0">
            <a:spAutoFit/>
          </a:bodyPr>
          <a:lstStyle/>
          <a:p>
            <a:pPr algn="ctr"/>
            <a:r>
              <a:rPr lang="en-US" sz="1200" b="1" u="sng" dirty="0">
                <a:latin typeface="Arial" panose="020B0604020202020204" pitchFamily="34" charset="0"/>
                <a:cs typeface="Arial" panose="020B0604020202020204" pitchFamily="34" charset="0"/>
              </a:rPr>
              <a:t>Purpose:</a:t>
            </a:r>
            <a:r>
              <a:rPr lang="en-US" sz="1200" dirty="0">
                <a:latin typeface="Arial" panose="020B0604020202020204" pitchFamily="34" charset="0"/>
                <a:cs typeface="Arial" panose="020B0604020202020204" pitchFamily="34" charset="0"/>
              </a:rPr>
              <a:t> Investment protection</a:t>
            </a:r>
          </a:p>
        </p:txBody>
      </p:sp>
      <p:sp>
        <p:nvSpPr>
          <p:cNvPr id="18" name="TextBox 17">
            <a:extLst>
              <a:ext uri="{FF2B5EF4-FFF2-40B4-BE49-F238E27FC236}">
                <a16:creationId xmlns:a16="http://schemas.microsoft.com/office/drawing/2014/main" id="{F38E76E4-4E5C-4859-B847-70A02B59EC13}"/>
              </a:ext>
            </a:extLst>
          </p:cNvPr>
          <p:cNvSpPr txBox="1"/>
          <p:nvPr/>
        </p:nvSpPr>
        <p:spPr>
          <a:xfrm>
            <a:off x="3560826" y="5247994"/>
            <a:ext cx="2117750" cy="461665"/>
          </a:xfrm>
          <a:prstGeom prst="rect">
            <a:avLst/>
          </a:prstGeom>
          <a:noFill/>
        </p:spPr>
        <p:txBody>
          <a:bodyPr wrap="square" rtlCol="0">
            <a:spAutoFit/>
          </a:bodyPr>
          <a:lstStyle/>
          <a:p>
            <a:pPr algn="ctr"/>
            <a:r>
              <a:rPr lang="en-US" sz="1200" b="1" u="sng" dirty="0">
                <a:latin typeface="Arial" panose="020B0604020202020204" pitchFamily="34" charset="0"/>
                <a:cs typeface="Arial" panose="020B0604020202020204" pitchFamily="34" charset="0"/>
              </a:rPr>
              <a:t>Purpose:</a:t>
            </a:r>
            <a:r>
              <a:rPr lang="en-US" sz="1200" dirty="0">
                <a:latin typeface="Arial" panose="020B0604020202020204" pitchFamily="34" charset="0"/>
                <a:cs typeface="Arial" panose="020B0604020202020204" pitchFamily="34" charset="0"/>
              </a:rPr>
              <a:t> Investment protection</a:t>
            </a:r>
          </a:p>
        </p:txBody>
      </p:sp>
    </p:spTree>
    <p:extLst>
      <p:ext uri="{BB962C8B-B14F-4D97-AF65-F5344CB8AC3E}">
        <p14:creationId xmlns:p14="http://schemas.microsoft.com/office/powerpoint/2010/main" val="3558462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Investment Contracts </a:t>
            </a:r>
            <a:r>
              <a:rPr lang="en-US" sz="1200" dirty="0"/>
              <a:t>(Conversion)</a:t>
            </a:r>
            <a:endParaRPr lang="en-US" dirty="0"/>
          </a:p>
        </p:txBody>
      </p:sp>
      <p:sp>
        <p:nvSpPr>
          <p:cNvPr id="3" name="Slide Number Placeholder 2"/>
          <p:cNvSpPr>
            <a:spLocks noGrp="1"/>
          </p:cNvSpPr>
          <p:nvPr>
            <p:ph type="sldNum" sz="quarter" idx="12"/>
          </p:nvPr>
        </p:nvSpPr>
        <p:spPr/>
        <p:txBody>
          <a:bodyPr/>
          <a:lstStyle/>
          <a:p>
            <a:fld id="{C76FEBDD-00E6-4BCE-81BB-64ADCF1A94EA}" type="slidenum">
              <a:rPr lang="de-DE" smtClean="0"/>
              <a:pPr/>
              <a:t>7</a:t>
            </a:fld>
            <a:endParaRPr lang="de-DE"/>
          </a:p>
        </p:txBody>
      </p:sp>
      <p:sp>
        <p:nvSpPr>
          <p:cNvPr id="4" name="Rectangle 3"/>
          <p:cNvSpPr/>
          <p:nvPr/>
        </p:nvSpPr>
        <p:spPr>
          <a:xfrm>
            <a:off x="899592" y="1700808"/>
            <a:ext cx="936104" cy="2880320"/>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0840" y="3061521"/>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6" name="Rectangle 5"/>
          <p:cNvSpPr/>
          <p:nvPr/>
        </p:nvSpPr>
        <p:spPr>
          <a:xfrm>
            <a:off x="1124000" y="1700808"/>
            <a:ext cx="7192416" cy="288032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7704" y="1891604"/>
            <a:ext cx="6264696" cy="2516073"/>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IV (B) 4. Conversion</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(a) Right to Convert. Each Share of Preferred Stock shall be convertible, at the option of the holder thereof, at any time after the date of issuance of such share, into such number of […[ Common Stock as is determined by dividing the Original Issue Price by the Preferred Stock Conversion Price for such series of Preferred Stock</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The Conversion Price per share shall be the Original Issue Price of each Series Preferred Stock.</a:t>
            </a: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(b) Automatic Conversion. Each share of Series Preferred Stock shall be converted into shares of Common Stock upon […] the Corporation’s sale of its Common Stock in a firm commitment underwritten public offering […] which results in aggregate cash proceeds to the Corporation of not less than $50,000,000.</a:t>
            </a:r>
          </a:p>
        </p:txBody>
      </p:sp>
      <p:sp>
        <p:nvSpPr>
          <p:cNvPr id="9" name="TextBox 8"/>
          <p:cNvSpPr txBox="1"/>
          <p:nvPr/>
        </p:nvSpPr>
        <p:spPr>
          <a:xfrm>
            <a:off x="899592" y="4861101"/>
            <a:ext cx="7920880" cy="1304203"/>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Preferred Shares have to be converted to Common in order to be traded in public markets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Conversion defines ratio of Preferred to Common Shares (e.g. 1:1)</a:t>
            </a:r>
          </a:p>
          <a:p>
            <a:pPr>
              <a:lnSpc>
                <a:spcPct val="150000"/>
              </a:lnSpc>
            </a:pPr>
            <a:r>
              <a:rPr lang="en-US" sz="105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Varying Conversion Ratios (1:2, 1:0.5 etc.)</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Default typically is 1:1</a:t>
            </a:r>
          </a:p>
        </p:txBody>
      </p:sp>
      <p:pic>
        <p:nvPicPr>
          <p:cNvPr id="11" name="Picture 2" descr="Square logo and symbol, meaning, history, PNG">
            <a:extLst>
              <a:ext uri="{FF2B5EF4-FFF2-40B4-BE49-F238E27FC236}">
                <a16:creationId xmlns:a16="http://schemas.microsoft.com/office/drawing/2014/main" id="{230DAFE9-335D-41F4-9CCB-1BC1039B47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124744"/>
            <a:ext cx="767232" cy="43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121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B7DAA9-C924-44B2-A9F4-60D4CCC0B15F}"/>
              </a:ext>
            </a:extLst>
          </p:cNvPr>
          <p:cNvSpPr>
            <a:spLocks noGrp="1"/>
          </p:cNvSpPr>
          <p:nvPr>
            <p:ph type="body" sz="quarter" idx="13"/>
          </p:nvPr>
        </p:nvSpPr>
        <p:spPr/>
        <p:txBody>
          <a:bodyPr/>
          <a:lstStyle/>
          <a:p>
            <a:r>
              <a:rPr lang="en-US" dirty="0"/>
              <a:t>From Investment to Exit </a:t>
            </a:r>
            <a:r>
              <a:rPr lang="en-US" sz="1200" dirty="0"/>
              <a:t>(Conversion)</a:t>
            </a:r>
            <a:endParaRPr lang="en-US" dirty="0"/>
          </a:p>
        </p:txBody>
      </p:sp>
      <p:sp>
        <p:nvSpPr>
          <p:cNvPr id="3" name="Slide Number Placeholder 2">
            <a:extLst>
              <a:ext uri="{FF2B5EF4-FFF2-40B4-BE49-F238E27FC236}">
                <a16:creationId xmlns:a16="http://schemas.microsoft.com/office/drawing/2014/main" id="{C87BF642-99D5-4CF4-95D7-E2DE4EE61C71}"/>
              </a:ext>
            </a:extLst>
          </p:cNvPr>
          <p:cNvSpPr>
            <a:spLocks noGrp="1"/>
          </p:cNvSpPr>
          <p:nvPr>
            <p:ph type="sldNum" sz="quarter" idx="12"/>
          </p:nvPr>
        </p:nvSpPr>
        <p:spPr/>
        <p:txBody>
          <a:bodyPr/>
          <a:lstStyle/>
          <a:p>
            <a:fld id="{C76FEBDD-00E6-4BCE-81BB-64ADCF1A94EA}" type="slidenum">
              <a:rPr lang="de-DE" smtClean="0"/>
              <a:pPr/>
              <a:t>8</a:t>
            </a:fld>
            <a:endParaRPr lang="de-DE"/>
          </a:p>
        </p:txBody>
      </p:sp>
      <p:sp>
        <p:nvSpPr>
          <p:cNvPr id="5" name="Rectangle: Rounded Corners 4">
            <a:extLst>
              <a:ext uri="{FF2B5EF4-FFF2-40B4-BE49-F238E27FC236}">
                <a16:creationId xmlns:a16="http://schemas.microsoft.com/office/drawing/2014/main" id="{208679E2-E598-40AE-BF07-C381D9C80740}"/>
              </a:ext>
            </a:extLst>
          </p:cNvPr>
          <p:cNvSpPr/>
          <p:nvPr/>
        </p:nvSpPr>
        <p:spPr>
          <a:xfrm>
            <a:off x="2281584" y="2494992"/>
            <a:ext cx="1080120" cy="648072"/>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43BBAD0-AD09-4FB8-9A12-2AD500C245F8}"/>
              </a:ext>
            </a:extLst>
          </p:cNvPr>
          <p:cNvSpPr txBox="1"/>
          <p:nvPr/>
        </p:nvSpPr>
        <p:spPr>
          <a:xfrm>
            <a:off x="2176686" y="1443074"/>
            <a:ext cx="1291830"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Obtain ‘Series A’ Convertible Preferred Shares w/ Rights</a:t>
            </a:r>
          </a:p>
        </p:txBody>
      </p:sp>
      <p:sp>
        <p:nvSpPr>
          <p:cNvPr id="8" name="Rectangle: Rounded Corners 7">
            <a:extLst>
              <a:ext uri="{FF2B5EF4-FFF2-40B4-BE49-F238E27FC236}">
                <a16:creationId xmlns:a16="http://schemas.microsoft.com/office/drawing/2014/main" id="{D9AB013D-528A-44CF-A3A6-2D49C2ABD87C}"/>
              </a:ext>
            </a:extLst>
          </p:cNvPr>
          <p:cNvSpPr/>
          <p:nvPr/>
        </p:nvSpPr>
        <p:spPr>
          <a:xfrm>
            <a:off x="4058298" y="2494992"/>
            <a:ext cx="1080120" cy="648072"/>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a:extLst>
              <a:ext uri="{FF2B5EF4-FFF2-40B4-BE49-F238E27FC236}">
                <a16:creationId xmlns:a16="http://schemas.microsoft.com/office/drawing/2014/main" id="{2E928F03-ABB0-4849-B438-519FC1AAB202}"/>
              </a:ext>
            </a:extLst>
          </p:cNvPr>
          <p:cNvGraphicFramePr>
            <a:graphicFrameLocks noGrp="1"/>
          </p:cNvGraphicFramePr>
          <p:nvPr>
            <p:extLst>
              <p:ext uri="{D42A27DB-BD31-4B8C-83A1-F6EECF244321}">
                <p14:modId xmlns:p14="http://schemas.microsoft.com/office/powerpoint/2010/main" val="2910961093"/>
              </p:ext>
            </p:extLst>
          </p:nvPr>
        </p:nvGraphicFramePr>
        <p:xfrm>
          <a:off x="611560" y="4195688"/>
          <a:ext cx="4680521" cy="2092870"/>
        </p:xfrm>
        <a:graphic>
          <a:graphicData uri="http://schemas.openxmlformats.org/drawingml/2006/table">
            <a:tbl>
              <a:tblPr firstRow="1" firstCol="1" bandRow="1">
                <a:tableStyleId>{5C22544A-7EE6-4342-B048-85BDC9FD1C3A}</a:tableStyleId>
              </a:tblPr>
              <a:tblGrid>
                <a:gridCol w="1584176">
                  <a:extLst>
                    <a:ext uri="{9D8B030D-6E8A-4147-A177-3AD203B41FA5}">
                      <a16:colId xmlns:a16="http://schemas.microsoft.com/office/drawing/2014/main" val="2394817650"/>
                    </a:ext>
                  </a:extLst>
                </a:gridCol>
                <a:gridCol w="619269">
                  <a:extLst>
                    <a:ext uri="{9D8B030D-6E8A-4147-A177-3AD203B41FA5}">
                      <a16:colId xmlns:a16="http://schemas.microsoft.com/office/drawing/2014/main" val="3899170545"/>
                    </a:ext>
                  </a:extLst>
                </a:gridCol>
                <a:gridCol w="619269">
                  <a:extLst>
                    <a:ext uri="{9D8B030D-6E8A-4147-A177-3AD203B41FA5}">
                      <a16:colId xmlns:a16="http://schemas.microsoft.com/office/drawing/2014/main" val="1773283214"/>
                    </a:ext>
                  </a:extLst>
                </a:gridCol>
                <a:gridCol w="619269">
                  <a:extLst>
                    <a:ext uri="{9D8B030D-6E8A-4147-A177-3AD203B41FA5}">
                      <a16:colId xmlns:a16="http://schemas.microsoft.com/office/drawing/2014/main" val="3057911105"/>
                    </a:ext>
                  </a:extLst>
                </a:gridCol>
                <a:gridCol w="619269">
                  <a:extLst>
                    <a:ext uri="{9D8B030D-6E8A-4147-A177-3AD203B41FA5}">
                      <a16:colId xmlns:a16="http://schemas.microsoft.com/office/drawing/2014/main" val="1749040605"/>
                    </a:ext>
                  </a:extLst>
                </a:gridCol>
                <a:gridCol w="619269">
                  <a:extLst>
                    <a:ext uri="{9D8B030D-6E8A-4147-A177-3AD203B41FA5}">
                      <a16:colId xmlns:a16="http://schemas.microsoft.com/office/drawing/2014/main" val="3557531306"/>
                    </a:ext>
                  </a:extLst>
                </a:gridCol>
              </a:tblGrid>
              <a:tr h="360040">
                <a:tc>
                  <a:txBody>
                    <a:bodyPr/>
                    <a:lstStyle/>
                    <a:p>
                      <a:pPr algn="l" fontAlgn="b"/>
                      <a:endParaRPr lang="en-US" sz="8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800" b="1" i="0" u="none" strike="noStrike" dirty="0">
                          <a:solidFill>
                            <a:schemeClr val="bg1"/>
                          </a:solidFill>
                          <a:effectLst/>
                          <a:latin typeface="Arial" panose="020B0604020202020204" pitchFamily="34" charset="0"/>
                          <a:cs typeface="Arial" panose="020B0604020202020204" pitchFamily="34" charset="0"/>
                        </a:rPr>
                        <a:t>At </a:t>
                      </a:r>
                      <a:br>
                        <a:rPr lang="en-US" sz="800" b="1" i="0" u="none" strike="noStrike" dirty="0">
                          <a:solidFill>
                            <a:schemeClr val="bg1"/>
                          </a:solidFill>
                          <a:effectLst/>
                          <a:latin typeface="Arial" panose="020B0604020202020204" pitchFamily="34" charset="0"/>
                          <a:cs typeface="Arial" panose="020B0604020202020204" pitchFamily="34" charset="0"/>
                        </a:rPr>
                      </a:br>
                      <a:r>
                        <a:rPr lang="en-US" sz="800" b="1" i="0" u="none" strike="noStrike" dirty="0">
                          <a:solidFill>
                            <a:schemeClr val="bg1"/>
                          </a:solidFill>
                          <a:effectLst/>
                          <a:latin typeface="Arial" panose="020B0604020202020204" pitchFamily="34" charset="0"/>
                          <a:cs typeface="Arial" panose="020B0604020202020204" pitchFamily="34" charset="0"/>
                        </a:rPr>
                        <a:t>Founding</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800" b="1" i="0" u="none" strike="noStrike" dirty="0">
                          <a:solidFill>
                            <a:schemeClr val="bg1"/>
                          </a:solidFill>
                          <a:effectLst/>
                          <a:latin typeface="Arial" panose="020B0604020202020204" pitchFamily="34" charset="0"/>
                          <a:cs typeface="Arial" panose="020B0604020202020204" pitchFamily="34" charset="0"/>
                        </a:rPr>
                        <a:t>At </a:t>
                      </a:r>
                      <a:br>
                        <a:rPr lang="en-US" sz="800" b="1" i="0" u="none" strike="noStrike" dirty="0">
                          <a:solidFill>
                            <a:schemeClr val="bg1"/>
                          </a:solidFill>
                          <a:effectLst/>
                          <a:latin typeface="Arial" panose="020B0604020202020204" pitchFamily="34" charset="0"/>
                          <a:cs typeface="Arial" panose="020B0604020202020204" pitchFamily="34" charset="0"/>
                        </a:rPr>
                      </a:br>
                      <a:r>
                        <a:rPr lang="en-US" sz="800" b="1" i="0" u="none" strike="noStrike" dirty="0">
                          <a:solidFill>
                            <a:schemeClr val="bg1"/>
                          </a:solidFill>
                          <a:effectLst/>
                          <a:latin typeface="Arial" panose="020B0604020202020204" pitchFamily="34" charset="0"/>
                          <a:cs typeface="Arial" panose="020B0604020202020204" pitchFamily="34" charset="0"/>
                        </a:rPr>
                        <a:t>Series A</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800" b="1" i="0" u="none" strike="noStrike" dirty="0">
                          <a:solidFill>
                            <a:schemeClr val="bg1"/>
                          </a:solidFill>
                          <a:effectLst/>
                          <a:latin typeface="Arial" panose="020B0604020202020204" pitchFamily="34" charset="0"/>
                          <a:cs typeface="Arial" panose="020B0604020202020204" pitchFamily="34" charset="0"/>
                        </a:rPr>
                        <a:t>At </a:t>
                      </a:r>
                      <a:br>
                        <a:rPr lang="en-US" sz="800" b="1" i="0" u="none" strike="noStrike" dirty="0">
                          <a:solidFill>
                            <a:schemeClr val="bg1"/>
                          </a:solidFill>
                          <a:effectLst/>
                          <a:latin typeface="Arial" panose="020B0604020202020204" pitchFamily="34" charset="0"/>
                          <a:cs typeface="Arial" panose="020B0604020202020204" pitchFamily="34" charset="0"/>
                        </a:rPr>
                      </a:br>
                      <a:r>
                        <a:rPr lang="en-US" sz="800" b="1" i="0" u="none" strike="noStrike" dirty="0">
                          <a:solidFill>
                            <a:schemeClr val="bg1"/>
                          </a:solidFill>
                          <a:effectLst/>
                          <a:latin typeface="Arial" panose="020B0604020202020204" pitchFamily="34" charset="0"/>
                          <a:cs typeface="Arial" panose="020B0604020202020204" pitchFamily="34" charset="0"/>
                        </a:rPr>
                        <a:t>Series B</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800" b="1" i="0" u="none" strike="noStrike" dirty="0">
                          <a:solidFill>
                            <a:schemeClr val="bg1"/>
                          </a:solidFill>
                          <a:effectLst/>
                          <a:latin typeface="Arial" panose="020B0604020202020204" pitchFamily="34" charset="0"/>
                          <a:cs typeface="Arial" panose="020B0604020202020204" pitchFamily="34" charset="0"/>
                        </a:rPr>
                        <a:t>Exit Conversion</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r>
                        <a:rPr lang="en-US" sz="800" b="1" i="0" u="none" strike="noStrike" dirty="0">
                          <a:solidFill>
                            <a:schemeClr val="bg1"/>
                          </a:solidFill>
                          <a:effectLst/>
                          <a:latin typeface="Arial" panose="020B0604020202020204" pitchFamily="34" charset="0"/>
                          <a:cs typeface="Arial" panose="020B0604020202020204" pitchFamily="34" charset="0"/>
                        </a:rPr>
                        <a:t>Exit No</a:t>
                      </a:r>
                    </a:p>
                    <a:p>
                      <a:pPr algn="ctr" fontAlgn="b"/>
                      <a:r>
                        <a:rPr lang="en-US" sz="800" b="1" i="0" u="none" strike="noStrike" dirty="0">
                          <a:solidFill>
                            <a:schemeClr val="bg1"/>
                          </a:solidFill>
                          <a:effectLst/>
                          <a:latin typeface="Arial" panose="020B0604020202020204" pitchFamily="34" charset="0"/>
                          <a:cs typeface="Arial" panose="020B0604020202020204" pitchFamily="34" charset="0"/>
                        </a:rPr>
                        <a:t>Conversion</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40345874"/>
                  </a:ext>
                </a:extLst>
              </a:tr>
              <a:tr h="157530">
                <a:tc>
                  <a:txBody>
                    <a:bodyPr/>
                    <a:lstStyle/>
                    <a:p>
                      <a:pPr algn="l" fontAlgn="b"/>
                      <a:r>
                        <a:rPr lang="en-US" sz="800" b="1" i="0" u="none" strike="noStrike" dirty="0">
                          <a:solidFill>
                            <a:schemeClr val="tx1"/>
                          </a:solidFill>
                          <a:effectLst/>
                          <a:latin typeface="Arial" panose="020B0604020202020204" pitchFamily="34" charset="0"/>
                          <a:cs typeface="Arial" panose="020B0604020202020204" pitchFamily="34" charset="0"/>
                        </a:rPr>
                        <a:t>Common Shares</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0351013"/>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 Common Owned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100%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100%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100%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100%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4903081"/>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 Common Owned if converted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100%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50%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n/a</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3887125"/>
                  </a:ext>
                </a:extLst>
              </a:tr>
              <a:tr h="157530">
                <a:tc>
                  <a:txBody>
                    <a:bodyPr/>
                    <a:lstStyle/>
                    <a:p>
                      <a:pPr algn="l" fontAlgn="b"/>
                      <a:r>
                        <a:rPr lang="en-US" sz="800" b="1" i="0" u="none" strike="noStrike" dirty="0">
                          <a:solidFill>
                            <a:schemeClr val="tx1"/>
                          </a:solidFill>
                          <a:effectLst/>
                          <a:latin typeface="Arial" panose="020B0604020202020204" pitchFamily="34" charset="0"/>
                          <a:cs typeface="Arial" panose="020B0604020202020204" pitchFamily="34" charset="0"/>
                        </a:rPr>
                        <a:t>Series A Shares</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2608213"/>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 Preferred Owned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100%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33%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33%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4151845"/>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 Common owned if converted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50%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25%</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0711079"/>
                  </a:ext>
                </a:extLst>
              </a:tr>
              <a:tr h="157530">
                <a:tc>
                  <a:txBody>
                    <a:bodyPr/>
                    <a:lstStyle/>
                    <a:p>
                      <a:pPr algn="l" fontAlgn="b"/>
                      <a:r>
                        <a:rPr lang="en-US" sz="800" b="1" i="0" u="none" strike="noStrike" dirty="0">
                          <a:solidFill>
                            <a:schemeClr val="tx1"/>
                          </a:solidFill>
                          <a:effectLst/>
                          <a:latin typeface="Arial" panose="020B0604020202020204" pitchFamily="34" charset="0"/>
                          <a:cs typeface="Arial" panose="020B0604020202020204" pitchFamily="34" charset="0"/>
                        </a:rPr>
                        <a:t>Series B Shares</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7056870"/>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 Preferred Owned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67%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67%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4447495"/>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 Owned if converted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50%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50%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891077"/>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Total Preferred NOSH</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8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3m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0m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3m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5628094"/>
                  </a:ext>
                </a:extLst>
              </a:tr>
              <a:tr h="157530">
                <a:tc>
                  <a:txBody>
                    <a:bodyPr/>
                    <a:lstStyle/>
                    <a:p>
                      <a:pPr algn="l" fontAlgn="b"/>
                      <a:r>
                        <a:rPr lang="en-US" sz="800" b="0" i="0" u="none" strike="noStrike" dirty="0">
                          <a:solidFill>
                            <a:schemeClr val="tx1"/>
                          </a:solidFill>
                          <a:effectLst/>
                          <a:latin typeface="Arial" panose="020B0604020202020204" pitchFamily="34" charset="0"/>
                          <a:cs typeface="Arial" panose="020B0604020202020204" pitchFamily="34" charset="0"/>
                        </a:rPr>
                        <a:t>Total Common NOSH if Converted</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2m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4m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4m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800" b="0" i="0" u="none" strike="noStrike" dirty="0">
                          <a:solidFill>
                            <a:schemeClr val="tx1"/>
                          </a:solidFill>
                          <a:effectLst/>
                          <a:latin typeface="Arial" panose="020B0604020202020204" pitchFamily="34" charset="0"/>
                          <a:cs typeface="Arial" panose="020B0604020202020204" pitchFamily="34" charset="0"/>
                        </a:rPr>
                        <a:t>1m</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4492668"/>
                  </a:ext>
                </a:extLst>
              </a:tr>
            </a:tbl>
          </a:graphicData>
        </a:graphic>
      </p:graphicFrame>
      <p:sp>
        <p:nvSpPr>
          <p:cNvPr id="12" name="Arrow: Right 11">
            <a:extLst>
              <a:ext uri="{FF2B5EF4-FFF2-40B4-BE49-F238E27FC236}">
                <a16:creationId xmlns:a16="http://schemas.microsoft.com/office/drawing/2014/main" id="{9444B503-5E01-4A43-99A0-97BEE9E0F675}"/>
              </a:ext>
            </a:extLst>
          </p:cNvPr>
          <p:cNvSpPr/>
          <p:nvPr/>
        </p:nvSpPr>
        <p:spPr>
          <a:xfrm>
            <a:off x="1645072" y="2710827"/>
            <a:ext cx="569146" cy="21640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BDEB150A-0D09-4513-86A4-2260D821795F}"/>
              </a:ext>
            </a:extLst>
          </p:cNvPr>
          <p:cNvSpPr/>
          <p:nvPr/>
        </p:nvSpPr>
        <p:spPr>
          <a:xfrm>
            <a:off x="506115" y="2494992"/>
            <a:ext cx="1080120" cy="648072"/>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AA82AF3-C99B-455C-9C38-DA478290551F}"/>
              </a:ext>
            </a:extLst>
          </p:cNvPr>
          <p:cNvSpPr txBox="1"/>
          <p:nvPr/>
        </p:nvSpPr>
        <p:spPr>
          <a:xfrm>
            <a:off x="496799" y="2634362"/>
            <a:ext cx="1094856" cy="369332"/>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Founding of Company</a:t>
            </a:r>
          </a:p>
        </p:txBody>
      </p:sp>
      <p:sp>
        <p:nvSpPr>
          <p:cNvPr id="16" name="TextBox 15">
            <a:extLst>
              <a:ext uri="{FF2B5EF4-FFF2-40B4-BE49-F238E27FC236}">
                <a16:creationId xmlns:a16="http://schemas.microsoft.com/office/drawing/2014/main" id="{5B0ECD86-A6A4-4568-AE9B-20B08A4F4672}"/>
              </a:ext>
            </a:extLst>
          </p:cNvPr>
          <p:cNvSpPr txBox="1"/>
          <p:nvPr/>
        </p:nvSpPr>
        <p:spPr>
          <a:xfrm>
            <a:off x="2266848" y="2634362"/>
            <a:ext cx="1094856" cy="369332"/>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Series A Investment</a:t>
            </a:r>
          </a:p>
        </p:txBody>
      </p:sp>
      <p:sp>
        <p:nvSpPr>
          <p:cNvPr id="17" name="TextBox 16">
            <a:extLst>
              <a:ext uri="{FF2B5EF4-FFF2-40B4-BE49-F238E27FC236}">
                <a16:creationId xmlns:a16="http://schemas.microsoft.com/office/drawing/2014/main" id="{4C5630ED-EB82-4523-AA46-1CA13985CB3E}"/>
              </a:ext>
            </a:extLst>
          </p:cNvPr>
          <p:cNvSpPr txBox="1"/>
          <p:nvPr/>
        </p:nvSpPr>
        <p:spPr>
          <a:xfrm>
            <a:off x="4050930" y="2634362"/>
            <a:ext cx="1094856" cy="369332"/>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Series B Investment</a:t>
            </a:r>
          </a:p>
        </p:txBody>
      </p:sp>
      <p:cxnSp>
        <p:nvCxnSpPr>
          <p:cNvPr id="19" name="Straight Arrow Connector 18">
            <a:extLst>
              <a:ext uri="{FF2B5EF4-FFF2-40B4-BE49-F238E27FC236}">
                <a16:creationId xmlns:a16="http://schemas.microsoft.com/office/drawing/2014/main" id="{AD131EC0-096D-4E00-A00F-27B51203765B}"/>
              </a:ext>
            </a:extLst>
          </p:cNvPr>
          <p:cNvCxnSpPr/>
          <p:nvPr/>
        </p:nvCxnSpPr>
        <p:spPr>
          <a:xfrm flipV="1">
            <a:off x="1044227" y="2020590"/>
            <a:ext cx="0" cy="3600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19B6563-0FA2-466F-BB02-DFF10A5CDF17}"/>
              </a:ext>
            </a:extLst>
          </p:cNvPr>
          <p:cNvSpPr txBox="1"/>
          <p:nvPr/>
        </p:nvSpPr>
        <p:spPr>
          <a:xfrm>
            <a:off x="433686" y="1443074"/>
            <a:ext cx="1221082"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Founder ‘Common’ Shares are issued and awarded</a:t>
            </a:r>
          </a:p>
        </p:txBody>
      </p:sp>
      <p:cxnSp>
        <p:nvCxnSpPr>
          <p:cNvPr id="22" name="Straight Arrow Connector 21">
            <a:extLst>
              <a:ext uri="{FF2B5EF4-FFF2-40B4-BE49-F238E27FC236}">
                <a16:creationId xmlns:a16="http://schemas.microsoft.com/office/drawing/2014/main" id="{6DB542E8-5573-4ECA-B9D6-DC8BFC0FE481}"/>
              </a:ext>
            </a:extLst>
          </p:cNvPr>
          <p:cNvCxnSpPr/>
          <p:nvPr/>
        </p:nvCxnSpPr>
        <p:spPr>
          <a:xfrm flipV="1">
            <a:off x="2821644" y="2020590"/>
            <a:ext cx="0" cy="3600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5C7F0BB-ACBD-4552-9A71-0FC6361323DF}"/>
              </a:ext>
            </a:extLst>
          </p:cNvPr>
          <p:cNvCxnSpPr/>
          <p:nvPr/>
        </p:nvCxnSpPr>
        <p:spPr>
          <a:xfrm flipV="1">
            <a:off x="4598358" y="2020590"/>
            <a:ext cx="0" cy="3600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354E151-34C2-4E8F-9809-163462DCAEEB}"/>
              </a:ext>
            </a:extLst>
          </p:cNvPr>
          <p:cNvSpPr txBox="1"/>
          <p:nvPr/>
        </p:nvSpPr>
        <p:spPr>
          <a:xfrm>
            <a:off x="3957836" y="1443074"/>
            <a:ext cx="1291830" cy="507831"/>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Obtain ‘Series B’ Convertible Preferred Shares w/ Rights</a:t>
            </a:r>
          </a:p>
        </p:txBody>
      </p:sp>
      <p:sp>
        <p:nvSpPr>
          <p:cNvPr id="25" name="Arrow: Right 24">
            <a:extLst>
              <a:ext uri="{FF2B5EF4-FFF2-40B4-BE49-F238E27FC236}">
                <a16:creationId xmlns:a16="http://schemas.microsoft.com/office/drawing/2014/main" id="{7C97E604-A247-43EA-BB62-B97E3D83FAA3}"/>
              </a:ext>
            </a:extLst>
          </p:cNvPr>
          <p:cNvSpPr/>
          <p:nvPr/>
        </p:nvSpPr>
        <p:spPr>
          <a:xfrm>
            <a:off x="3419872" y="2710827"/>
            <a:ext cx="569146" cy="21640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Right 25">
            <a:extLst>
              <a:ext uri="{FF2B5EF4-FFF2-40B4-BE49-F238E27FC236}">
                <a16:creationId xmlns:a16="http://schemas.microsoft.com/office/drawing/2014/main" id="{626332AF-355D-42BE-B604-6A8862DDFED3}"/>
              </a:ext>
            </a:extLst>
          </p:cNvPr>
          <p:cNvSpPr/>
          <p:nvPr/>
        </p:nvSpPr>
        <p:spPr>
          <a:xfrm>
            <a:off x="5207372" y="2710826"/>
            <a:ext cx="569146" cy="21640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8DD331BD-DDE1-4C99-A784-5B3C4096E340}"/>
              </a:ext>
            </a:extLst>
          </p:cNvPr>
          <p:cNvSpPr/>
          <p:nvPr/>
        </p:nvSpPr>
        <p:spPr>
          <a:xfrm>
            <a:off x="5796136" y="1412776"/>
            <a:ext cx="458076" cy="1262909"/>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327925B-BAAD-4DD7-A03A-932F631758AA}"/>
              </a:ext>
            </a:extLst>
          </p:cNvPr>
          <p:cNvSpPr txBox="1"/>
          <p:nvPr/>
        </p:nvSpPr>
        <p:spPr>
          <a:xfrm>
            <a:off x="5691614" y="1794298"/>
            <a:ext cx="679820" cy="507831"/>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Non-</a:t>
            </a:r>
          </a:p>
          <a:p>
            <a:pPr algn="ctr"/>
            <a:r>
              <a:rPr lang="en-US" sz="900" dirty="0">
                <a:latin typeface="Arial" panose="020B0604020202020204" pitchFamily="34" charset="0"/>
                <a:cs typeface="Arial" panose="020B0604020202020204" pitchFamily="34" charset="0"/>
              </a:rPr>
              <a:t>IPO</a:t>
            </a:r>
          </a:p>
          <a:p>
            <a:pPr algn="ctr"/>
            <a:r>
              <a:rPr lang="en-US" sz="900" dirty="0">
                <a:latin typeface="Arial" panose="020B0604020202020204" pitchFamily="34" charset="0"/>
                <a:cs typeface="Arial" panose="020B0604020202020204" pitchFamily="34" charset="0"/>
              </a:rPr>
              <a:t>Exit</a:t>
            </a:r>
          </a:p>
        </p:txBody>
      </p:sp>
      <p:sp>
        <p:nvSpPr>
          <p:cNvPr id="33" name="Arrow: Right 32">
            <a:extLst>
              <a:ext uri="{FF2B5EF4-FFF2-40B4-BE49-F238E27FC236}">
                <a16:creationId xmlns:a16="http://schemas.microsoft.com/office/drawing/2014/main" id="{137FF3DA-83EE-448D-AEBD-1F330BD5C8E4}"/>
              </a:ext>
            </a:extLst>
          </p:cNvPr>
          <p:cNvSpPr/>
          <p:nvPr/>
        </p:nvSpPr>
        <p:spPr>
          <a:xfrm>
            <a:off x="6336208" y="1564949"/>
            <a:ext cx="757534" cy="2880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502ADF2-7E6D-4A95-ACBD-48E6E2E60F2F}"/>
              </a:ext>
            </a:extLst>
          </p:cNvPr>
          <p:cNvSpPr txBox="1"/>
          <p:nvPr/>
        </p:nvSpPr>
        <p:spPr>
          <a:xfrm>
            <a:off x="6355258" y="1593549"/>
            <a:ext cx="679820" cy="230832"/>
          </a:xfrm>
          <a:prstGeom prst="rect">
            <a:avLst/>
          </a:prstGeom>
          <a:noFill/>
          <a:ln>
            <a:noFill/>
          </a:ln>
        </p:spPr>
        <p:txBody>
          <a:bodyPr wrap="square" rtlCol="0">
            <a:spAutoFit/>
          </a:bodyPr>
          <a:lstStyle/>
          <a:p>
            <a:pPr algn="ctr"/>
            <a:r>
              <a:rPr lang="en-US" sz="900" dirty="0">
                <a:solidFill>
                  <a:schemeClr val="bg1"/>
                </a:solidFill>
                <a:latin typeface="Arial" panose="020B0604020202020204" pitchFamily="34" charset="0"/>
                <a:cs typeface="Arial" panose="020B0604020202020204" pitchFamily="34" charset="0"/>
              </a:rPr>
              <a:t>Option A</a:t>
            </a:r>
          </a:p>
        </p:txBody>
      </p:sp>
      <p:sp>
        <p:nvSpPr>
          <p:cNvPr id="35" name="Arrow: Right 34">
            <a:extLst>
              <a:ext uri="{FF2B5EF4-FFF2-40B4-BE49-F238E27FC236}">
                <a16:creationId xmlns:a16="http://schemas.microsoft.com/office/drawing/2014/main" id="{5A60B5C4-1AAE-45AA-9129-E19DFE0B69D7}"/>
              </a:ext>
            </a:extLst>
          </p:cNvPr>
          <p:cNvSpPr/>
          <p:nvPr/>
        </p:nvSpPr>
        <p:spPr>
          <a:xfrm>
            <a:off x="6346034" y="2256019"/>
            <a:ext cx="757534" cy="2880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9A8C38-7C77-48F6-BAC1-65E4428BE784}"/>
              </a:ext>
            </a:extLst>
          </p:cNvPr>
          <p:cNvSpPr txBox="1"/>
          <p:nvPr/>
        </p:nvSpPr>
        <p:spPr>
          <a:xfrm>
            <a:off x="6365084" y="2284619"/>
            <a:ext cx="679820" cy="230832"/>
          </a:xfrm>
          <a:prstGeom prst="rect">
            <a:avLst/>
          </a:prstGeom>
          <a:noFill/>
          <a:ln>
            <a:noFill/>
          </a:ln>
        </p:spPr>
        <p:txBody>
          <a:bodyPr wrap="square" rtlCol="0">
            <a:spAutoFit/>
          </a:bodyPr>
          <a:lstStyle/>
          <a:p>
            <a:pPr algn="ctr"/>
            <a:r>
              <a:rPr lang="en-US" sz="900" dirty="0">
                <a:solidFill>
                  <a:schemeClr val="bg1"/>
                </a:solidFill>
                <a:latin typeface="Arial" panose="020B0604020202020204" pitchFamily="34" charset="0"/>
                <a:cs typeface="Arial" panose="020B0604020202020204" pitchFamily="34" charset="0"/>
              </a:rPr>
              <a:t>Option B</a:t>
            </a:r>
          </a:p>
        </p:txBody>
      </p:sp>
      <p:sp>
        <p:nvSpPr>
          <p:cNvPr id="37" name="Rectangle: Rounded Corners 36">
            <a:extLst>
              <a:ext uri="{FF2B5EF4-FFF2-40B4-BE49-F238E27FC236}">
                <a16:creationId xmlns:a16="http://schemas.microsoft.com/office/drawing/2014/main" id="{0693D138-2134-49C7-9580-916F85E3CF3D}"/>
              </a:ext>
            </a:extLst>
          </p:cNvPr>
          <p:cNvSpPr/>
          <p:nvPr/>
        </p:nvSpPr>
        <p:spPr>
          <a:xfrm>
            <a:off x="5793386" y="2928264"/>
            <a:ext cx="458076" cy="1261872"/>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98652DF8-97AC-4C90-8D00-10A6D9E9DD7A}"/>
              </a:ext>
            </a:extLst>
          </p:cNvPr>
          <p:cNvSpPr txBox="1"/>
          <p:nvPr/>
        </p:nvSpPr>
        <p:spPr>
          <a:xfrm>
            <a:off x="5688864" y="3385800"/>
            <a:ext cx="679820" cy="369332"/>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IPO</a:t>
            </a:r>
          </a:p>
          <a:p>
            <a:pPr algn="ctr"/>
            <a:r>
              <a:rPr lang="en-US" sz="900" dirty="0">
                <a:latin typeface="Arial" panose="020B0604020202020204" pitchFamily="34" charset="0"/>
                <a:cs typeface="Arial" panose="020B0604020202020204" pitchFamily="34" charset="0"/>
              </a:rPr>
              <a:t>Exit</a:t>
            </a:r>
          </a:p>
        </p:txBody>
      </p:sp>
      <p:sp>
        <p:nvSpPr>
          <p:cNvPr id="41" name="Arrow: Right 40">
            <a:extLst>
              <a:ext uri="{FF2B5EF4-FFF2-40B4-BE49-F238E27FC236}">
                <a16:creationId xmlns:a16="http://schemas.microsoft.com/office/drawing/2014/main" id="{2C264D0E-0D69-4B1B-ADAD-F783A635199D}"/>
              </a:ext>
            </a:extLst>
          </p:cNvPr>
          <p:cNvSpPr/>
          <p:nvPr/>
        </p:nvSpPr>
        <p:spPr>
          <a:xfrm>
            <a:off x="6336088" y="3406771"/>
            <a:ext cx="757534" cy="2880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1F64F77-86D5-4C6C-9436-D4FAB9842F11}"/>
              </a:ext>
            </a:extLst>
          </p:cNvPr>
          <p:cNvSpPr txBox="1"/>
          <p:nvPr/>
        </p:nvSpPr>
        <p:spPr>
          <a:xfrm>
            <a:off x="6355138" y="3435371"/>
            <a:ext cx="679820" cy="230832"/>
          </a:xfrm>
          <a:prstGeom prst="rect">
            <a:avLst/>
          </a:prstGeom>
          <a:noFill/>
          <a:ln>
            <a:noFill/>
          </a:ln>
        </p:spPr>
        <p:txBody>
          <a:bodyPr wrap="square" rtlCol="0">
            <a:spAutoFit/>
          </a:bodyPr>
          <a:lstStyle/>
          <a:p>
            <a:pPr algn="ctr"/>
            <a:r>
              <a:rPr lang="en-US" sz="900" dirty="0">
                <a:solidFill>
                  <a:schemeClr val="bg1"/>
                </a:solidFill>
                <a:latin typeface="Arial" panose="020B0604020202020204" pitchFamily="34" charset="0"/>
                <a:cs typeface="Arial" panose="020B0604020202020204" pitchFamily="34" charset="0"/>
              </a:rPr>
              <a:t>Convert</a:t>
            </a:r>
          </a:p>
        </p:txBody>
      </p:sp>
      <p:sp>
        <p:nvSpPr>
          <p:cNvPr id="45" name="Rectangle: Rounded Corners 44">
            <a:extLst>
              <a:ext uri="{FF2B5EF4-FFF2-40B4-BE49-F238E27FC236}">
                <a16:creationId xmlns:a16="http://schemas.microsoft.com/office/drawing/2014/main" id="{3FAC92A6-D137-474F-9E0C-FB0F2AC4B941}"/>
              </a:ext>
            </a:extLst>
          </p:cNvPr>
          <p:cNvSpPr/>
          <p:nvPr/>
        </p:nvSpPr>
        <p:spPr>
          <a:xfrm>
            <a:off x="7138357" y="1414387"/>
            <a:ext cx="1080120" cy="589156"/>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14ABFA4E-8A78-445D-9AF8-84B1BB2CD646}"/>
              </a:ext>
            </a:extLst>
          </p:cNvPr>
          <p:cNvSpPr txBox="1"/>
          <p:nvPr/>
        </p:nvSpPr>
        <p:spPr>
          <a:xfrm>
            <a:off x="7123621" y="1447456"/>
            <a:ext cx="1094856" cy="507831"/>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Convert to common and sell at market price</a:t>
            </a:r>
          </a:p>
        </p:txBody>
      </p:sp>
      <p:sp>
        <p:nvSpPr>
          <p:cNvPr id="47" name="Rectangle: Rounded Corners 46">
            <a:extLst>
              <a:ext uri="{FF2B5EF4-FFF2-40B4-BE49-F238E27FC236}">
                <a16:creationId xmlns:a16="http://schemas.microsoft.com/office/drawing/2014/main" id="{56E7D0F4-71BD-4ED2-A417-C6424CACA15A}"/>
              </a:ext>
            </a:extLst>
          </p:cNvPr>
          <p:cNvSpPr/>
          <p:nvPr/>
        </p:nvSpPr>
        <p:spPr>
          <a:xfrm>
            <a:off x="7130989" y="2086529"/>
            <a:ext cx="1080120" cy="589156"/>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2911B513-114B-4E34-8424-2B023D2271B0}"/>
              </a:ext>
            </a:extLst>
          </p:cNvPr>
          <p:cNvSpPr txBox="1"/>
          <p:nvPr/>
        </p:nvSpPr>
        <p:spPr>
          <a:xfrm>
            <a:off x="7123621" y="2133211"/>
            <a:ext cx="1094856" cy="507832"/>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Don’t convert and sell at preferred guaranteed price</a:t>
            </a:r>
          </a:p>
        </p:txBody>
      </p:sp>
      <p:sp>
        <p:nvSpPr>
          <p:cNvPr id="49" name="Rectangle: Rounded Corners 48">
            <a:extLst>
              <a:ext uri="{FF2B5EF4-FFF2-40B4-BE49-F238E27FC236}">
                <a16:creationId xmlns:a16="http://schemas.microsoft.com/office/drawing/2014/main" id="{2395398C-8B81-4F5A-8456-6D42AD5774C5}"/>
              </a:ext>
            </a:extLst>
          </p:cNvPr>
          <p:cNvSpPr/>
          <p:nvPr/>
        </p:nvSpPr>
        <p:spPr>
          <a:xfrm>
            <a:off x="7138357" y="3225676"/>
            <a:ext cx="1080120" cy="648072"/>
          </a:xfrm>
          <a:prstGeom prst="roundRect">
            <a:avLst>
              <a:gd name="adj" fmla="val 490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3E32E5BF-12AC-4611-AA11-ED4A62AEC7B6}"/>
              </a:ext>
            </a:extLst>
          </p:cNvPr>
          <p:cNvSpPr txBox="1"/>
          <p:nvPr/>
        </p:nvSpPr>
        <p:spPr>
          <a:xfrm>
            <a:off x="7123621" y="3297519"/>
            <a:ext cx="1094856" cy="507831"/>
          </a:xfrm>
          <a:prstGeom prst="rect">
            <a:avLst/>
          </a:prstGeom>
          <a:noFill/>
          <a:ln>
            <a:noFill/>
          </a:ln>
        </p:spPr>
        <p:txBody>
          <a:bodyPr wrap="square" rtlCol="0">
            <a:spAutoFit/>
          </a:bodyPr>
          <a:lstStyle/>
          <a:p>
            <a:pPr algn="ctr"/>
            <a:r>
              <a:rPr lang="en-US" sz="900" dirty="0">
                <a:latin typeface="Arial" panose="020B0604020202020204" pitchFamily="34" charset="0"/>
                <a:cs typeface="Arial" panose="020B0604020202020204" pitchFamily="34" charset="0"/>
              </a:rPr>
              <a:t>Convert to common and sell at market price</a:t>
            </a:r>
          </a:p>
        </p:txBody>
      </p:sp>
      <p:sp>
        <p:nvSpPr>
          <p:cNvPr id="53" name="Right Brace 52">
            <a:extLst>
              <a:ext uri="{FF2B5EF4-FFF2-40B4-BE49-F238E27FC236}">
                <a16:creationId xmlns:a16="http://schemas.microsoft.com/office/drawing/2014/main" id="{E2313B06-3890-4FCB-942A-DCE789E2E3C2}"/>
              </a:ext>
            </a:extLst>
          </p:cNvPr>
          <p:cNvSpPr/>
          <p:nvPr/>
        </p:nvSpPr>
        <p:spPr>
          <a:xfrm rot="5400000">
            <a:off x="3654977" y="1752238"/>
            <a:ext cx="114721" cy="3061597"/>
          </a:xfrm>
          <a:prstGeom prst="rightBrace">
            <a:avLst>
              <a:gd name="adj1" fmla="val 27734"/>
              <a:gd name="adj2" fmla="val 50000"/>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TextBox 53">
            <a:extLst>
              <a:ext uri="{FF2B5EF4-FFF2-40B4-BE49-F238E27FC236}">
                <a16:creationId xmlns:a16="http://schemas.microsoft.com/office/drawing/2014/main" id="{B1404075-05DD-4DA9-920F-B4E2EC923492}"/>
              </a:ext>
            </a:extLst>
          </p:cNvPr>
          <p:cNvSpPr txBox="1"/>
          <p:nvPr/>
        </p:nvSpPr>
        <p:spPr>
          <a:xfrm>
            <a:off x="2473672" y="3385800"/>
            <a:ext cx="2471204" cy="369332"/>
          </a:xfrm>
          <a:prstGeom prst="rect">
            <a:avLst/>
          </a:prstGeom>
          <a:noFill/>
          <a:ln w="6350">
            <a:solidFill>
              <a:srgbClr val="FF0000"/>
            </a:solidFill>
          </a:ln>
        </p:spPr>
        <p:txBody>
          <a:bodyPr wrap="square" rtlCol="0">
            <a:spAutoFit/>
          </a:bodyPr>
          <a:lstStyle/>
          <a:p>
            <a:pPr algn="ctr"/>
            <a:r>
              <a:rPr lang="en-US" sz="900" dirty="0">
                <a:latin typeface="Arial" panose="020B0604020202020204" pitchFamily="34" charset="0"/>
                <a:cs typeface="Arial" panose="020B0604020202020204" pitchFamily="34" charset="0"/>
              </a:rPr>
              <a:t>‘Redemption’ as pre-exit option: sell shares back to startup for predetermined price</a:t>
            </a:r>
          </a:p>
        </p:txBody>
      </p:sp>
    </p:spTree>
    <p:extLst>
      <p:ext uri="{BB962C8B-B14F-4D97-AF65-F5344CB8AC3E}">
        <p14:creationId xmlns:p14="http://schemas.microsoft.com/office/powerpoint/2010/main" val="3584474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9672C95-E132-4FCF-8581-4889E52797CE}"/>
              </a:ext>
            </a:extLst>
          </p:cNvPr>
          <p:cNvSpPr>
            <a:spLocks noGrp="1"/>
          </p:cNvSpPr>
          <p:nvPr>
            <p:ph type="body" sz="quarter" idx="13"/>
          </p:nvPr>
        </p:nvSpPr>
        <p:spPr/>
        <p:txBody>
          <a:bodyPr/>
          <a:lstStyle/>
          <a:p>
            <a:r>
              <a:rPr lang="en-US" dirty="0"/>
              <a:t>Investment Contracts </a:t>
            </a:r>
            <a:r>
              <a:rPr lang="en-US" sz="1200" dirty="0"/>
              <a:t>(Redemption)</a:t>
            </a:r>
            <a:endParaRPr lang="en-US" dirty="0"/>
          </a:p>
        </p:txBody>
      </p:sp>
      <p:sp>
        <p:nvSpPr>
          <p:cNvPr id="3" name="Slide Number Placeholder 2">
            <a:extLst>
              <a:ext uri="{FF2B5EF4-FFF2-40B4-BE49-F238E27FC236}">
                <a16:creationId xmlns:a16="http://schemas.microsoft.com/office/drawing/2014/main" id="{D80169A2-FA60-4AD1-9CA6-74A9D3B4FC61}"/>
              </a:ext>
            </a:extLst>
          </p:cNvPr>
          <p:cNvSpPr>
            <a:spLocks noGrp="1"/>
          </p:cNvSpPr>
          <p:nvPr>
            <p:ph type="sldNum" sz="quarter" idx="12"/>
          </p:nvPr>
        </p:nvSpPr>
        <p:spPr/>
        <p:txBody>
          <a:bodyPr/>
          <a:lstStyle/>
          <a:p>
            <a:fld id="{C76FEBDD-00E6-4BCE-81BB-64ADCF1A94EA}" type="slidenum">
              <a:rPr lang="de-DE" smtClean="0"/>
              <a:pPr/>
              <a:t>9</a:t>
            </a:fld>
            <a:endParaRPr lang="de-DE"/>
          </a:p>
        </p:txBody>
      </p:sp>
      <p:sp>
        <p:nvSpPr>
          <p:cNvPr id="4" name="Rectangle 3">
            <a:extLst>
              <a:ext uri="{FF2B5EF4-FFF2-40B4-BE49-F238E27FC236}">
                <a16:creationId xmlns:a16="http://schemas.microsoft.com/office/drawing/2014/main" id="{FABB5C77-5750-49F6-9A06-72008DF9879B}"/>
              </a:ext>
            </a:extLst>
          </p:cNvPr>
          <p:cNvSpPr/>
          <p:nvPr/>
        </p:nvSpPr>
        <p:spPr>
          <a:xfrm>
            <a:off x="1888654" y="1910654"/>
            <a:ext cx="6336704" cy="2243756"/>
          </a:xfrm>
          <a:prstGeom prst="rect">
            <a:avLst/>
          </a:prstGeom>
        </p:spPr>
        <p:txBody>
          <a:bodyPr wrap="square">
            <a:spAutoFit/>
          </a:bodyPr>
          <a:lstStyle/>
          <a:p>
            <a:pPr algn="just">
              <a:lnSpc>
                <a:spcPct val="150000"/>
              </a:lnSpc>
            </a:pPr>
            <a:r>
              <a:rPr lang="en-US" sz="1050" b="1" dirty="0">
                <a:latin typeface="Arial" panose="020B0604020202020204" pitchFamily="34" charset="0"/>
                <a:cs typeface="Arial" panose="020B0604020202020204" pitchFamily="34" charset="0"/>
              </a:rPr>
              <a:t>Article B 6. Redemption</a:t>
            </a:r>
            <a:endParaRPr lang="en-US" sz="10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6.1 Redemption. Shares of Preferred Stock shall be redeemed by the Corporation as follows: </a:t>
            </a:r>
          </a:p>
          <a:p>
            <a:pPr marL="171450" indent="-171450" algn="just">
              <a:lnSpc>
                <a:spcPct val="150000"/>
              </a:lnSpc>
              <a:buFont typeface="Arial" panose="020B0604020202020204" pitchFamily="34" charset="0"/>
              <a:buChar char="•"/>
            </a:pPr>
            <a:r>
              <a:rPr lang="en-US" sz="1050" b="1" dirty="0">
                <a:latin typeface="Arial" panose="020B0604020202020204" pitchFamily="34" charset="0"/>
                <a:cs typeface="Arial" panose="020B0604020202020204" pitchFamily="34" charset="0"/>
              </a:rPr>
              <a:t>(a)</a:t>
            </a:r>
            <a:r>
              <a:rPr lang="en-US" sz="1050" dirty="0">
                <a:latin typeface="Arial" panose="020B0604020202020204" pitchFamily="34" charset="0"/>
                <a:cs typeface="Arial" panose="020B0604020202020204" pitchFamily="34" charset="0"/>
              </a:rPr>
              <a:t> Shares of Preferred Stock shall be redeemed by the Corporation out of funds lawfully available therefore at a price equal to </a:t>
            </a:r>
            <a:r>
              <a:rPr lang="en-US" sz="1050" b="1" dirty="0">
                <a:latin typeface="Arial" panose="020B0604020202020204" pitchFamily="34" charset="0"/>
                <a:cs typeface="Arial" panose="020B0604020202020204" pitchFamily="34" charset="0"/>
              </a:rPr>
              <a:t>(i)</a:t>
            </a:r>
            <a:r>
              <a:rPr lang="en-US" sz="1050" dirty="0">
                <a:latin typeface="Arial" panose="020B0604020202020204" pitchFamily="34" charset="0"/>
                <a:cs typeface="Arial" panose="020B0604020202020204" pitchFamily="34" charset="0"/>
              </a:rPr>
              <a:t> in the case of the Series C Preferred Stock, the Series C Original Issue Price per share, plus all declared but unpaid dividends thereon, </a:t>
            </a:r>
            <a:r>
              <a:rPr lang="en-US" sz="1050" b="1" dirty="0">
                <a:latin typeface="Arial" panose="020B0604020202020204" pitchFamily="34" charset="0"/>
                <a:cs typeface="Arial" panose="020B0604020202020204" pitchFamily="34" charset="0"/>
              </a:rPr>
              <a:t>(ii)</a:t>
            </a:r>
            <a:r>
              <a:rPr lang="en-US" sz="1050" dirty="0">
                <a:latin typeface="Arial" panose="020B0604020202020204" pitchFamily="34" charset="0"/>
                <a:cs typeface="Arial" panose="020B0604020202020204" pitchFamily="34" charset="0"/>
              </a:rPr>
              <a:t> in the case of the Series B Preferred Stock, the Series B Original Issue Price per share, plus all declared but unpaid dividends thereon, in two installments commencing not more than sixty (60) days after receipt by the Corporation from the holders of at least seventy-two (72%) of the then outstanding shares of Preferred Stock (voting together as a single class on an as-converted basis.</a:t>
            </a:r>
          </a:p>
        </p:txBody>
      </p:sp>
      <p:pic>
        <p:nvPicPr>
          <p:cNvPr id="1026" name="Picture 2" descr="Pinterest Logo, PNG, Symbol, History, Meaning">
            <a:extLst>
              <a:ext uri="{FF2B5EF4-FFF2-40B4-BE49-F238E27FC236}">
                <a16:creationId xmlns:a16="http://schemas.microsoft.com/office/drawing/2014/main" id="{1C08F84E-32A5-4581-8101-F795A3A5540D}"/>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5403" b="25403"/>
          <a:stretch/>
        </p:blipFill>
        <p:spPr bwMode="auto">
          <a:xfrm>
            <a:off x="7452320" y="1181330"/>
            <a:ext cx="1235634" cy="34191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DC1B5274-7D0F-49DF-96B6-393CAACFDAEF}"/>
              </a:ext>
            </a:extLst>
          </p:cNvPr>
          <p:cNvSpPr/>
          <p:nvPr/>
        </p:nvSpPr>
        <p:spPr>
          <a:xfrm>
            <a:off x="899592" y="1713508"/>
            <a:ext cx="936104" cy="2618473"/>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B42CA32-F1BF-4486-8EB8-A7E6D175B4B4}"/>
              </a:ext>
            </a:extLst>
          </p:cNvPr>
          <p:cNvSpPr txBox="1"/>
          <p:nvPr/>
        </p:nvSpPr>
        <p:spPr>
          <a:xfrm>
            <a:off x="920840" y="2980427"/>
            <a:ext cx="896384"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Rule</a:t>
            </a:r>
          </a:p>
        </p:txBody>
      </p:sp>
      <p:sp>
        <p:nvSpPr>
          <p:cNvPr id="8" name="Rectangle 7">
            <a:extLst>
              <a:ext uri="{FF2B5EF4-FFF2-40B4-BE49-F238E27FC236}">
                <a16:creationId xmlns:a16="http://schemas.microsoft.com/office/drawing/2014/main" id="{CE56A270-F2AA-4F49-AEF4-8595CB11E621}"/>
              </a:ext>
            </a:extLst>
          </p:cNvPr>
          <p:cNvSpPr/>
          <p:nvPr/>
        </p:nvSpPr>
        <p:spPr>
          <a:xfrm>
            <a:off x="1124000" y="1713508"/>
            <a:ext cx="7192416" cy="261847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FDE1BB5-BDF2-4E7D-8F36-FE7166B78870}"/>
              </a:ext>
            </a:extLst>
          </p:cNvPr>
          <p:cNvSpPr txBox="1"/>
          <p:nvPr/>
        </p:nvSpPr>
        <p:spPr>
          <a:xfrm>
            <a:off x="899592" y="4653136"/>
            <a:ext cx="7056784" cy="1274260"/>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Company might be forced to repurchase outstanding shares at original purchase price (or other defined price)</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Happens upon voting of shareholders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Happens rarely! More like ‘threat’ mechanism or if one investor </a:t>
            </a:r>
            <a:r>
              <a:rPr lang="en-US" sz="1050" i="1" dirty="0">
                <a:latin typeface="Arial" panose="020B0604020202020204" pitchFamily="34" charset="0"/>
                <a:cs typeface="Arial" panose="020B0604020202020204" pitchFamily="34" charset="0"/>
              </a:rPr>
              <a:t>really</a:t>
            </a:r>
            <a:r>
              <a:rPr lang="en-US" sz="1050" dirty="0">
                <a:latin typeface="Arial" panose="020B0604020202020204" pitchFamily="34" charset="0"/>
                <a:cs typeface="Arial" panose="020B0604020202020204" pitchFamily="34" charset="0"/>
              </a:rPr>
              <a:t> needs out prior to exit</a:t>
            </a:r>
          </a:p>
          <a:p>
            <a:pPr>
              <a:lnSpc>
                <a:spcPct val="150000"/>
              </a:lnSpc>
            </a:pPr>
            <a:r>
              <a:rPr lang="en-US" sz="1050" b="1" u="sng" dirty="0">
                <a:latin typeface="Arial" panose="020B0604020202020204" pitchFamily="34" charset="0"/>
                <a:cs typeface="Arial" panose="020B0604020202020204" pitchFamily="34" charset="0"/>
              </a:rPr>
              <a:t>Rule Variations:</a:t>
            </a:r>
          </a:p>
          <a:p>
            <a:pPr marL="171450" indent="-171450">
              <a:lnSpc>
                <a:spcPct val="150000"/>
              </a:lnSpc>
              <a:buFont typeface="Arial" panose="020B0604020202020204" pitchFamily="34" charset="0"/>
              <a:buChar char="•"/>
            </a:pPr>
            <a:r>
              <a:rPr lang="en-US" sz="1050" dirty="0">
                <a:latin typeface="Arial" panose="020B0604020202020204" pitchFamily="34" charset="0"/>
                <a:cs typeface="Arial" panose="020B0604020202020204" pitchFamily="34" charset="0"/>
              </a:rPr>
              <a:t>No redemption rights</a:t>
            </a:r>
          </a:p>
        </p:txBody>
      </p:sp>
    </p:spTree>
    <p:extLst>
      <p:ext uri="{BB962C8B-B14F-4D97-AF65-F5344CB8AC3E}">
        <p14:creationId xmlns:p14="http://schemas.microsoft.com/office/powerpoint/2010/main" val="148895476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7344</TotalTime>
  <Words>6178</Words>
  <Application>Microsoft Office PowerPoint</Application>
  <PresentationFormat>On-screen Show (4:3)</PresentationFormat>
  <Paragraphs>1045</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Cambria Math</vt:lpstr>
      <vt:lpstr>Larissa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 Rauch</dc:creator>
  <cp:lastModifiedBy>Chris Rauch</cp:lastModifiedBy>
  <cp:revision>2876</cp:revision>
  <cp:lastPrinted>2018-09-05T06:58:12Z</cp:lastPrinted>
  <dcterms:created xsi:type="dcterms:W3CDTF">2016-03-04T23:42:28Z</dcterms:created>
  <dcterms:modified xsi:type="dcterms:W3CDTF">2022-09-07T19:57:13Z</dcterms:modified>
</cp:coreProperties>
</file>