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42"/>
  </p:notesMasterIdLst>
  <p:handoutMasterIdLst>
    <p:handoutMasterId r:id="rId43"/>
  </p:handoutMasterIdLst>
  <p:sldIdLst>
    <p:sldId id="256" r:id="rId2"/>
    <p:sldId id="263" r:id="rId3"/>
    <p:sldId id="384" r:id="rId4"/>
    <p:sldId id="383" r:id="rId5"/>
    <p:sldId id="309" r:id="rId6"/>
    <p:sldId id="382" r:id="rId7"/>
    <p:sldId id="314" r:id="rId8"/>
    <p:sldId id="394" r:id="rId9"/>
    <p:sldId id="396" r:id="rId10"/>
    <p:sldId id="277" r:id="rId11"/>
    <p:sldId id="272" r:id="rId12"/>
    <p:sldId id="316" r:id="rId13"/>
    <p:sldId id="378" r:id="rId14"/>
    <p:sldId id="397" r:id="rId15"/>
    <p:sldId id="398" r:id="rId16"/>
    <p:sldId id="278" r:id="rId17"/>
    <p:sldId id="279" r:id="rId18"/>
    <p:sldId id="313" r:id="rId19"/>
    <p:sldId id="286" r:id="rId20"/>
    <p:sldId id="311" r:id="rId21"/>
    <p:sldId id="312" r:id="rId22"/>
    <p:sldId id="388" r:id="rId23"/>
    <p:sldId id="344" r:id="rId24"/>
    <p:sldId id="387" r:id="rId25"/>
    <p:sldId id="385" r:id="rId26"/>
    <p:sldId id="389" r:id="rId27"/>
    <p:sldId id="390" r:id="rId28"/>
    <p:sldId id="391" r:id="rId29"/>
    <p:sldId id="392" r:id="rId30"/>
    <p:sldId id="393" r:id="rId31"/>
    <p:sldId id="317" r:id="rId32"/>
    <p:sldId id="322" r:id="rId33"/>
    <p:sldId id="347" r:id="rId34"/>
    <p:sldId id="323" r:id="rId35"/>
    <p:sldId id="324" r:id="rId36"/>
    <p:sldId id="395" r:id="rId37"/>
    <p:sldId id="400" r:id="rId38"/>
    <p:sldId id="280" r:id="rId39"/>
    <p:sldId id="401" r:id="rId40"/>
    <p:sldId id="330" r:id="rId41"/>
  </p:sldIdLst>
  <p:sldSz cx="9144000" cy="6858000" type="screen4x3"/>
  <p:notesSz cx="7010400" cy="92964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BFBF4"/>
    <a:srgbClr val="7593E7"/>
    <a:srgbClr val="8AA3EA"/>
    <a:srgbClr val="5C7FE2"/>
    <a:srgbClr val="F2F2F2"/>
    <a:srgbClr val="F9F9F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872" autoAdjust="0"/>
    <p:restoredTop sz="94660"/>
  </p:normalViewPr>
  <p:slideViewPr>
    <p:cSldViewPr>
      <p:cViewPr varScale="1">
        <p:scale>
          <a:sx n="100" d="100"/>
          <a:sy n="100" d="100"/>
        </p:scale>
        <p:origin x="1212" y="5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14112"/>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handoutMaster" Target="handoutMasters/handoutMaster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s>
</file>

<file path=ppt/charts/_rels/chart1.xml.rels><?xml version="1.0" encoding="UTF-8" standalone="yes"?>
<Relationships xmlns="http://schemas.openxmlformats.org/package/2006/relationships"><Relationship Id="rId3" Type="http://schemas.openxmlformats.org/officeDocument/2006/relationships/oleObject" Target="file:///C:\Users\crauch\Dropbox\Fund%20Unicorn%20Valuations\Paper%20+%20Presentation\Cases%20&amp;%20Graphs.xlsx"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'The Honest Company'!$C$7</c:f>
              <c:strCache>
                <c:ptCount val="1"/>
                <c:pt idx="0">
                  <c:v>Series C (Fidelity)</c:v>
                </c:pt>
              </c:strCache>
            </c:strRef>
          </c:tx>
          <c:spPr>
            <a:ln w="19050" cap="rnd">
              <a:solidFill>
                <a:schemeClr val="tx1"/>
              </a:solidFill>
              <a:round/>
            </a:ln>
            <a:effectLst/>
          </c:spPr>
          <c:marker>
            <c:symbol val="none"/>
          </c:marker>
          <c:cat>
            <c:numRef>
              <c:f>'The Honest Company'!$B$8:$B$55</c:f>
              <c:numCache>
                <c:formatCode>mmm\-yy</c:formatCode>
                <c:ptCount val="48"/>
                <c:pt idx="0">
                  <c:v>41821</c:v>
                </c:pt>
                <c:pt idx="1">
                  <c:v>41852</c:v>
                </c:pt>
                <c:pt idx="2">
                  <c:v>41883</c:v>
                </c:pt>
                <c:pt idx="3">
                  <c:v>41913</c:v>
                </c:pt>
                <c:pt idx="4">
                  <c:v>41944</c:v>
                </c:pt>
                <c:pt idx="5">
                  <c:v>41974</c:v>
                </c:pt>
                <c:pt idx="6">
                  <c:v>42005</c:v>
                </c:pt>
                <c:pt idx="7">
                  <c:v>42036</c:v>
                </c:pt>
                <c:pt idx="8">
                  <c:v>42064</c:v>
                </c:pt>
                <c:pt idx="9">
                  <c:v>42095</c:v>
                </c:pt>
                <c:pt idx="10">
                  <c:v>42125</c:v>
                </c:pt>
                <c:pt idx="11">
                  <c:v>42156</c:v>
                </c:pt>
                <c:pt idx="12">
                  <c:v>42186</c:v>
                </c:pt>
                <c:pt idx="13">
                  <c:v>42217</c:v>
                </c:pt>
                <c:pt idx="14">
                  <c:v>42248</c:v>
                </c:pt>
                <c:pt idx="15">
                  <c:v>42278</c:v>
                </c:pt>
                <c:pt idx="16">
                  <c:v>42309</c:v>
                </c:pt>
                <c:pt idx="17">
                  <c:v>42339</c:v>
                </c:pt>
                <c:pt idx="18">
                  <c:v>42370</c:v>
                </c:pt>
                <c:pt idx="19">
                  <c:v>42401</c:v>
                </c:pt>
                <c:pt idx="20">
                  <c:v>42430</c:v>
                </c:pt>
                <c:pt idx="21">
                  <c:v>42461</c:v>
                </c:pt>
                <c:pt idx="22">
                  <c:v>42491</c:v>
                </c:pt>
                <c:pt idx="23">
                  <c:v>42522</c:v>
                </c:pt>
                <c:pt idx="24">
                  <c:v>42552</c:v>
                </c:pt>
                <c:pt idx="25">
                  <c:v>42583</c:v>
                </c:pt>
                <c:pt idx="26">
                  <c:v>42614</c:v>
                </c:pt>
                <c:pt idx="27">
                  <c:v>42644</c:v>
                </c:pt>
                <c:pt idx="28">
                  <c:v>42675</c:v>
                </c:pt>
                <c:pt idx="29">
                  <c:v>42705</c:v>
                </c:pt>
                <c:pt idx="30">
                  <c:v>42736</c:v>
                </c:pt>
                <c:pt idx="31">
                  <c:v>42767</c:v>
                </c:pt>
                <c:pt idx="32">
                  <c:v>42795</c:v>
                </c:pt>
                <c:pt idx="33">
                  <c:v>42826</c:v>
                </c:pt>
                <c:pt idx="34">
                  <c:v>42856</c:v>
                </c:pt>
                <c:pt idx="35">
                  <c:v>42887</c:v>
                </c:pt>
                <c:pt idx="36">
                  <c:v>42917</c:v>
                </c:pt>
                <c:pt idx="37">
                  <c:v>42948</c:v>
                </c:pt>
                <c:pt idx="38">
                  <c:v>42979</c:v>
                </c:pt>
                <c:pt idx="39">
                  <c:v>43009</c:v>
                </c:pt>
                <c:pt idx="40">
                  <c:v>43040</c:v>
                </c:pt>
                <c:pt idx="41">
                  <c:v>43070</c:v>
                </c:pt>
                <c:pt idx="42">
                  <c:v>43101</c:v>
                </c:pt>
                <c:pt idx="43">
                  <c:v>43132</c:v>
                </c:pt>
                <c:pt idx="44">
                  <c:v>43160</c:v>
                </c:pt>
                <c:pt idx="45">
                  <c:v>43191</c:v>
                </c:pt>
                <c:pt idx="46">
                  <c:v>43221</c:v>
                </c:pt>
                <c:pt idx="47">
                  <c:v>43252</c:v>
                </c:pt>
              </c:numCache>
            </c:numRef>
          </c:cat>
          <c:val>
            <c:numRef>
              <c:f>'The Honest Company'!$C$8:$C$55</c:f>
              <c:numCache>
                <c:formatCode>0.00</c:formatCode>
                <c:ptCount val="48"/>
                <c:pt idx="1">
                  <c:v>27.06</c:v>
                </c:pt>
                <c:pt idx="2">
                  <c:v>27.06</c:v>
                </c:pt>
                <c:pt idx="3">
                  <c:v>27</c:v>
                </c:pt>
                <c:pt idx="4">
                  <c:v>27</c:v>
                </c:pt>
                <c:pt idx="5">
                  <c:v>27</c:v>
                </c:pt>
                <c:pt idx="6">
                  <c:v>27.1</c:v>
                </c:pt>
                <c:pt idx="7">
                  <c:v>27.1</c:v>
                </c:pt>
                <c:pt idx="8">
                  <c:v>27.1</c:v>
                </c:pt>
                <c:pt idx="9">
                  <c:v>30.35</c:v>
                </c:pt>
                <c:pt idx="10">
                  <c:v>30.35</c:v>
                </c:pt>
                <c:pt idx="11">
                  <c:v>30.35</c:v>
                </c:pt>
                <c:pt idx="12">
                  <c:v>45.75</c:v>
                </c:pt>
                <c:pt idx="13">
                  <c:v>45.75</c:v>
                </c:pt>
                <c:pt idx="14">
                  <c:v>45.75</c:v>
                </c:pt>
                <c:pt idx="15">
                  <c:v>45.75</c:v>
                </c:pt>
                <c:pt idx="16">
                  <c:v>45.75</c:v>
                </c:pt>
                <c:pt idx="17">
                  <c:v>45.75</c:v>
                </c:pt>
                <c:pt idx="18">
                  <c:v>45.76</c:v>
                </c:pt>
                <c:pt idx="19">
                  <c:v>45.76</c:v>
                </c:pt>
                <c:pt idx="20">
                  <c:v>45.76</c:v>
                </c:pt>
                <c:pt idx="21">
                  <c:v>45.58</c:v>
                </c:pt>
                <c:pt idx="22">
                  <c:v>45.58</c:v>
                </c:pt>
                <c:pt idx="23">
                  <c:v>45.58</c:v>
                </c:pt>
                <c:pt idx="24">
                  <c:v>38.51</c:v>
                </c:pt>
                <c:pt idx="25">
                  <c:v>38.51</c:v>
                </c:pt>
                <c:pt idx="26">
                  <c:v>38.51</c:v>
                </c:pt>
                <c:pt idx="27">
                  <c:v>36.32</c:v>
                </c:pt>
                <c:pt idx="28">
                  <c:v>36.32</c:v>
                </c:pt>
                <c:pt idx="29">
                  <c:v>36.32</c:v>
                </c:pt>
                <c:pt idx="30">
                  <c:v>30.43</c:v>
                </c:pt>
                <c:pt idx="31">
                  <c:v>30.43</c:v>
                </c:pt>
                <c:pt idx="32">
                  <c:v>30.43</c:v>
                </c:pt>
                <c:pt idx="33">
                  <c:v>32.1</c:v>
                </c:pt>
                <c:pt idx="34">
                  <c:v>32.1</c:v>
                </c:pt>
                <c:pt idx="35">
                  <c:v>32.1</c:v>
                </c:pt>
                <c:pt idx="36">
                  <c:v>30.78</c:v>
                </c:pt>
                <c:pt idx="37">
                  <c:v>30.78</c:v>
                </c:pt>
                <c:pt idx="38">
                  <c:v>30.78</c:v>
                </c:pt>
                <c:pt idx="39">
                  <c:v>31.25</c:v>
                </c:pt>
                <c:pt idx="40">
                  <c:v>31.25</c:v>
                </c:pt>
                <c:pt idx="41">
                  <c:v>31.25</c:v>
                </c:pt>
                <c:pt idx="42">
                  <c:v>31.25</c:v>
                </c:pt>
                <c:pt idx="43">
                  <c:v>31.25</c:v>
                </c:pt>
                <c:pt idx="44">
                  <c:v>31.25</c:v>
                </c:pt>
                <c:pt idx="45">
                  <c:v>31.25</c:v>
                </c:pt>
                <c:pt idx="46">
                  <c:v>31.25</c:v>
                </c:pt>
                <c:pt idx="47">
                  <c:v>31.25</c:v>
                </c:pt>
              </c:numCache>
            </c:numRef>
          </c:val>
          <c:smooth val="0"/>
          <c:extLst>
            <c:ext xmlns:c16="http://schemas.microsoft.com/office/drawing/2014/chart" uri="{C3380CC4-5D6E-409C-BE32-E72D297353CC}">
              <c16:uniqueId val="{00000000-D7DD-4691-A7A8-0A9B3210139C}"/>
            </c:ext>
          </c:extLst>
        </c:ser>
        <c:ser>
          <c:idx val="1"/>
          <c:order val="1"/>
          <c:tx>
            <c:strRef>
              <c:f>'The Honest Company'!$D$7</c:f>
              <c:strCache>
                <c:ptCount val="1"/>
                <c:pt idx="0">
                  <c:v>Series C (Hartford)</c:v>
                </c:pt>
              </c:strCache>
            </c:strRef>
          </c:tx>
          <c:spPr>
            <a:ln w="19050" cap="rnd">
              <a:solidFill>
                <a:srgbClr val="FF0000"/>
              </a:solidFill>
              <a:round/>
            </a:ln>
            <a:effectLst/>
          </c:spPr>
          <c:marker>
            <c:symbol val="none"/>
          </c:marker>
          <c:cat>
            <c:numRef>
              <c:f>'The Honest Company'!$B$8:$B$55</c:f>
              <c:numCache>
                <c:formatCode>mmm\-yy</c:formatCode>
                <c:ptCount val="48"/>
                <c:pt idx="0">
                  <c:v>41821</c:v>
                </c:pt>
                <c:pt idx="1">
                  <c:v>41852</c:v>
                </c:pt>
                <c:pt idx="2">
                  <c:v>41883</c:v>
                </c:pt>
                <c:pt idx="3">
                  <c:v>41913</c:v>
                </c:pt>
                <c:pt idx="4">
                  <c:v>41944</c:v>
                </c:pt>
                <c:pt idx="5">
                  <c:v>41974</c:v>
                </c:pt>
                <c:pt idx="6">
                  <c:v>42005</c:v>
                </c:pt>
                <c:pt idx="7">
                  <c:v>42036</c:v>
                </c:pt>
                <c:pt idx="8">
                  <c:v>42064</c:v>
                </c:pt>
                <c:pt idx="9">
                  <c:v>42095</c:v>
                </c:pt>
                <c:pt idx="10">
                  <c:v>42125</c:v>
                </c:pt>
                <c:pt idx="11">
                  <c:v>42156</c:v>
                </c:pt>
                <c:pt idx="12">
                  <c:v>42186</c:v>
                </c:pt>
                <c:pt idx="13">
                  <c:v>42217</c:v>
                </c:pt>
                <c:pt idx="14">
                  <c:v>42248</c:v>
                </c:pt>
                <c:pt idx="15">
                  <c:v>42278</c:v>
                </c:pt>
                <c:pt idx="16">
                  <c:v>42309</c:v>
                </c:pt>
                <c:pt idx="17">
                  <c:v>42339</c:v>
                </c:pt>
                <c:pt idx="18">
                  <c:v>42370</c:v>
                </c:pt>
                <c:pt idx="19">
                  <c:v>42401</c:v>
                </c:pt>
                <c:pt idx="20">
                  <c:v>42430</c:v>
                </c:pt>
                <c:pt idx="21">
                  <c:v>42461</c:v>
                </c:pt>
                <c:pt idx="22">
                  <c:v>42491</c:v>
                </c:pt>
                <c:pt idx="23">
                  <c:v>42522</c:v>
                </c:pt>
                <c:pt idx="24">
                  <c:v>42552</c:v>
                </c:pt>
                <c:pt idx="25">
                  <c:v>42583</c:v>
                </c:pt>
                <c:pt idx="26">
                  <c:v>42614</c:v>
                </c:pt>
                <c:pt idx="27">
                  <c:v>42644</c:v>
                </c:pt>
                <c:pt idx="28">
                  <c:v>42675</c:v>
                </c:pt>
                <c:pt idx="29">
                  <c:v>42705</c:v>
                </c:pt>
                <c:pt idx="30">
                  <c:v>42736</c:v>
                </c:pt>
                <c:pt idx="31">
                  <c:v>42767</c:v>
                </c:pt>
                <c:pt idx="32">
                  <c:v>42795</c:v>
                </c:pt>
                <c:pt idx="33">
                  <c:v>42826</c:v>
                </c:pt>
                <c:pt idx="34">
                  <c:v>42856</c:v>
                </c:pt>
                <c:pt idx="35">
                  <c:v>42887</c:v>
                </c:pt>
                <c:pt idx="36">
                  <c:v>42917</c:v>
                </c:pt>
                <c:pt idx="37">
                  <c:v>42948</c:v>
                </c:pt>
                <c:pt idx="38">
                  <c:v>42979</c:v>
                </c:pt>
                <c:pt idx="39">
                  <c:v>43009</c:v>
                </c:pt>
                <c:pt idx="40">
                  <c:v>43040</c:v>
                </c:pt>
                <c:pt idx="41">
                  <c:v>43070</c:v>
                </c:pt>
                <c:pt idx="42">
                  <c:v>43101</c:v>
                </c:pt>
                <c:pt idx="43">
                  <c:v>43132</c:v>
                </c:pt>
                <c:pt idx="44">
                  <c:v>43160</c:v>
                </c:pt>
                <c:pt idx="45">
                  <c:v>43191</c:v>
                </c:pt>
                <c:pt idx="46">
                  <c:v>43221</c:v>
                </c:pt>
                <c:pt idx="47">
                  <c:v>43252</c:v>
                </c:pt>
              </c:numCache>
            </c:numRef>
          </c:cat>
          <c:val>
            <c:numRef>
              <c:f>'The Honest Company'!$D$8:$D$55</c:f>
              <c:numCache>
                <c:formatCode>0.00</c:formatCode>
                <c:ptCount val="48"/>
                <c:pt idx="1">
                  <c:v>27.06</c:v>
                </c:pt>
                <c:pt idx="2">
                  <c:v>27.06</c:v>
                </c:pt>
                <c:pt idx="3">
                  <c:v>24.35</c:v>
                </c:pt>
                <c:pt idx="4">
                  <c:v>24.35</c:v>
                </c:pt>
                <c:pt idx="5">
                  <c:v>24.35</c:v>
                </c:pt>
                <c:pt idx="6">
                  <c:v>27.22</c:v>
                </c:pt>
                <c:pt idx="7">
                  <c:v>27.22</c:v>
                </c:pt>
                <c:pt idx="8">
                  <c:v>27.22</c:v>
                </c:pt>
                <c:pt idx="9">
                  <c:v>25.68</c:v>
                </c:pt>
                <c:pt idx="10">
                  <c:v>25.68</c:v>
                </c:pt>
                <c:pt idx="11">
                  <c:v>25.68</c:v>
                </c:pt>
                <c:pt idx="12">
                  <c:v>43.92</c:v>
                </c:pt>
                <c:pt idx="13">
                  <c:v>43.92</c:v>
                </c:pt>
                <c:pt idx="14">
                  <c:v>43.92</c:v>
                </c:pt>
                <c:pt idx="15">
                  <c:v>41.18</c:v>
                </c:pt>
                <c:pt idx="16">
                  <c:v>41.18</c:v>
                </c:pt>
                <c:pt idx="17">
                  <c:v>41.18</c:v>
                </c:pt>
                <c:pt idx="18">
                  <c:v>45.62</c:v>
                </c:pt>
                <c:pt idx="19">
                  <c:v>45.62</c:v>
                </c:pt>
                <c:pt idx="20">
                  <c:v>45.62</c:v>
                </c:pt>
                <c:pt idx="21">
                  <c:v>45.02</c:v>
                </c:pt>
                <c:pt idx="22">
                  <c:v>45.02</c:v>
                </c:pt>
                <c:pt idx="23">
                  <c:v>45.02</c:v>
                </c:pt>
                <c:pt idx="24">
                  <c:v>38.630000000000003</c:v>
                </c:pt>
                <c:pt idx="25">
                  <c:v>38.630000000000003</c:v>
                </c:pt>
                <c:pt idx="26">
                  <c:v>38.630000000000003</c:v>
                </c:pt>
                <c:pt idx="27">
                  <c:v>37.51</c:v>
                </c:pt>
                <c:pt idx="28">
                  <c:v>37.51</c:v>
                </c:pt>
                <c:pt idx="29">
                  <c:v>37.51</c:v>
                </c:pt>
                <c:pt idx="30">
                  <c:v>34.479999999999997</c:v>
                </c:pt>
                <c:pt idx="31">
                  <c:v>34.479999999999997</c:v>
                </c:pt>
                <c:pt idx="32">
                  <c:v>34.479999999999997</c:v>
                </c:pt>
                <c:pt idx="33">
                  <c:v>32.21</c:v>
                </c:pt>
                <c:pt idx="34">
                  <c:v>32.21</c:v>
                </c:pt>
                <c:pt idx="35">
                  <c:v>32.21</c:v>
                </c:pt>
                <c:pt idx="36">
                  <c:v>30.3</c:v>
                </c:pt>
                <c:pt idx="37">
                  <c:v>30.3</c:v>
                </c:pt>
                <c:pt idx="38">
                  <c:v>30.3</c:v>
                </c:pt>
                <c:pt idx="39">
                  <c:v>30.52</c:v>
                </c:pt>
                <c:pt idx="40">
                  <c:v>30.52</c:v>
                </c:pt>
                <c:pt idx="41">
                  <c:v>30.52</c:v>
                </c:pt>
                <c:pt idx="42">
                  <c:v>30.52</c:v>
                </c:pt>
                <c:pt idx="43">
                  <c:v>30.52</c:v>
                </c:pt>
                <c:pt idx="44">
                  <c:v>30.52</c:v>
                </c:pt>
                <c:pt idx="45">
                  <c:v>30.52</c:v>
                </c:pt>
                <c:pt idx="46">
                  <c:v>30.52</c:v>
                </c:pt>
                <c:pt idx="47">
                  <c:v>30.52</c:v>
                </c:pt>
              </c:numCache>
            </c:numRef>
          </c:val>
          <c:smooth val="0"/>
          <c:extLst>
            <c:ext xmlns:c16="http://schemas.microsoft.com/office/drawing/2014/chart" uri="{C3380CC4-5D6E-409C-BE32-E72D297353CC}">
              <c16:uniqueId val="{00000001-D7DD-4691-A7A8-0A9B3210139C}"/>
            </c:ext>
          </c:extLst>
        </c:ser>
        <c:ser>
          <c:idx val="2"/>
          <c:order val="2"/>
          <c:tx>
            <c:strRef>
              <c:f>'The Honest Company'!$E$7</c:f>
              <c:strCache>
                <c:ptCount val="1"/>
                <c:pt idx="0">
                  <c:v>Series D (Fidelity)</c:v>
                </c:pt>
              </c:strCache>
            </c:strRef>
          </c:tx>
          <c:spPr>
            <a:ln w="19050" cap="rnd">
              <a:solidFill>
                <a:schemeClr val="tx1"/>
              </a:solidFill>
              <a:prstDash val="sysDash"/>
              <a:round/>
            </a:ln>
            <a:effectLst/>
          </c:spPr>
          <c:marker>
            <c:symbol val="none"/>
          </c:marker>
          <c:cat>
            <c:numRef>
              <c:f>'The Honest Company'!$B$8:$B$55</c:f>
              <c:numCache>
                <c:formatCode>mmm\-yy</c:formatCode>
                <c:ptCount val="48"/>
                <c:pt idx="0">
                  <c:v>41821</c:v>
                </c:pt>
                <c:pt idx="1">
                  <c:v>41852</c:v>
                </c:pt>
                <c:pt idx="2">
                  <c:v>41883</c:v>
                </c:pt>
                <c:pt idx="3">
                  <c:v>41913</c:v>
                </c:pt>
                <c:pt idx="4">
                  <c:v>41944</c:v>
                </c:pt>
                <c:pt idx="5">
                  <c:v>41974</c:v>
                </c:pt>
                <c:pt idx="6">
                  <c:v>42005</c:v>
                </c:pt>
                <c:pt idx="7">
                  <c:v>42036</c:v>
                </c:pt>
                <c:pt idx="8">
                  <c:v>42064</c:v>
                </c:pt>
                <c:pt idx="9">
                  <c:v>42095</c:v>
                </c:pt>
                <c:pt idx="10">
                  <c:v>42125</c:v>
                </c:pt>
                <c:pt idx="11">
                  <c:v>42156</c:v>
                </c:pt>
                <c:pt idx="12">
                  <c:v>42186</c:v>
                </c:pt>
                <c:pt idx="13">
                  <c:v>42217</c:v>
                </c:pt>
                <c:pt idx="14">
                  <c:v>42248</c:v>
                </c:pt>
                <c:pt idx="15">
                  <c:v>42278</c:v>
                </c:pt>
                <c:pt idx="16">
                  <c:v>42309</c:v>
                </c:pt>
                <c:pt idx="17">
                  <c:v>42339</c:v>
                </c:pt>
                <c:pt idx="18">
                  <c:v>42370</c:v>
                </c:pt>
                <c:pt idx="19">
                  <c:v>42401</c:v>
                </c:pt>
                <c:pt idx="20">
                  <c:v>42430</c:v>
                </c:pt>
                <c:pt idx="21">
                  <c:v>42461</c:v>
                </c:pt>
                <c:pt idx="22">
                  <c:v>42491</c:v>
                </c:pt>
                <c:pt idx="23">
                  <c:v>42522</c:v>
                </c:pt>
                <c:pt idx="24">
                  <c:v>42552</c:v>
                </c:pt>
                <c:pt idx="25">
                  <c:v>42583</c:v>
                </c:pt>
                <c:pt idx="26">
                  <c:v>42614</c:v>
                </c:pt>
                <c:pt idx="27">
                  <c:v>42644</c:v>
                </c:pt>
                <c:pt idx="28">
                  <c:v>42675</c:v>
                </c:pt>
                <c:pt idx="29">
                  <c:v>42705</c:v>
                </c:pt>
                <c:pt idx="30">
                  <c:v>42736</c:v>
                </c:pt>
                <c:pt idx="31">
                  <c:v>42767</c:v>
                </c:pt>
                <c:pt idx="32">
                  <c:v>42795</c:v>
                </c:pt>
                <c:pt idx="33">
                  <c:v>42826</c:v>
                </c:pt>
                <c:pt idx="34">
                  <c:v>42856</c:v>
                </c:pt>
                <c:pt idx="35">
                  <c:v>42887</c:v>
                </c:pt>
                <c:pt idx="36">
                  <c:v>42917</c:v>
                </c:pt>
                <c:pt idx="37">
                  <c:v>42948</c:v>
                </c:pt>
                <c:pt idx="38">
                  <c:v>42979</c:v>
                </c:pt>
                <c:pt idx="39">
                  <c:v>43009</c:v>
                </c:pt>
                <c:pt idx="40">
                  <c:v>43040</c:v>
                </c:pt>
                <c:pt idx="41">
                  <c:v>43070</c:v>
                </c:pt>
                <c:pt idx="42">
                  <c:v>43101</c:v>
                </c:pt>
                <c:pt idx="43">
                  <c:v>43132</c:v>
                </c:pt>
                <c:pt idx="44">
                  <c:v>43160</c:v>
                </c:pt>
                <c:pt idx="45">
                  <c:v>43191</c:v>
                </c:pt>
                <c:pt idx="46">
                  <c:v>43221</c:v>
                </c:pt>
                <c:pt idx="47">
                  <c:v>43252</c:v>
                </c:pt>
              </c:numCache>
            </c:numRef>
          </c:cat>
          <c:val>
            <c:numRef>
              <c:f>'The Honest Company'!$E$8:$E$55</c:f>
              <c:numCache>
                <c:formatCode>General</c:formatCode>
                <c:ptCount val="48"/>
                <c:pt idx="13" formatCode="0.00">
                  <c:v>45.76</c:v>
                </c:pt>
                <c:pt idx="14" formatCode="0.00">
                  <c:v>45.76</c:v>
                </c:pt>
                <c:pt idx="15" formatCode="0.00">
                  <c:v>45.76</c:v>
                </c:pt>
                <c:pt idx="16" formatCode="0.00">
                  <c:v>45.76</c:v>
                </c:pt>
                <c:pt idx="17" formatCode="0.00">
                  <c:v>45.76</c:v>
                </c:pt>
                <c:pt idx="18" formatCode="0.00">
                  <c:v>45.76</c:v>
                </c:pt>
                <c:pt idx="19" formatCode="0.00">
                  <c:v>45.76</c:v>
                </c:pt>
                <c:pt idx="20" formatCode="0.00">
                  <c:v>52.22</c:v>
                </c:pt>
                <c:pt idx="21" formatCode="0.00">
                  <c:v>45.58</c:v>
                </c:pt>
                <c:pt idx="22" formatCode="0.00">
                  <c:v>45.58</c:v>
                </c:pt>
                <c:pt idx="23" formatCode="0.00">
                  <c:v>39.17</c:v>
                </c:pt>
                <c:pt idx="24" formatCode="0.00">
                  <c:v>38.51</c:v>
                </c:pt>
                <c:pt idx="25" formatCode="0.00">
                  <c:v>38.51</c:v>
                </c:pt>
                <c:pt idx="26" formatCode="0.00">
                  <c:v>41.95</c:v>
                </c:pt>
                <c:pt idx="27" formatCode="0.00">
                  <c:v>41.64</c:v>
                </c:pt>
                <c:pt idx="28" formatCode="0.00">
                  <c:v>41.64</c:v>
                </c:pt>
                <c:pt idx="29" formatCode="0.00">
                  <c:v>36.380000000000003</c:v>
                </c:pt>
                <c:pt idx="30" formatCode="0.00">
                  <c:v>32.200000000000003</c:v>
                </c:pt>
                <c:pt idx="31" formatCode="0.00">
                  <c:v>32.200000000000003</c:v>
                </c:pt>
                <c:pt idx="32" formatCode="0.00">
                  <c:v>33.369999999999997</c:v>
                </c:pt>
                <c:pt idx="33" formatCode="0.00">
                  <c:v>33.880000000000003</c:v>
                </c:pt>
                <c:pt idx="34" formatCode="0.00">
                  <c:v>33.880000000000003</c:v>
                </c:pt>
                <c:pt idx="35" formatCode="0.00">
                  <c:v>32.700000000000003</c:v>
                </c:pt>
                <c:pt idx="36" formatCode="0.00">
                  <c:v>32.56</c:v>
                </c:pt>
                <c:pt idx="37" formatCode="0.00">
                  <c:v>32.56</c:v>
                </c:pt>
                <c:pt idx="38" formatCode="0.00">
                  <c:v>33.74</c:v>
                </c:pt>
                <c:pt idx="39" formatCode="0.00">
                  <c:v>33.74</c:v>
                </c:pt>
                <c:pt idx="40" formatCode="0.00">
                  <c:v>33.74</c:v>
                </c:pt>
                <c:pt idx="41" formatCode="0.00">
                  <c:v>33.74</c:v>
                </c:pt>
                <c:pt idx="42" formatCode="0.00">
                  <c:v>33.74</c:v>
                </c:pt>
                <c:pt idx="43" formatCode="0.00">
                  <c:v>33.74</c:v>
                </c:pt>
                <c:pt idx="44" formatCode="0.00">
                  <c:v>33.74</c:v>
                </c:pt>
                <c:pt idx="45" formatCode="0.00">
                  <c:v>33.74</c:v>
                </c:pt>
                <c:pt idx="46" formatCode="0.00">
                  <c:v>33.74</c:v>
                </c:pt>
                <c:pt idx="47" formatCode="0.00">
                  <c:v>33.74</c:v>
                </c:pt>
              </c:numCache>
            </c:numRef>
          </c:val>
          <c:smooth val="0"/>
          <c:extLst>
            <c:ext xmlns:c16="http://schemas.microsoft.com/office/drawing/2014/chart" uri="{C3380CC4-5D6E-409C-BE32-E72D297353CC}">
              <c16:uniqueId val="{00000002-D7DD-4691-A7A8-0A9B3210139C}"/>
            </c:ext>
          </c:extLst>
        </c:ser>
        <c:ser>
          <c:idx val="3"/>
          <c:order val="3"/>
          <c:tx>
            <c:strRef>
              <c:f>'The Honest Company'!$F$7</c:f>
              <c:strCache>
                <c:ptCount val="1"/>
                <c:pt idx="0">
                  <c:v>Series E (Fidelity)</c:v>
                </c:pt>
              </c:strCache>
            </c:strRef>
          </c:tx>
          <c:spPr>
            <a:ln w="19050" cap="rnd">
              <a:solidFill>
                <a:srgbClr val="FF0000"/>
              </a:solidFill>
              <a:prstDash val="dash"/>
              <a:round/>
            </a:ln>
            <a:effectLst/>
          </c:spPr>
          <c:marker>
            <c:symbol val="none"/>
          </c:marker>
          <c:cat>
            <c:numRef>
              <c:f>'The Honest Company'!$B$8:$B$55</c:f>
              <c:numCache>
                <c:formatCode>mmm\-yy</c:formatCode>
                <c:ptCount val="48"/>
                <c:pt idx="0">
                  <c:v>41821</c:v>
                </c:pt>
                <c:pt idx="1">
                  <c:v>41852</c:v>
                </c:pt>
                <c:pt idx="2">
                  <c:v>41883</c:v>
                </c:pt>
                <c:pt idx="3">
                  <c:v>41913</c:v>
                </c:pt>
                <c:pt idx="4">
                  <c:v>41944</c:v>
                </c:pt>
                <c:pt idx="5">
                  <c:v>41974</c:v>
                </c:pt>
                <c:pt idx="6">
                  <c:v>42005</c:v>
                </c:pt>
                <c:pt idx="7">
                  <c:v>42036</c:v>
                </c:pt>
                <c:pt idx="8">
                  <c:v>42064</c:v>
                </c:pt>
                <c:pt idx="9">
                  <c:v>42095</c:v>
                </c:pt>
                <c:pt idx="10">
                  <c:v>42125</c:v>
                </c:pt>
                <c:pt idx="11">
                  <c:v>42156</c:v>
                </c:pt>
                <c:pt idx="12">
                  <c:v>42186</c:v>
                </c:pt>
                <c:pt idx="13">
                  <c:v>42217</c:v>
                </c:pt>
                <c:pt idx="14">
                  <c:v>42248</c:v>
                </c:pt>
                <c:pt idx="15">
                  <c:v>42278</c:v>
                </c:pt>
                <c:pt idx="16">
                  <c:v>42309</c:v>
                </c:pt>
                <c:pt idx="17">
                  <c:v>42339</c:v>
                </c:pt>
                <c:pt idx="18">
                  <c:v>42370</c:v>
                </c:pt>
                <c:pt idx="19">
                  <c:v>42401</c:v>
                </c:pt>
                <c:pt idx="20">
                  <c:v>42430</c:v>
                </c:pt>
                <c:pt idx="21">
                  <c:v>42461</c:v>
                </c:pt>
                <c:pt idx="22">
                  <c:v>42491</c:v>
                </c:pt>
                <c:pt idx="23">
                  <c:v>42522</c:v>
                </c:pt>
                <c:pt idx="24">
                  <c:v>42552</c:v>
                </c:pt>
                <c:pt idx="25">
                  <c:v>42583</c:v>
                </c:pt>
                <c:pt idx="26">
                  <c:v>42614</c:v>
                </c:pt>
                <c:pt idx="27">
                  <c:v>42644</c:v>
                </c:pt>
                <c:pt idx="28">
                  <c:v>42675</c:v>
                </c:pt>
                <c:pt idx="29">
                  <c:v>42705</c:v>
                </c:pt>
                <c:pt idx="30">
                  <c:v>42736</c:v>
                </c:pt>
                <c:pt idx="31">
                  <c:v>42767</c:v>
                </c:pt>
                <c:pt idx="32">
                  <c:v>42795</c:v>
                </c:pt>
                <c:pt idx="33">
                  <c:v>42826</c:v>
                </c:pt>
                <c:pt idx="34">
                  <c:v>42856</c:v>
                </c:pt>
                <c:pt idx="35">
                  <c:v>42887</c:v>
                </c:pt>
                <c:pt idx="36">
                  <c:v>42917</c:v>
                </c:pt>
                <c:pt idx="37">
                  <c:v>42948</c:v>
                </c:pt>
                <c:pt idx="38">
                  <c:v>42979</c:v>
                </c:pt>
                <c:pt idx="39">
                  <c:v>43009</c:v>
                </c:pt>
                <c:pt idx="40">
                  <c:v>43040</c:v>
                </c:pt>
                <c:pt idx="41">
                  <c:v>43070</c:v>
                </c:pt>
                <c:pt idx="42">
                  <c:v>43101</c:v>
                </c:pt>
                <c:pt idx="43">
                  <c:v>43132</c:v>
                </c:pt>
                <c:pt idx="44">
                  <c:v>43160</c:v>
                </c:pt>
                <c:pt idx="45">
                  <c:v>43191</c:v>
                </c:pt>
                <c:pt idx="46">
                  <c:v>43221</c:v>
                </c:pt>
                <c:pt idx="47">
                  <c:v>43252</c:v>
                </c:pt>
              </c:numCache>
            </c:numRef>
          </c:cat>
          <c:val>
            <c:numRef>
              <c:f>'The Honest Company'!$F$8:$F$55</c:f>
              <c:numCache>
                <c:formatCode>General</c:formatCode>
                <c:ptCount val="48"/>
                <c:pt idx="38" formatCode="0.00">
                  <c:v>19.600000000000001</c:v>
                </c:pt>
                <c:pt idx="39" formatCode="0.00">
                  <c:v>19.600000000000001</c:v>
                </c:pt>
                <c:pt idx="40" formatCode="0.00">
                  <c:v>19.600000000000001</c:v>
                </c:pt>
                <c:pt idx="41" formatCode="0.00">
                  <c:v>19.600000000000001</c:v>
                </c:pt>
                <c:pt idx="42" formatCode="0.00">
                  <c:v>19.600000000000001</c:v>
                </c:pt>
                <c:pt idx="43" formatCode="0.00">
                  <c:v>19.600000000000001</c:v>
                </c:pt>
                <c:pt idx="44" formatCode="0.00">
                  <c:v>19.600000000000001</c:v>
                </c:pt>
                <c:pt idx="45" formatCode="0.00">
                  <c:v>19.600000000000001</c:v>
                </c:pt>
                <c:pt idx="46" formatCode="0.00">
                  <c:v>19.600000000000001</c:v>
                </c:pt>
                <c:pt idx="47" formatCode="0.00">
                  <c:v>19.600000000000001</c:v>
                </c:pt>
              </c:numCache>
            </c:numRef>
          </c:val>
          <c:smooth val="0"/>
          <c:extLst>
            <c:ext xmlns:c16="http://schemas.microsoft.com/office/drawing/2014/chart" uri="{C3380CC4-5D6E-409C-BE32-E72D297353CC}">
              <c16:uniqueId val="{00000003-D7DD-4691-A7A8-0A9B3210139C}"/>
            </c:ext>
          </c:extLst>
        </c:ser>
        <c:dLbls>
          <c:showLegendKey val="0"/>
          <c:showVal val="0"/>
          <c:showCatName val="0"/>
          <c:showSerName val="0"/>
          <c:showPercent val="0"/>
          <c:showBubbleSize val="0"/>
        </c:dLbls>
        <c:smooth val="0"/>
        <c:axId val="550326360"/>
        <c:axId val="550322752"/>
      </c:lineChart>
      <c:dateAx>
        <c:axId val="550326360"/>
        <c:scaling>
          <c:orientation val="minMax"/>
        </c:scaling>
        <c:delete val="0"/>
        <c:axPos val="b"/>
        <c:numFmt formatCode="mmm\-yy" sourceLinked="1"/>
        <c:majorTickMark val="none"/>
        <c:minorTickMark val="none"/>
        <c:tickLblPos val="nextTo"/>
        <c:spPr>
          <a:noFill/>
          <a:ln w="9525" cap="flat" cmpd="sng" algn="ctr">
            <a:solidFill>
              <a:schemeClr val="tx1">
                <a:lumMod val="15000"/>
                <a:lumOff val="85000"/>
              </a:schemeClr>
            </a:solidFill>
            <a:round/>
          </a:ln>
          <a:effectLst/>
        </c:spPr>
        <c:txPr>
          <a:bodyPr rot="-2700000" spcFirstLastPara="1" vertOverflow="ellipsis" wrap="square" anchor="ctr" anchorCtr="1"/>
          <a:lstStyle/>
          <a:p>
            <a:pPr>
              <a:defRPr sz="8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550322752"/>
        <c:crosses val="autoZero"/>
        <c:auto val="1"/>
        <c:lblOffset val="100"/>
        <c:baseTimeUnit val="months"/>
        <c:majorUnit val="2"/>
        <c:majorTimeUnit val="months"/>
      </c:dateAx>
      <c:valAx>
        <c:axId val="550322752"/>
        <c:scaling>
          <c:orientation val="minMax"/>
          <c:min val="15"/>
        </c:scaling>
        <c:delete val="0"/>
        <c:axPos val="l"/>
        <c:title>
          <c:tx>
            <c:rich>
              <a:bodyPr rot="-5400000" spcFirstLastPara="1" vertOverflow="ellipsis" vert="horz" wrap="square" anchor="ctr" anchorCtr="1"/>
              <a:lstStyle/>
              <a:p>
                <a:pPr>
                  <a:defRPr sz="800" b="0" i="0" u="none" strike="noStrike" kern="1200" baseline="0">
                    <a:solidFill>
                      <a:schemeClr val="tx1"/>
                    </a:solidFill>
                    <a:latin typeface="Arial" panose="020B0604020202020204" pitchFamily="34" charset="0"/>
                    <a:ea typeface="+mn-ea"/>
                    <a:cs typeface="Arial" panose="020B0604020202020204" pitchFamily="34" charset="0"/>
                  </a:defRPr>
                </a:pPr>
                <a:r>
                  <a:rPr lang="en-US" sz="800"/>
                  <a:t>Price Per Share ($)</a:t>
                </a:r>
              </a:p>
            </c:rich>
          </c:tx>
          <c:layout>
            <c:manualLayout>
              <c:xMode val="edge"/>
              <c:yMode val="edge"/>
              <c:x val="1.0080645161290322E-2"/>
              <c:y val="0.34283809475738602"/>
            </c:manualLayout>
          </c:layout>
          <c:overlay val="0"/>
          <c:spPr>
            <a:noFill/>
            <a:ln>
              <a:noFill/>
            </a:ln>
            <a:effectLst/>
          </c:spPr>
          <c:txPr>
            <a:bodyPr rot="-5400000" spcFirstLastPara="1" vertOverflow="ellipsis" vert="horz" wrap="square" anchor="ctr" anchorCtr="1"/>
            <a:lstStyle/>
            <a:p>
              <a:pPr>
                <a:defRPr sz="8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title>
        <c:numFmt formatCode="0" sourceLinked="0"/>
        <c:majorTickMark val="none"/>
        <c:minorTickMark val="none"/>
        <c:tickLblPos val="nextTo"/>
        <c:spPr>
          <a:noFill/>
          <a:ln w="6350">
            <a:solidFill>
              <a:schemeClr val="bg1">
                <a:lumMod val="85000"/>
              </a:schemeClr>
            </a:solidFill>
          </a:ln>
          <a:effectLst/>
        </c:spPr>
        <c:txPr>
          <a:bodyPr rot="-60000000" spcFirstLastPara="1" vertOverflow="ellipsis" vert="horz" wrap="square" anchor="ctr" anchorCtr="1"/>
          <a:lstStyle/>
          <a:p>
            <a:pPr>
              <a:defRPr sz="8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55032636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7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legend>
    <c:plotVisOnly val="1"/>
    <c:dispBlanksAs val="gap"/>
    <c:showDLblsOverMax val="0"/>
  </c:chart>
  <c:spPr>
    <a:solidFill>
      <a:schemeClr val="bg1"/>
    </a:solidFill>
    <a:ln w="9525" cap="flat" cmpd="sng" algn="ctr">
      <a:noFill/>
      <a:round/>
    </a:ln>
    <a:effectLst/>
  </c:spPr>
  <c:txPr>
    <a:bodyPr/>
    <a:lstStyle/>
    <a:p>
      <a:pPr>
        <a:defRPr>
          <a:solidFill>
            <a:schemeClr val="tx1"/>
          </a:solidFill>
          <a:latin typeface="Arial" panose="020B0604020202020204" pitchFamily="34" charset="0"/>
          <a:cs typeface="Arial" panose="020B0604020202020204" pitchFamily="34" charset="0"/>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2E746662-71C1-49DC-AA65-8D4085D81A9A}" type="datetimeFigureOut">
              <a:rPr lang="en-US" smtClean="0"/>
              <a:t>9/7/2022</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80BAD318-08FD-409C-863B-524B90C37AED}" type="slidenum">
              <a:rPr lang="en-US" smtClean="0"/>
              <a:t>‹#›</a:t>
            </a:fld>
            <a:endParaRPr lang="en-US"/>
          </a:p>
        </p:txBody>
      </p:sp>
    </p:spTree>
    <p:extLst>
      <p:ext uri="{BB962C8B-B14F-4D97-AF65-F5344CB8AC3E}">
        <p14:creationId xmlns:p14="http://schemas.microsoft.com/office/powerpoint/2010/main" val="106420996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1" y="3"/>
            <a:ext cx="3037840" cy="464820"/>
          </a:xfrm>
          <a:prstGeom prst="rect">
            <a:avLst/>
          </a:prstGeom>
        </p:spPr>
        <p:txBody>
          <a:bodyPr vert="horz" lIns="93155" tIns="46577" rIns="93155" bIns="46577" rtlCol="0"/>
          <a:lstStyle>
            <a:lvl1pPr algn="l">
              <a:defRPr sz="1200"/>
            </a:lvl1pPr>
          </a:lstStyle>
          <a:p>
            <a:endParaRPr lang="de-DE"/>
          </a:p>
        </p:txBody>
      </p:sp>
      <p:sp>
        <p:nvSpPr>
          <p:cNvPr id="3" name="Datumsplatzhalter 2"/>
          <p:cNvSpPr>
            <a:spLocks noGrp="1"/>
          </p:cNvSpPr>
          <p:nvPr>
            <p:ph type="dt" idx="1"/>
          </p:nvPr>
        </p:nvSpPr>
        <p:spPr>
          <a:xfrm>
            <a:off x="3970940" y="3"/>
            <a:ext cx="3037840" cy="464820"/>
          </a:xfrm>
          <a:prstGeom prst="rect">
            <a:avLst/>
          </a:prstGeom>
        </p:spPr>
        <p:txBody>
          <a:bodyPr vert="horz" lIns="93155" tIns="46577" rIns="93155" bIns="46577" rtlCol="0"/>
          <a:lstStyle>
            <a:lvl1pPr algn="r">
              <a:defRPr sz="1200"/>
            </a:lvl1pPr>
          </a:lstStyle>
          <a:p>
            <a:fld id="{BBDBF4CE-2A2F-45D5-A8A9-7DADF24365DF}" type="datetimeFigureOut">
              <a:rPr lang="de-DE" smtClean="0"/>
              <a:t>07.09.2022</a:t>
            </a:fld>
            <a:endParaRPr lang="de-DE"/>
          </a:p>
        </p:txBody>
      </p:sp>
      <p:sp>
        <p:nvSpPr>
          <p:cNvPr id="4" name="Folienbildplatzhalter 3"/>
          <p:cNvSpPr>
            <a:spLocks noGrp="1" noRot="1" noChangeAspect="1"/>
          </p:cNvSpPr>
          <p:nvPr>
            <p:ph type="sldImg" idx="2"/>
          </p:nvPr>
        </p:nvSpPr>
        <p:spPr>
          <a:xfrm>
            <a:off x="1182688" y="698500"/>
            <a:ext cx="4645025" cy="3484563"/>
          </a:xfrm>
          <a:prstGeom prst="rect">
            <a:avLst/>
          </a:prstGeom>
          <a:noFill/>
          <a:ln w="12700">
            <a:solidFill>
              <a:prstClr val="black"/>
            </a:solidFill>
          </a:ln>
        </p:spPr>
        <p:txBody>
          <a:bodyPr vert="horz" lIns="93155" tIns="46577" rIns="93155" bIns="46577" rtlCol="0" anchor="ctr"/>
          <a:lstStyle/>
          <a:p>
            <a:endParaRPr lang="de-DE"/>
          </a:p>
        </p:txBody>
      </p:sp>
      <p:sp>
        <p:nvSpPr>
          <p:cNvPr id="5" name="Notizenplatzhalter 4"/>
          <p:cNvSpPr>
            <a:spLocks noGrp="1"/>
          </p:cNvSpPr>
          <p:nvPr>
            <p:ph type="body" sz="quarter" idx="3"/>
          </p:nvPr>
        </p:nvSpPr>
        <p:spPr>
          <a:xfrm>
            <a:off x="701040" y="4415790"/>
            <a:ext cx="5608320" cy="4183380"/>
          </a:xfrm>
          <a:prstGeom prst="rect">
            <a:avLst/>
          </a:prstGeom>
        </p:spPr>
        <p:txBody>
          <a:bodyPr vert="horz" lIns="93155" tIns="46577" rIns="93155" bIns="46577" rtlCol="0"/>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1" y="8829970"/>
            <a:ext cx="3037840" cy="464820"/>
          </a:xfrm>
          <a:prstGeom prst="rect">
            <a:avLst/>
          </a:prstGeom>
        </p:spPr>
        <p:txBody>
          <a:bodyPr vert="horz" lIns="93155" tIns="46577" rIns="93155" bIns="46577" rtlCol="0" anchor="b"/>
          <a:lstStyle>
            <a:lvl1pPr algn="l">
              <a:defRPr sz="1200"/>
            </a:lvl1pPr>
          </a:lstStyle>
          <a:p>
            <a:endParaRPr lang="de-DE"/>
          </a:p>
        </p:txBody>
      </p:sp>
      <p:sp>
        <p:nvSpPr>
          <p:cNvPr id="7" name="Foliennummernplatzhalter 6"/>
          <p:cNvSpPr>
            <a:spLocks noGrp="1"/>
          </p:cNvSpPr>
          <p:nvPr>
            <p:ph type="sldNum" sz="quarter" idx="5"/>
          </p:nvPr>
        </p:nvSpPr>
        <p:spPr>
          <a:xfrm>
            <a:off x="3970940" y="8829970"/>
            <a:ext cx="3037840" cy="464820"/>
          </a:xfrm>
          <a:prstGeom prst="rect">
            <a:avLst/>
          </a:prstGeom>
        </p:spPr>
        <p:txBody>
          <a:bodyPr vert="horz" lIns="93155" tIns="46577" rIns="93155" bIns="46577" rtlCol="0" anchor="b"/>
          <a:lstStyle>
            <a:lvl1pPr algn="r">
              <a:defRPr sz="1200"/>
            </a:lvl1pPr>
          </a:lstStyle>
          <a:p>
            <a:fld id="{B3FC173B-8982-4D30-9B66-D5E35C335B3A}" type="slidenum">
              <a:rPr lang="de-DE" smtClean="0"/>
              <a:t>‹#›</a:t>
            </a:fld>
            <a:endParaRPr lang="de-DE"/>
          </a:p>
        </p:txBody>
      </p:sp>
    </p:spTree>
    <p:extLst>
      <p:ext uri="{BB962C8B-B14F-4D97-AF65-F5344CB8AC3E}">
        <p14:creationId xmlns:p14="http://schemas.microsoft.com/office/powerpoint/2010/main" val="13140065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a:prstGeom prst="rect">
            <a:avLst/>
          </a:prstGeom>
        </p:spPr>
        <p:txBody>
          <a:bodyPr/>
          <a:lstStyle/>
          <a:p>
            <a:r>
              <a:rPr lang="de-DE"/>
              <a:t>Titelmasterformat durch Klicken bearbeiten</a:t>
            </a:r>
          </a:p>
        </p:txBody>
      </p:sp>
      <p:sp>
        <p:nvSpPr>
          <p:cNvPr id="3" name="Untertitel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a:t>Formatvorlage des Untertitelmasters durch Klicken bearbeiten</a:t>
            </a:r>
          </a:p>
        </p:txBody>
      </p:sp>
      <p:sp>
        <p:nvSpPr>
          <p:cNvPr id="4" name="Datumsplatzhalter 3"/>
          <p:cNvSpPr>
            <a:spLocks noGrp="1"/>
          </p:cNvSpPr>
          <p:nvPr>
            <p:ph type="dt" sz="half" idx="10"/>
          </p:nvPr>
        </p:nvSpPr>
        <p:spPr>
          <a:xfrm>
            <a:off x="457200" y="6356350"/>
            <a:ext cx="2133600" cy="365125"/>
          </a:xfrm>
          <a:prstGeom prst="rect">
            <a:avLst/>
          </a:prstGeom>
        </p:spPr>
        <p:txBody>
          <a:bodyPr/>
          <a:lstStyle/>
          <a:p>
            <a:endParaRPr lang="de-DE"/>
          </a:p>
        </p:txBody>
      </p:sp>
      <p:sp>
        <p:nvSpPr>
          <p:cNvPr id="5" name="Fußzeilenplatzhalter 4"/>
          <p:cNvSpPr>
            <a:spLocks noGrp="1"/>
          </p:cNvSpPr>
          <p:nvPr>
            <p:ph type="ftr" sz="quarter" idx="11"/>
          </p:nvPr>
        </p:nvSpPr>
        <p:spPr>
          <a:xfrm>
            <a:off x="3124200" y="6356350"/>
            <a:ext cx="2895600" cy="365125"/>
          </a:xfrm>
          <a:prstGeom prst="rect">
            <a:avLst/>
          </a:prstGeom>
        </p:spPr>
        <p:txBody>
          <a:bodyPr/>
          <a:lstStyle/>
          <a:p>
            <a:endParaRPr lang="de-DE"/>
          </a:p>
        </p:txBody>
      </p:sp>
      <p:sp>
        <p:nvSpPr>
          <p:cNvPr id="6" name="Foliennummernplatzhalter 5"/>
          <p:cNvSpPr>
            <a:spLocks noGrp="1"/>
          </p:cNvSpPr>
          <p:nvPr>
            <p:ph type="sldNum" sz="quarter" idx="12"/>
          </p:nvPr>
        </p:nvSpPr>
        <p:spPr/>
        <p:txBody>
          <a:bodyPr/>
          <a:lstStyle/>
          <a:p>
            <a:fld id="{C76FEBDD-00E6-4BCE-81BB-64ADCF1A94EA}" type="slidenum">
              <a:rPr lang="de-DE" smtClean="0"/>
              <a:t>‹#›</a:t>
            </a:fld>
            <a:endParaRPr lang="de-DE"/>
          </a:p>
        </p:txBody>
      </p:sp>
    </p:spTree>
    <p:extLst>
      <p:ext uri="{BB962C8B-B14F-4D97-AF65-F5344CB8AC3E}">
        <p14:creationId xmlns:p14="http://schemas.microsoft.com/office/powerpoint/2010/main" val="26067653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und Inhalt">
    <p:spTree>
      <p:nvGrpSpPr>
        <p:cNvPr id="1" name=""/>
        <p:cNvGrpSpPr/>
        <p:nvPr/>
      </p:nvGrpSpPr>
      <p:grpSpPr>
        <a:xfrm>
          <a:off x="0" y="0"/>
          <a:ext cx="0" cy="0"/>
          <a:chOff x="0" y="0"/>
          <a:chExt cx="0" cy="0"/>
        </a:xfrm>
      </p:grpSpPr>
      <p:cxnSp>
        <p:nvCxnSpPr>
          <p:cNvPr id="5" name="Gerade Verbindung 4"/>
          <p:cNvCxnSpPr/>
          <p:nvPr userDrawn="1"/>
        </p:nvCxnSpPr>
        <p:spPr>
          <a:xfrm>
            <a:off x="295064" y="980728"/>
            <a:ext cx="856895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 name="Textplatzhalter 6"/>
          <p:cNvSpPr>
            <a:spLocks noGrp="1"/>
          </p:cNvSpPr>
          <p:nvPr>
            <p:ph type="body" sz="quarter" idx="13"/>
          </p:nvPr>
        </p:nvSpPr>
        <p:spPr>
          <a:xfrm>
            <a:off x="295746" y="311150"/>
            <a:ext cx="6940550" cy="638175"/>
          </a:xfrm>
          <a:prstGeom prst="rect">
            <a:avLst/>
          </a:prstGeom>
        </p:spPr>
        <p:txBody>
          <a:bodyPr anchor="ctr"/>
          <a:lstStyle>
            <a:lvl1pPr marL="0" indent="0">
              <a:buNone/>
              <a:defRPr sz="2400">
                <a:latin typeface="Arial" pitchFamily="34" charset="0"/>
                <a:cs typeface="Arial" pitchFamily="34" charset="0"/>
              </a:defRPr>
            </a:lvl1pPr>
          </a:lstStyle>
          <a:p>
            <a:pPr lvl="0"/>
            <a:r>
              <a:rPr lang="en-US" noProof="0"/>
              <a:t>Textmasterformat bearbeiten</a:t>
            </a:r>
          </a:p>
        </p:txBody>
      </p:sp>
      <p:sp>
        <p:nvSpPr>
          <p:cNvPr id="6" name="Foliennummernplatzhalter 5"/>
          <p:cNvSpPr>
            <a:spLocks noGrp="1"/>
          </p:cNvSpPr>
          <p:nvPr>
            <p:ph type="sldNum" sz="quarter" idx="12"/>
          </p:nvPr>
        </p:nvSpPr>
        <p:spPr>
          <a:xfrm>
            <a:off x="8623498" y="6428268"/>
            <a:ext cx="340990" cy="365125"/>
          </a:xfrm>
        </p:spPr>
        <p:txBody>
          <a:bodyPr/>
          <a:lstStyle>
            <a:lvl1pPr>
              <a:defRPr sz="800">
                <a:solidFill>
                  <a:schemeClr val="bg1">
                    <a:lumMod val="65000"/>
                  </a:schemeClr>
                </a:solidFill>
              </a:defRPr>
            </a:lvl1pPr>
          </a:lstStyle>
          <a:p>
            <a:fld id="{C76FEBDD-00E6-4BCE-81BB-64ADCF1A94EA}" type="slidenum">
              <a:rPr lang="de-DE" smtClean="0"/>
              <a:pPr/>
              <a:t>‹#›</a:t>
            </a:fld>
            <a:endParaRPr lang="de-DE"/>
          </a:p>
        </p:txBody>
      </p:sp>
      <p:sp>
        <p:nvSpPr>
          <p:cNvPr id="2" name="Textfeld 1"/>
          <p:cNvSpPr txBox="1"/>
          <p:nvPr userDrawn="1"/>
        </p:nvSpPr>
        <p:spPr>
          <a:xfrm>
            <a:off x="201648" y="6495012"/>
            <a:ext cx="2520280" cy="215444"/>
          </a:xfrm>
          <a:prstGeom prst="rect">
            <a:avLst/>
          </a:prstGeom>
          <a:noFill/>
        </p:spPr>
        <p:txBody>
          <a:bodyPr wrap="square" rtlCol="0">
            <a:spAutoFit/>
          </a:bodyPr>
          <a:lstStyle/>
          <a:p>
            <a:r>
              <a:rPr lang="en-US" sz="800" baseline="0" noProof="0" dirty="0">
                <a:solidFill>
                  <a:schemeClr val="bg1">
                    <a:lumMod val="65000"/>
                  </a:schemeClr>
                </a:solidFill>
                <a:latin typeface="Arial" pitchFamily="34" charset="0"/>
                <a:cs typeface="Arial" pitchFamily="34" charset="0"/>
              </a:rPr>
              <a:t>Venture Capital Investment Dynamics</a:t>
            </a:r>
            <a:endParaRPr lang="en-US" sz="800" noProof="0" dirty="0">
              <a:solidFill>
                <a:schemeClr val="bg1">
                  <a:lumMod val="65000"/>
                </a:schemeClr>
              </a:solidFill>
              <a:latin typeface="Arial" pitchFamily="34" charset="0"/>
              <a:cs typeface="Arial" pitchFamily="34" charset="0"/>
            </a:endParaRPr>
          </a:p>
        </p:txBody>
      </p:sp>
    </p:spTree>
    <p:extLst>
      <p:ext uri="{BB962C8B-B14F-4D97-AF65-F5344CB8AC3E}">
        <p14:creationId xmlns:p14="http://schemas.microsoft.com/office/powerpoint/2010/main" val="61065457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latin typeface="Arial" pitchFamily="34" charset="0"/>
                <a:cs typeface="Arial" pitchFamily="34" charset="0"/>
              </a:defRPr>
            </a:lvl1pPr>
          </a:lstStyle>
          <a:p>
            <a:fld id="{C76FEBDD-00E6-4BCE-81BB-64ADCF1A94EA}" type="slidenum">
              <a:rPr lang="de-DE" smtClean="0"/>
              <a:pPr/>
              <a:t>‹#›</a:t>
            </a:fld>
            <a:endParaRPr lang="de-DE"/>
          </a:p>
        </p:txBody>
      </p:sp>
    </p:spTree>
    <p:extLst>
      <p:ext uri="{BB962C8B-B14F-4D97-AF65-F5344CB8AC3E}">
        <p14:creationId xmlns:p14="http://schemas.microsoft.com/office/powerpoint/2010/main" val="2930011369"/>
      </p:ext>
    </p:extLst>
  </p:cSld>
  <p:clrMap bg1="lt1" tx1="dk1" bg2="lt2" tx2="dk2" accent1="accent1" accent2="accent2" accent3="accent3" accent4="accent4" accent5="accent5" accent6="accent6" hlink="hlink" folHlink="folHlink"/>
  <p:sldLayoutIdLst>
    <p:sldLayoutId id="2147483649" r:id="rId1"/>
    <p:sldLayoutId id="2147483650" r:id="rId2"/>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210.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3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2.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35.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image" Target="../media/image27.pn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1.png"/></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chart" Target="../charts/chart1.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tertitel 2"/>
          <p:cNvSpPr>
            <a:spLocks noGrp="1"/>
          </p:cNvSpPr>
          <p:nvPr>
            <p:ph type="subTitle" idx="1"/>
          </p:nvPr>
        </p:nvSpPr>
        <p:spPr>
          <a:xfrm>
            <a:off x="899338" y="2204864"/>
            <a:ext cx="7345324" cy="4248472"/>
          </a:xfrm>
        </p:spPr>
        <p:txBody>
          <a:bodyPr/>
          <a:lstStyle/>
          <a:p>
            <a:r>
              <a:rPr lang="en-US" cap="small" dirty="0">
                <a:solidFill>
                  <a:schemeClr val="tx1"/>
                </a:solidFill>
                <a:latin typeface="Arial" pitchFamily="34" charset="0"/>
                <a:cs typeface="Arial" pitchFamily="34" charset="0"/>
              </a:rPr>
              <a:t>Venture Capital </a:t>
            </a:r>
            <a:br>
              <a:rPr lang="en-US" cap="small" dirty="0">
                <a:solidFill>
                  <a:schemeClr val="tx1"/>
                </a:solidFill>
                <a:latin typeface="Arial" pitchFamily="34" charset="0"/>
                <a:cs typeface="Arial" pitchFamily="34" charset="0"/>
              </a:rPr>
            </a:br>
            <a:r>
              <a:rPr lang="en-US" cap="small" dirty="0">
                <a:solidFill>
                  <a:schemeClr val="tx1"/>
                </a:solidFill>
                <a:latin typeface="Arial" pitchFamily="34" charset="0"/>
                <a:cs typeface="Arial" pitchFamily="34" charset="0"/>
              </a:rPr>
              <a:t>Investment Mechanics</a:t>
            </a:r>
          </a:p>
          <a:p>
            <a:endParaRPr lang="en-US" sz="1100" cap="small" dirty="0">
              <a:solidFill>
                <a:schemeClr val="tx1"/>
              </a:solidFill>
              <a:latin typeface="Arial" pitchFamily="34" charset="0"/>
              <a:cs typeface="Arial" pitchFamily="34" charset="0"/>
            </a:endParaRPr>
          </a:p>
          <a:p>
            <a:endParaRPr lang="en-US" sz="2000" dirty="0">
              <a:latin typeface="Arial" pitchFamily="34" charset="0"/>
              <a:cs typeface="Arial" pitchFamily="34" charset="0"/>
            </a:endParaRPr>
          </a:p>
          <a:p>
            <a:r>
              <a:rPr lang="en-US" sz="1600" dirty="0">
                <a:latin typeface="Arial" pitchFamily="34" charset="0"/>
                <a:cs typeface="Arial" pitchFamily="34" charset="0"/>
              </a:rPr>
              <a:t>- Abridged Version -</a:t>
            </a:r>
          </a:p>
          <a:p>
            <a:endParaRPr lang="en-US" sz="1600" dirty="0">
              <a:latin typeface="Arial" pitchFamily="34" charset="0"/>
              <a:cs typeface="Arial" pitchFamily="34" charset="0"/>
            </a:endParaRPr>
          </a:p>
          <a:p>
            <a:endParaRPr lang="en-US" sz="1600" dirty="0">
              <a:latin typeface="Arial" pitchFamily="34" charset="0"/>
              <a:cs typeface="Arial" pitchFamily="34" charset="0"/>
            </a:endParaRPr>
          </a:p>
          <a:p>
            <a:endParaRPr lang="en-US" sz="1600" dirty="0">
              <a:latin typeface="Arial" pitchFamily="34" charset="0"/>
              <a:cs typeface="Arial" pitchFamily="34" charset="0"/>
            </a:endParaRPr>
          </a:p>
          <a:p>
            <a:endParaRPr lang="en-US" sz="1600" dirty="0">
              <a:latin typeface="Arial" pitchFamily="34" charset="0"/>
              <a:cs typeface="Arial" pitchFamily="34" charset="0"/>
            </a:endParaRPr>
          </a:p>
          <a:p>
            <a:br>
              <a:rPr lang="en-US" sz="1600" dirty="0">
                <a:latin typeface="Arial" pitchFamily="34" charset="0"/>
                <a:cs typeface="Arial" pitchFamily="34" charset="0"/>
              </a:rPr>
            </a:br>
            <a:br>
              <a:rPr lang="en-US" sz="1600" dirty="0">
                <a:latin typeface="Arial" pitchFamily="34" charset="0"/>
                <a:cs typeface="Arial" pitchFamily="34" charset="0"/>
              </a:rPr>
            </a:br>
            <a:endParaRPr lang="en-US" sz="1600" dirty="0">
              <a:latin typeface="Arial" pitchFamily="34" charset="0"/>
              <a:cs typeface="Arial" pitchFamily="34" charset="0"/>
            </a:endParaRPr>
          </a:p>
          <a:p>
            <a:r>
              <a:rPr lang="en-US" sz="700" dirty="0">
                <a:latin typeface="Arial" pitchFamily="34" charset="0"/>
                <a:cs typeface="Arial" pitchFamily="34" charset="0"/>
              </a:rPr>
              <a:t>Copyright 2022 Dr. Christian Rauch</a:t>
            </a:r>
          </a:p>
        </p:txBody>
      </p:sp>
    </p:spTree>
    <p:extLst>
      <p:ext uri="{BB962C8B-B14F-4D97-AF65-F5344CB8AC3E}">
        <p14:creationId xmlns:p14="http://schemas.microsoft.com/office/powerpoint/2010/main" val="9951426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1711B339-5012-425E-AC79-ED226E0E7147}"/>
              </a:ext>
            </a:extLst>
          </p:cNvPr>
          <p:cNvSpPr>
            <a:spLocks noGrp="1"/>
          </p:cNvSpPr>
          <p:nvPr>
            <p:ph type="body" sz="quarter" idx="13"/>
          </p:nvPr>
        </p:nvSpPr>
        <p:spPr/>
        <p:txBody>
          <a:bodyPr/>
          <a:lstStyle/>
          <a:p>
            <a:r>
              <a:rPr lang="en-US" dirty="0"/>
              <a:t>Contents</a:t>
            </a:r>
          </a:p>
        </p:txBody>
      </p:sp>
      <p:sp>
        <p:nvSpPr>
          <p:cNvPr id="3" name="Slide Number Placeholder 2">
            <a:extLst>
              <a:ext uri="{FF2B5EF4-FFF2-40B4-BE49-F238E27FC236}">
                <a16:creationId xmlns:a16="http://schemas.microsoft.com/office/drawing/2014/main" id="{DF32FCA3-BB17-41C6-AC40-E666FD5712FE}"/>
              </a:ext>
            </a:extLst>
          </p:cNvPr>
          <p:cNvSpPr>
            <a:spLocks noGrp="1"/>
          </p:cNvSpPr>
          <p:nvPr>
            <p:ph type="sldNum" sz="quarter" idx="12"/>
          </p:nvPr>
        </p:nvSpPr>
        <p:spPr/>
        <p:txBody>
          <a:bodyPr/>
          <a:lstStyle/>
          <a:p>
            <a:fld id="{C76FEBDD-00E6-4BCE-81BB-64ADCF1A94EA}" type="slidenum">
              <a:rPr lang="de-DE" smtClean="0"/>
              <a:pPr/>
              <a:t>10</a:t>
            </a:fld>
            <a:endParaRPr lang="de-DE"/>
          </a:p>
        </p:txBody>
      </p:sp>
      <p:grpSp>
        <p:nvGrpSpPr>
          <p:cNvPr id="16" name="Gruppieren 3">
            <a:extLst>
              <a:ext uri="{FF2B5EF4-FFF2-40B4-BE49-F238E27FC236}">
                <a16:creationId xmlns:a16="http://schemas.microsoft.com/office/drawing/2014/main" id="{9C91D45F-32AA-4E40-8180-A5B58D667CA8}"/>
              </a:ext>
            </a:extLst>
          </p:cNvPr>
          <p:cNvGrpSpPr/>
          <p:nvPr/>
        </p:nvGrpSpPr>
        <p:grpSpPr>
          <a:xfrm>
            <a:off x="845413" y="2704079"/>
            <a:ext cx="4569304" cy="400110"/>
            <a:chOff x="271196" y="3532226"/>
            <a:chExt cx="4569304" cy="400110"/>
          </a:xfrm>
        </p:grpSpPr>
        <p:sp>
          <p:nvSpPr>
            <p:cNvPr id="17" name="Textfeld 4">
              <a:extLst>
                <a:ext uri="{FF2B5EF4-FFF2-40B4-BE49-F238E27FC236}">
                  <a16:creationId xmlns:a16="http://schemas.microsoft.com/office/drawing/2014/main" id="{9D432DA0-23AC-4435-9872-C71B2281528F}"/>
                </a:ext>
              </a:extLst>
            </p:cNvPr>
            <p:cNvSpPr txBox="1"/>
            <p:nvPr/>
          </p:nvSpPr>
          <p:spPr>
            <a:xfrm>
              <a:off x="271196" y="3547615"/>
              <a:ext cx="479197" cy="369332"/>
            </a:xfrm>
            <a:prstGeom prst="rect">
              <a:avLst/>
            </a:prstGeom>
            <a:solidFill>
              <a:schemeClr val="tx1"/>
            </a:solidFill>
            <a:ln>
              <a:solidFill>
                <a:schemeClr val="tx1"/>
              </a:solidFill>
            </a:ln>
          </p:spPr>
          <p:txBody>
            <a:bodyPr wrap="square" rtlCol="0">
              <a:spAutoFit/>
            </a:bodyPr>
            <a:lstStyle/>
            <a:p>
              <a:pPr algn="ctr"/>
              <a:r>
                <a:rPr lang="de-DE" b="1" dirty="0">
                  <a:solidFill>
                    <a:schemeClr val="bg1"/>
                  </a:solidFill>
                  <a:latin typeface="Arial" pitchFamily="34" charset="0"/>
                  <a:cs typeface="Arial" pitchFamily="34" charset="0"/>
                </a:rPr>
                <a:t>1</a:t>
              </a:r>
            </a:p>
          </p:txBody>
        </p:sp>
        <p:sp>
          <p:nvSpPr>
            <p:cNvPr id="18" name="Textfeld 5">
              <a:extLst>
                <a:ext uri="{FF2B5EF4-FFF2-40B4-BE49-F238E27FC236}">
                  <a16:creationId xmlns:a16="http://schemas.microsoft.com/office/drawing/2014/main" id="{5644BF71-832B-4CC6-9DFE-C9EBDE358B44}"/>
                </a:ext>
              </a:extLst>
            </p:cNvPr>
            <p:cNvSpPr txBox="1"/>
            <p:nvPr/>
          </p:nvSpPr>
          <p:spPr>
            <a:xfrm>
              <a:off x="834278" y="3532226"/>
              <a:ext cx="4006222" cy="400110"/>
            </a:xfrm>
            <a:prstGeom prst="rect">
              <a:avLst/>
            </a:prstGeom>
            <a:noFill/>
          </p:spPr>
          <p:txBody>
            <a:bodyPr wrap="square" rtlCol="0">
              <a:spAutoFit/>
            </a:bodyPr>
            <a:lstStyle/>
            <a:p>
              <a:r>
                <a:rPr lang="en-US" sz="2000" dirty="0">
                  <a:latin typeface="Arial" pitchFamily="34" charset="0"/>
                  <a:cs typeface="Arial" pitchFamily="34" charset="0"/>
                </a:rPr>
                <a:t>Convertible Preferred Shares</a:t>
              </a:r>
            </a:p>
          </p:txBody>
        </p:sp>
      </p:grpSp>
      <p:sp>
        <p:nvSpPr>
          <p:cNvPr id="19" name="Rechteck 15">
            <a:extLst>
              <a:ext uri="{FF2B5EF4-FFF2-40B4-BE49-F238E27FC236}">
                <a16:creationId xmlns:a16="http://schemas.microsoft.com/office/drawing/2014/main" id="{205905C2-DDBC-4091-96FF-6717A99E7341}"/>
              </a:ext>
            </a:extLst>
          </p:cNvPr>
          <p:cNvSpPr/>
          <p:nvPr/>
        </p:nvSpPr>
        <p:spPr>
          <a:xfrm>
            <a:off x="753729" y="3151374"/>
            <a:ext cx="5114415" cy="521208"/>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nvGrpSpPr>
          <p:cNvPr id="20" name="Gruppieren 3">
            <a:extLst>
              <a:ext uri="{FF2B5EF4-FFF2-40B4-BE49-F238E27FC236}">
                <a16:creationId xmlns:a16="http://schemas.microsoft.com/office/drawing/2014/main" id="{6EA9788C-E505-4DED-92C2-3B8F06F34266}"/>
              </a:ext>
            </a:extLst>
          </p:cNvPr>
          <p:cNvGrpSpPr/>
          <p:nvPr/>
        </p:nvGrpSpPr>
        <p:grpSpPr>
          <a:xfrm>
            <a:off x="845413" y="3217399"/>
            <a:ext cx="4569304" cy="400110"/>
            <a:chOff x="271196" y="3532226"/>
            <a:chExt cx="4569304" cy="400110"/>
          </a:xfrm>
        </p:grpSpPr>
        <p:sp>
          <p:nvSpPr>
            <p:cNvPr id="21" name="Textfeld 4">
              <a:extLst>
                <a:ext uri="{FF2B5EF4-FFF2-40B4-BE49-F238E27FC236}">
                  <a16:creationId xmlns:a16="http://schemas.microsoft.com/office/drawing/2014/main" id="{EBBE7BC9-3203-4AD2-970A-EA108F2C1886}"/>
                </a:ext>
              </a:extLst>
            </p:cNvPr>
            <p:cNvSpPr txBox="1"/>
            <p:nvPr/>
          </p:nvSpPr>
          <p:spPr>
            <a:xfrm>
              <a:off x="271196" y="3547615"/>
              <a:ext cx="479197" cy="369332"/>
            </a:xfrm>
            <a:prstGeom prst="rect">
              <a:avLst/>
            </a:prstGeom>
            <a:solidFill>
              <a:schemeClr val="tx1"/>
            </a:solidFill>
            <a:ln>
              <a:solidFill>
                <a:schemeClr val="tx1"/>
              </a:solidFill>
            </a:ln>
          </p:spPr>
          <p:txBody>
            <a:bodyPr wrap="square" rtlCol="0">
              <a:spAutoFit/>
            </a:bodyPr>
            <a:lstStyle/>
            <a:p>
              <a:pPr algn="ctr"/>
              <a:r>
                <a:rPr lang="de-DE" b="1" dirty="0">
                  <a:solidFill>
                    <a:schemeClr val="bg1"/>
                  </a:solidFill>
                  <a:latin typeface="Arial" pitchFamily="34" charset="0"/>
                  <a:cs typeface="Arial" pitchFamily="34" charset="0"/>
                </a:rPr>
                <a:t>2</a:t>
              </a:r>
            </a:p>
          </p:txBody>
        </p:sp>
        <p:sp>
          <p:nvSpPr>
            <p:cNvPr id="22" name="Textfeld 5">
              <a:extLst>
                <a:ext uri="{FF2B5EF4-FFF2-40B4-BE49-F238E27FC236}">
                  <a16:creationId xmlns:a16="http://schemas.microsoft.com/office/drawing/2014/main" id="{FB66F0AE-893E-430C-A8F7-ADBB5769A372}"/>
                </a:ext>
              </a:extLst>
            </p:cNvPr>
            <p:cNvSpPr txBox="1"/>
            <p:nvPr/>
          </p:nvSpPr>
          <p:spPr>
            <a:xfrm>
              <a:off x="834278" y="3532226"/>
              <a:ext cx="4006222" cy="400110"/>
            </a:xfrm>
            <a:prstGeom prst="rect">
              <a:avLst/>
            </a:prstGeom>
            <a:noFill/>
          </p:spPr>
          <p:txBody>
            <a:bodyPr wrap="square" rtlCol="0">
              <a:spAutoFit/>
            </a:bodyPr>
            <a:lstStyle/>
            <a:p>
              <a:r>
                <a:rPr lang="en-US" sz="2000" dirty="0">
                  <a:latin typeface="Arial" pitchFamily="34" charset="0"/>
                  <a:cs typeface="Arial" pitchFamily="34" charset="0"/>
                </a:rPr>
                <a:t>Control Rights</a:t>
              </a:r>
            </a:p>
          </p:txBody>
        </p:sp>
      </p:grpSp>
      <p:grpSp>
        <p:nvGrpSpPr>
          <p:cNvPr id="23" name="Gruppieren 3">
            <a:extLst>
              <a:ext uri="{FF2B5EF4-FFF2-40B4-BE49-F238E27FC236}">
                <a16:creationId xmlns:a16="http://schemas.microsoft.com/office/drawing/2014/main" id="{4F4BDB6B-FABD-470E-9AC3-7BFF20BB21A7}"/>
              </a:ext>
            </a:extLst>
          </p:cNvPr>
          <p:cNvGrpSpPr/>
          <p:nvPr/>
        </p:nvGrpSpPr>
        <p:grpSpPr>
          <a:xfrm>
            <a:off x="846634" y="3731989"/>
            <a:ext cx="4569304" cy="400110"/>
            <a:chOff x="271196" y="3532226"/>
            <a:chExt cx="4569304" cy="400110"/>
          </a:xfrm>
        </p:grpSpPr>
        <p:sp>
          <p:nvSpPr>
            <p:cNvPr id="24" name="Textfeld 4">
              <a:extLst>
                <a:ext uri="{FF2B5EF4-FFF2-40B4-BE49-F238E27FC236}">
                  <a16:creationId xmlns:a16="http://schemas.microsoft.com/office/drawing/2014/main" id="{78B1A5A2-A384-40ED-9BE9-E10EC83630DA}"/>
                </a:ext>
              </a:extLst>
            </p:cNvPr>
            <p:cNvSpPr txBox="1"/>
            <p:nvPr/>
          </p:nvSpPr>
          <p:spPr>
            <a:xfrm>
              <a:off x="271196" y="3547615"/>
              <a:ext cx="479197" cy="369332"/>
            </a:xfrm>
            <a:prstGeom prst="rect">
              <a:avLst/>
            </a:prstGeom>
            <a:solidFill>
              <a:schemeClr val="tx1"/>
            </a:solidFill>
            <a:ln>
              <a:solidFill>
                <a:schemeClr val="tx1"/>
              </a:solidFill>
            </a:ln>
          </p:spPr>
          <p:txBody>
            <a:bodyPr wrap="square" rtlCol="0">
              <a:spAutoFit/>
            </a:bodyPr>
            <a:lstStyle/>
            <a:p>
              <a:pPr algn="ctr"/>
              <a:r>
                <a:rPr lang="de-DE" b="1" dirty="0">
                  <a:solidFill>
                    <a:schemeClr val="bg1"/>
                  </a:solidFill>
                  <a:latin typeface="Arial" pitchFamily="34" charset="0"/>
                  <a:cs typeface="Arial" pitchFamily="34" charset="0"/>
                </a:rPr>
                <a:t>3</a:t>
              </a:r>
            </a:p>
          </p:txBody>
        </p:sp>
        <p:sp>
          <p:nvSpPr>
            <p:cNvPr id="25" name="Textfeld 5">
              <a:extLst>
                <a:ext uri="{FF2B5EF4-FFF2-40B4-BE49-F238E27FC236}">
                  <a16:creationId xmlns:a16="http://schemas.microsoft.com/office/drawing/2014/main" id="{5414EFFF-18A1-4336-A531-EC78C9E1E9DE}"/>
                </a:ext>
              </a:extLst>
            </p:cNvPr>
            <p:cNvSpPr txBox="1"/>
            <p:nvPr/>
          </p:nvSpPr>
          <p:spPr>
            <a:xfrm>
              <a:off x="834278" y="3532226"/>
              <a:ext cx="4006222" cy="400110"/>
            </a:xfrm>
            <a:prstGeom prst="rect">
              <a:avLst/>
            </a:prstGeom>
            <a:noFill/>
          </p:spPr>
          <p:txBody>
            <a:bodyPr wrap="square" rtlCol="0">
              <a:spAutoFit/>
            </a:bodyPr>
            <a:lstStyle/>
            <a:p>
              <a:r>
                <a:rPr lang="en-US" sz="2000" dirty="0">
                  <a:latin typeface="Arial" pitchFamily="34" charset="0"/>
                  <a:cs typeface="Arial" pitchFamily="34" charset="0"/>
                </a:rPr>
                <a:t>Cash Flow Rights</a:t>
              </a:r>
            </a:p>
          </p:txBody>
        </p:sp>
      </p:grpSp>
      <p:grpSp>
        <p:nvGrpSpPr>
          <p:cNvPr id="26" name="Gruppieren 3">
            <a:extLst>
              <a:ext uri="{FF2B5EF4-FFF2-40B4-BE49-F238E27FC236}">
                <a16:creationId xmlns:a16="http://schemas.microsoft.com/office/drawing/2014/main" id="{1646A6DC-E30D-462A-9F2C-C77892803099}"/>
              </a:ext>
            </a:extLst>
          </p:cNvPr>
          <p:cNvGrpSpPr/>
          <p:nvPr/>
        </p:nvGrpSpPr>
        <p:grpSpPr>
          <a:xfrm>
            <a:off x="845413" y="4242620"/>
            <a:ext cx="4569304" cy="400110"/>
            <a:chOff x="271196" y="3532226"/>
            <a:chExt cx="4569304" cy="400110"/>
          </a:xfrm>
        </p:grpSpPr>
        <p:sp>
          <p:nvSpPr>
            <p:cNvPr id="27" name="Textfeld 4">
              <a:extLst>
                <a:ext uri="{FF2B5EF4-FFF2-40B4-BE49-F238E27FC236}">
                  <a16:creationId xmlns:a16="http://schemas.microsoft.com/office/drawing/2014/main" id="{8106C590-EF22-4539-B596-5CB67FEC8ACB}"/>
                </a:ext>
              </a:extLst>
            </p:cNvPr>
            <p:cNvSpPr txBox="1"/>
            <p:nvPr/>
          </p:nvSpPr>
          <p:spPr>
            <a:xfrm>
              <a:off x="271196" y="3547615"/>
              <a:ext cx="479197" cy="369332"/>
            </a:xfrm>
            <a:prstGeom prst="rect">
              <a:avLst/>
            </a:prstGeom>
            <a:solidFill>
              <a:schemeClr val="tx1"/>
            </a:solidFill>
            <a:ln>
              <a:solidFill>
                <a:schemeClr val="tx1"/>
              </a:solidFill>
            </a:ln>
          </p:spPr>
          <p:txBody>
            <a:bodyPr wrap="square" rtlCol="0">
              <a:spAutoFit/>
            </a:bodyPr>
            <a:lstStyle/>
            <a:p>
              <a:pPr algn="ctr"/>
              <a:r>
                <a:rPr lang="de-DE" b="1" dirty="0">
                  <a:solidFill>
                    <a:schemeClr val="bg1"/>
                  </a:solidFill>
                  <a:latin typeface="Arial" pitchFamily="34" charset="0"/>
                  <a:cs typeface="Arial" pitchFamily="34" charset="0"/>
                </a:rPr>
                <a:t>4</a:t>
              </a:r>
            </a:p>
          </p:txBody>
        </p:sp>
        <p:sp>
          <p:nvSpPr>
            <p:cNvPr id="28" name="Textfeld 5">
              <a:extLst>
                <a:ext uri="{FF2B5EF4-FFF2-40B4-BE49-F238E27FC236}">
                  <a16:creationId xmlns:a16="http://schemas.microsoft.com/office/drawing/2014/main" id="{98BB9244-BF90-4209-919C-F970618906E7}"/>
                </a:ext>
              </a:extLst>
            </p:cNvPr>
            <p:cNvSpPr txBox="1"/>
            <p:nvPr/>
          </p:nvSpPr>
          <p:spPr>
            <a:xfrm>
              <a:off x="834278" y="3532226"/>
              <a:ext cx="4006222" cy="400110"/>
            </a:xfrm>
            <a:prstGeom prst="rect">
              <a:avLst/>
            </a:prstGeom>
            <a:noFill/>
          </p:spPr>
          <p:txBody>
            <a:bodyPr wrap="square" rtlCol="0">
              <a:spAutoFit/>
            </a:bodyPr>
            <a:lstStyle/>
            <a:p>
              <a:r>
                <a:rPr lang="en-US" sz="2000" dirty="0">
                  <a:latin typeface="Arial" pitchFamily="34" charset="0"/>
                  <a:cs typeface="Arial" pitchFamily="34" charset="0"/>
                </a:rPr>
                <a:t>The ‘Standard’ Contract</a:t>
              </a:r>
            </a:p>
          </p:txBody>
        </p:sp>
      </p:grpSp>
    </p:spTree>
    <p:extLst>
      <p:ext uri="{BB962C8B-B14F-4D97-AF65-F5344CB8AC3E}">
        <p14:creationId xmlns:p14="http://schemas.microsoft.com/office/powerpoint/2010/main" val="10968914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A63F80FD-03CC-4D39-B032-DD43E8092BA8}"/>
              </a:ext>
            </a:extLst>
          </p:cNvPr>
          <p:cNvSpPr>
            <a:spLocks noGrp="1"/>
          </p:cNvSpPr>
          <p:nvPr>
            <p:ph type="body" sz="quarter" idx="13"/>
          </p:nvPr>
        </p:nvSpPr>
        <p:spPr/>
        <p:txBody>
          <a:bodyPr/>
          <a:lstStyle/>
          <a:p>
            <a:r>
              <a:rPr lang="en-US" dirty="0"/>
              <a:t>Overview &amp; Introduction </a:t>
            </a:r>
            <a:r>
              <a:rPr lang="en-US" sz="1200" dirty="0"/>
              <a:t>(Control Rights)</a:t>
            </a:r>
            <a:endParaRPr lang="en-US" dirty="0"/>
          </a:p>
        </p:txBody>
      </p:sp>
      <p:sp>
        <p:nvSpPr>
          <p:cNvPr id="3" name="Slide Number Placeholder 2">
            <a:extLst>
              <a:ext uri="{FF2B5EF4-FFF2-40B4-BE49-F238E27FC236}">
                <a16:creationId xmlns:a16="http://schemas.microsoft.com/office/drawing/2014/main" id="{A43F7A7C-3A97-4B3D-932D-0081D4B47ED0}"/>
              </a:ext>
            </a:extLst>
          </p:cNvPr>
          <p:cNvSpPr>
            <a:spLocks noGrp="1"/>
          </p:cNvSpPr>
          <p:nvPr>
            <p:ph type="sldNum" sz="quarter" idx="12"/>
          </p:nvPr>
        </p:nvSpPr>
        <p:spPr/>
        <p:txBody>
          <a:bodyPr/>
          <a:lstStyle/>
          <a:p>
            <a:fld id="{C76FEBDD-00E6-4BCE-81BB-64ADCF1A94EA}" type="slidenum">
              <a:rPr lang="de-DE" smtClean="0"/>
              <a:pPr/>
              <a:t>11</a:t>
            </a:fld>
            <a:endParaRPr lang="de-DE"/>
          </a:p>
        </p:txBody>
      </p:sp>
      <p:sp>
        <p:nvSpPr>
          <p:cNvPr id="5" name="TextBox 4">
            <a:extLst>
              <a:ext uri="{FF2B5EF4-FFF2-40B4-BE49-F238E27FC236}">
                <a16:creationId xmlns:a16="http://schemas.microsoft.com/office/drawing/2014/main" id="{1B93A926-469C-4355-987D-B3A357118B28}"/>
              </a:ext>
            </a:extLst>
          </p:cNvPr>
          <p:cNvSpPr txBox="1"/>
          <p:nvPr/>
        </p:nvSpPr>
        <p:spPr>
          <a:xfrm>
            <a:off x="935596" y="1628800"/>
            <a:ext cx="7272808" cy="4253537"/>
          </a:xfrm>
          <a:prstGeom prst="rect">
            <a:avLst/>
          </a:prstGeom>
          <a:noFill/>
        </p:spPr>
        <p:txBody>
          <a:bodyPr wrap="square" rtlCol="0">
            <a:spAutoFit/>
          </a:bodyPr>
          <a:lstStyle/>
          <a:p>
            <a:pPr marL="171450" indent="-171450">
              <a:lnSpc>
                <a:spcPct val="150000"/>
              </a:lnSpc>
              <a:buFont typeface="Arial" panose="020B0604020202020204" pitchFamily="34" charset="0"/>
              <a:buChar char="•"/>
            </a:pPr>
            <a:r>
              <a:rPr lang="en-US" sz="1400" dirty="0">
                <a:latin typeface="Arial" panose="020B0604020202020204" pitchFamily="34" charset="0"/>
                <a:cs typeface="Arial" panose="020B0604020202020204" pitchFamily="34" charset="0"/>
              </a:rPr>
              <a:t>Control rights allow Venture Capital investors to ‘control’ the startups they invest in</a:t>
            </a:r>
          </a:p>
          <a:p>
            <a:pPr marL="171450" indent="-171450">
              <a:lnSpc>
                <a:spcPct val="150000"/>
              </a:lnSpc>
              <a:buFont typeface="Arial" panose="020B0604020202020204" pitchFamily="34" charset="0"/>
              <a:buChar char="•"/>
            </a:pPr>
            <a:r>
              <a:rPr lang="en-US" sz="1400" dirty="0">
                <a:latin typeface="Arial" panose="020B0604020202020204" pitchFamily="34" charset="0"/>
                <a:cs typeface="Arial" panose="020B0604020202020204" pitchFamily="34" charset="0"/>
              </a:rPr>
              <a:t>Control not in terms of operations, but in terms of management, governance and general ‘steering’</a:t>
            </a:r>
          </a:p>
          <a:p>
            <a:pPr marL="171450" indent="-171450">
              <a:lnSpc>
                <a:spcPct val="150000"/>
              </a:lnSpc>
              <a:buFont typeface="Arial" panose="020B0604020202020204" pitchFamily="34" charset="0"/>
              <a:buChar char="•"/>
            </a:pPr>
            <a:r>
              <a:rPr lang="en-US" sz="1400" dirty="0">
                <a:latin typeface="Arial" panose="020B0604020202020204" pitchFamily="34" charset="0"/>
                <a:cs typeface="Arial" panose="020B0604020202020204" pitchFamily="34" charset="0"/>
              </a:rPr>
              <a:t>Also important: when to exit the company</a:t>
            </a:r>
          </a:p>
          <a:p>
            <a:pPr marL="171450" indent="-171450">
              <a:lnSpc>
                <a:spcPct val="150000"/>
              </a:lnSpc>
              <a:buFont typeface="Arial" panose="020B0604020202020204" pitchFamily="34" charset="0"/>
              <a:buChar char="•"/>
            </a:pPr>
            <a:r>
              <a:rPr lang="en-US" sz="1400" dirty="0">
                <a:latin typeface="Arial" panose="020B0604020202020204" pitchFamily="34" charset="0"/>
                <a:cs typeface="Arial" panose="020B0604020202020204" pitchFamily="34" charset="0"/>
              </a:rPr>
              <a:t>All rights are ‘non-monetary’, but protect investment indirectly by giving investors important control powers of company</a:t>
            </a:r>
          </a:p>
          <a:p>
            <a:pPr marL="171450" indent="-171450">
              <a:lnSpc>
                <a:spcPct val="150000"/>
              </a:lnSpc>
              <a:buFont typeface="Arial" panose="020B0604020202020204" pitchFamily="34" charset="0"/>
              <a:buChar char="•"/>
            </a:pPr>
            <a:endParaRPr lang="en-US" sz="1400" dirty="0">
              <a:latin typeface="Arial" panose="020B0604020202020204" pitchFamily="34" charset="0"/>
              <a:cs typeface="Arial" panose="020B0604020202020204" pitchFamily="34" charset="0"/>
            </a:endParaRPr>
          </a:p>
          <a:p>
            <a:pPr>
              <a:lnSpc>
                <a:spcPct val="150000"/>
              </a:lnSpc>
            </a:pPr>
            <a:r>
              <a:rPr lang="en-US" sz="1400" b="1" u="sng" dirty="0">
                <a:latin typeface="Arial" panose="020B0604020202020204" pitchFamily="34" charset="0"/>
                <a:cs typeface="Arial" panose="020B0604020202020204" pitchFamily="34" charset="0"/>
              </a:rPr>
              <a:t>Most important rights:</a:t>
            </a:r>
          </a:p>
          <a:p>
            <a:pPr marL="171450" indent="-171450">
              <a:lnSpc>
                <a:spcPct val="150000"/>
              </a:lnSpc>
              <a:buFont typeface="Arial" panose="020B0604020202020204" pitchFamily="34" charset="0"/>
              <a:buChar char="•"/>
            </a:pPr>
            <a:r>
              <a:rPr lang="en-US" sz="1400" dirty="0">
                <a:latin typeface="Arial" panose="020B0604020202020204" pitchFamily="34" charset="0"/>
                <a:cs typeface="Arial" panose="020B0604020202020204" pitchFamily="34" charset="0"/>
              </a:rPr>
              <a:t>Voting rights</a:t>
            </a:r>
          </a:p>
          <a:p>
            <a:pPr marL="171450" indent="-171450">
              <a:lnSpc>
                <a:spcPct val="150000"/>
              </a:lnSpc>
              <a:buFont typeface="Arial" panose="020B0604020202020204" pitchFamily="34" charset="0"/>
              <a:buChar char="•"/>
            </a:pPr>
            <a:r>
              <a:rPr lang="en-US" sz="1400" dirty="0">
                <a:latin typeface="Arial" panose="020B0604020202020204" pitchFamily="34" charset="0"/>
                <a:cs typeface="Arial" panose="020B0604020202020204" pitchFamily="34" charset="0"/>
              </a:rPr>
              <a:t>Board of Directors</a:t>
            </a:r>
          </a:p>
          <a:p>
            <a:pPr marL="171450" indent="-171450">
              <a:lnSpc>
                <a:spcPct val="150000"/>
              </a:lnSpc>
              <a:buFont typeface="Arial" panose="020B0604020202020204" pitchFamily="34" charset="0"/>
              <a:buChar char="•"/>
            </a:pPr>
            <a:r>
              <a:rPr lang="en-US" sz="1400" dirty="0">
                <a:latin typeface="Arial" panose="020B0604020202020204" pitchFamily="34" charset="0"/>
                <a:cs typeface="Arial" panose="020B0604020202020204" pitchFamily="34" charset="0"/>
              </a:rPr>
              <a:t>Protective Provisions</a:t>
            </a:r>
          </a:p>
          <a:p>
            <a:pPr marL="171450" indent="-171450">
              <a:lnSpc>
                <a:spcPct val="150000"/>
              </a:lnSpc>
              <a:buFont typeface="Arial" panose="020B0604020202020204" pitchFamily="34" charset="0"/>
              <a:buChar char="•"/>
            </a:pPr>
            <a:r>
              <a:rPr lang="en-US" sz="1400" dirty="0">
                <a:latin typeface="Arial" panose="020B0604020202020204" pitchFamily="34" charset="0"/>
                <a:cs typeface="Arial" panose="020B0604020202020204" pitchFamily="34" charset="0"/>
              </a:rPr>
              <a:t>‘Pay-to-Play’ Rights</a:t>
            </a:r>
          </a:p>
          <a:p>
            <a:pPr marL="171450" indent="-171450">
              <a:lnSpc>
                <a:spcPct val="150000"/>
              </a:lnSpc>
              <a:buFont typeface="Arial" panose="020B0604020202020204" pitchFamily="34" charset="0"/>
              <a:buChar char="•"/>
            </a:pPr>
            <a:r>
              <a:rPr lang="en-US" sz="1400" dirty="0">
                <a:latin typeface="Arial" panose="020B0604020202020204" pitchFamily="34" charset="0"/>
                <a:cs typeface="Arial" panose="020B0604020202020204" pitchFamily="34" charset="0"/>
              </a:rPr>
              <a:t>‘Drag-Along’ Rights</a:t>
            </a:r>
          </a:p>
        </p:txBody>
      </p:sp>
    </p:spTree>
    <p:extLst>
      <p:ext uri="{BB962C8B-B14F-4D97-AF65-F5344CB8AC3E}">
        <p14:creationId xmlns:p14="http://schemas.microsoft.com/office/powerpoint/2010/main" val="2549064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r>
              <a:rPr lang="en-US" dirty="0"/>
              <a:t>Investment Contracts </a:t>
            </a:r>
            <a:r>
              <a:rPr lang="en-US" sz="1200" dirty="0"/>
              <a:t>(Voting Rights)</a:t>
            </a:r>
            <a:endParaRPr lang="en-US" dirty="0"/>
          </a:p>
        </p:txBody>
      </p:sp>
      <p:sp>
        <p:nvSpPr>
          <p:cNvPr id="3" name="Slide Number Placeholder 2"/>
          <p:cNvSpPr>
            <a:spLocks noGrp="1"/>
          </p:cNvSpPr>
          <p:nvPr>
            <p:ph type="sldNum" sz="quarter" idx="12"/>
          </p:nvPr>
        </p:nvSpPr>
        <p:spPr/>
        <p:txBody>
          <a:bodyPr/>
          <a:lstStyle/>
          <a:p>
            <a:fld id="{C76FEBDD-00E6-4BCE-81BB-64ADCF1A94EA}" type="slidenum">
              <a:rPr lang="de-DE" smtClean="0"/>
              <a:pPr/>
              <a:t>12</a:t>
            </a:fld>
            <a:endParaRPr lang="de-DE"/>
          </a:p>
        </p:txBody>
      </p:sp>
      <p:sp>
        <p:nvSpPr>
          <p:cNvPr id="4" name="Rectangle 3"/>
          <p:cNvSpPr/>
          <p:nvPr/>
        </p:nvSpPr>
        <p:spPr>
          <a:xfrm>
            <a:off x="899592" y="1727911"/>
            <a:ext cx="936104" cy="2448272"/>
          </a:xfrm>
          <a:prstGeom prst="rect">
            <a:avLst/>
          </a:prstGeom>
          <a:solidFill>
            <a:schemeClr val="tx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920840" y="2865244"/>
            <a:ext cx="896384" cy="276999"/>
          </a:xfrm>
          <a:prstGeom prst="rect">
            <a:avLst/>
          </a:prstGeom>
          <a:noFill/>
        </p:spPr>
        <p:txBody>
          <a:bodyPr wrap="square" rtlCol="0">
            <a:spAutoFit/>
          </a:bodyPr>
          <a:lstStyle/>
          <a:p>
            <a:pPr algn="ctr"/>
            <a:r>
              <a:rPr lang="en-US" sz="1200" b="1" dirty="0">
                <a:solidFill>
                  <a:schemeClr val="bg1"/>
                </a:solidFill>
                <a:latin typeface="Arial" panose="020B0604020202020204" pitchFamily="34" charset="0"/>
                <a:cs typeface="Arial" panose="020B0604020202020204" pitchFamily="34" charset="0"/>
              </a:rPr>
              <a:t>Rule</a:t>
            </a:r>
          </a:p>
        </p:txBody>
      </p:sp>
      <p:sp>
        <p:nvSpPr>
          <p:cNvPr id="6" name="Rectangle 5"/>
          <p:cNvSpPr/>
          <p:nvPr/>
        </p:nvSpPr>
        <p:spPr>
          <a:xfrm>
            <a:off x="1124000" y="1727911"/>
            <a:ext cx="7192416" cy="2448272"/>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1907704" y="1955651"/>
            <a:ext cx="6264696" cy="2031325"/>
          </a:xfrm>
          <a:prstGeom prst="rect">
            <a:avLst/>
          </a:prstGeom>
        </p:spPr>
        <p:txBody>
          <a:bodyPr wrap="square">
            <a:spAutoFit/>
          </a:bodyPr>
          <a:lstStyle/>
          <a:p>
            <a:pPr algn="just">
              <a:lnSpc>
                <a:spcPct val="150000"/>
              </a:lnSpc>
            </a:pPr>
            <a:r>
              <a:rPr lang="en-US" sz="1050" b="1" dirty="0">
                <a:latin typeface="Arial" panose="020B0604020202020204" pitchFamily="34" charset="0"/>
                <a:cs typeface="Arial" panose="020B0604020202020204" pitchFamily="34" charset="0"/>
              </a:rPr>
              <a:t>Article IV (B) Classes of Stock.</a:t>
            </a:r>
            <a:r>
              <a:rPr lang="en-US" sz="1050" dirty="0">
                <a:latin typeface="Arial" panose="020B0604020202020204" pitchFamily="34" charset="0"/>
                <a:cs typeface="Arial" panose="020B0604020202020204" pitchFamily="34" charset="0"/>
              </a:rPr>
              <a:t> </a:t>
            </a:r>
          </a:p>
          <a:p>
            <a:pPr marL="171450" indent="-171450" algn="just">
              <a:lnSpc>
                <a:spcPct val="150000"/>
              </a:lnSpc>
              <a:buFont typeface="Arial" panose="020B0604020202020204" pitchFamily="34" charset="0"/>
              <a:buChar char="•"/>
            </a:pPr>
            <a:r>
              <a:rPr lang="en-US" sz="1050" dirty="0">
                <a:latin typeface="Arial" panose="020B0604020202020204" pitchFamily="34" charset="0"/>
                <a:cs typeface="Arial" panose="020B0604020202020204" pitchFamily="34" charset="0"/>
              </a:rPr>
              <a:t>5. Voting Rights. (a) […] The holders of Preferred Stock shall have the same voting rights as the holders of Common Stock. Each holder of Common Stock shall be entitled to one vote for each share of Common Stock held.</a:t>
            </a:r>
          </a:p>
          <a:p>
            <a:pPr marL="171450" indent="-171450" algn="just">
              <a:lnSpc>
                <a:spcPct val="150000"/>
              </a:lnSpc>
              <a:buFont typeface="Arial" panose="020B0604020202020204" pitchFamily="34" charset="0"/>
              <a:buChar char="•"/>
            </a:pPr>
            <a:r>
              <a:rPr lang="en-US" sz="1050" dirty="0">
                <a:latin typeface="Arial" panose="020B0604020202020204" pitchFamily="34" charset="0"/>
                <a:cs typeface="Arial" panose="020B0604020202020204" pitchFamily="34" charset="0"/>
              </a:rPr>
              <a:t>(ii) The holders of the Series B Preferred Stock, voting together as a separate class, shall be entitled to elect one (1) member of the Board of Directors</a:t>
            </a:r>
          </a:p>
          <a:p>
            <a:pPr marL="171450" indent="-171450" algn="just">
              <a:lnSpc>
                <a:spcPct val="150000"/>
              </a:lnSpc>
              <a:buFont typeface="Arial" panose="020B0604020202020204" pitchFamily="34" charset="0"/>
              <a:buChar char="•"/>
            </a:pPr>
            <a:r>
              <a:rPr lang="en-US" sz="1050" dirty="0">
                <a:latin typeface="Arial" panose="020B0604020202020204" pitchFamily="34" charset="0"/>
                <a:cs typeface="Arial" panose="020B0604020202020204" pitchFamily="34" charset="0"/>
              </a:rPr>
              <a:t>(iii) The holders of the Series C Preferred Stock, voting together as a separate class shall be entitled to elect one (1) member of the Board of Directors</a:t>
            </a:r>
          </a:p>
        </p:txBody>
      </p:sp>
      <p:sp>
        <p:nvSpPr>
          <p:cNvPr id="9" name="TextBox 8"/>
          <p:cNvSpPr txBox="1"/>
          <p:nvPr/>
        </p:nvSpPr>
        <p:spPr>
          <a:xfrm>
            <a:off x="899592" y="4432646"/>
            <a:ext cx="7272808" cy="1516634"/>
          </a:xfrm>
          <a:prstGeom prst="rect">
            <a:avLst/>
          </a:prstGeom>
          <a:noFill/>
        </p:spPr>
        <p:txBody>
          <a:bodyPr wrap="square" rtlCol="0">
            <a:spAutoFit/>
          </a:bodyPr>
          <a:lstStyle/>
          <a:p>
            <a:pPr marL="171450" indent="-171450">
              <a:lnSpc>
                <a:spcPct val="150000"/>
              </a:lnSpc>
              <a:buFont typeface="Arial" panose="020B0604020202020204" pitchFamily="34" charset="0"/>
              <a:buChar char="•"/>
            </a:pPr>
            <a:r>
              <a:rPr lang="en-US" sz="1050" dirty="0">
                <a:latin typeface="Arial" panose="020B0604020202020204" pitchFamily="34" charset="0"/>
                <a:cs typeface="Arial" panose="020B0604020202020204" pitchFamily="34" charset="0"/>
              </a:rPr>
              <a:t>Voting rights for Preferred Stock set up in comparison to Common Stock</a:t>
            </a:r>
          </a:p>
          <a:p>
            <a:pPr marL="171450" indent="-171450">
              <a:lnSpc>
                <a:spcPct val="150000"/>
              </a:lnSpc>
              <a:buFont typeface="Arial" panose="020B0604020202020204" pitchFamily="34" charset="0"/>
              <a:buChar char="•"/>
            </a:pPr>
            <a:r>
              <a:rPr lang="en-US" sz="1050" dirty="0">
                <a:latin typeface="Arial" panose="020B0604020202020204" pitchFamily="34" charset="0"/>
                <a:cs typeface="Arial" panose="020B0604020202020204" pitchFamily="34" charset="0"/>
              </a:rPr>
              <a:t>Additional voting rights to ‘regular’ equity: Directors can be elected by certain shareholders groups</a:t>
            </a:r>
          </a:p>
          <a:p>
            <a:pPr>
              <a:lnSpc>
                <a:spcPct val="150000"/>
              </a:lnSpc>
            </a:pPr>
            <a:r>
              <a:rPr lang="en-US" sz="1050" b="1" u="sng" dirty="0">
                <a:latin typeface="Arial" panose="020B0604020202020204" pitchFamily="34" charset="0"/>
                <a:cs typeface="Arial" panose="020B0604020202020204" pitchFamily="34" charset="0"/>
              </a:rPr>
              <a:t>Rule Variations:</a:t>
            </a:r>
          </a:p>
          <a:p>
            <a:pPr marL="171450" indent="-171450">
              <a:lnSpc>
                <a:spcPct val="150000"/>
              </a:lnSpc>
              <a:buFont typeface="Arial" panose="020B0604020202020204" pitchFamily="34" charset="0"/>
              <a:buChar char="•"/>
            </a:pPr>
            <a:r>
              <a:rPr lang="en-US" sz="1050" dirty="0">
                <a:latin typeface="Arial" panose="020B0604020202020204" pitchFamily="34" charset="0"/>
                <a:cs typeface="Arial" panose="020B0604020202020204" pitchFamily="34" charset="0"/>
              </a:rPr>
              <a:t>&gt;1 votes per Share (e.g. 10)</a:t>
            </a:r>
          </a:p>
          <a:p>
            <a:pPr marL="171450" indent="-171450">
              <a:lnSpc>
                <a:spcPct val="150000"/>
              </a:lnSpc>
              <a:buFont typeface="Arial" panose="020B0604020202020204" pitchFamily="34" charset="0"/>
              <a:buChar char="•"/>
            </a:pPr>
            <a:r>
              <a:rPr lang="en-US" sz="1050" dirty="0">
                <a:latin typeface="Arial" panose="020B0604020202020204" pitchFamily="34" charset="0"/>
                <a:cs typeface="Arial" panose="020B0604020202020204" pitchFamily="34" charset="0"/>
              </a:rPr>
              <a:t>Some Series no voting rights (Square)</a:t>
            </a:r>
          </a:p>
          <a:p>
            <a:pPr marL="171450" indent="-171450">
              <a:lnSpc>
                <a:spcPct val="150000"/>
              </a:lnSpc>
              <a:buFont typeface="Arial" panose="020B0604020202020204" pitchFamily="34" charset="0"/>
              <a:buChar char="•"/>
            </a:pPr>
            <a:r>
              <a:rPr lang="en-US" sz="1050" dirty="0">
                <a:latin typeface="Arial" panose="020B0604020202020204" pitchFamily="34" charset="0"/>
                <a:cs typeface="Arial" panose="020B0604020202020204" pitchFamily="34" charset="0"/>
              </a:rPr>
              <a:t>Conversions into Class A or B common stock with different voting rights per Class</a:t>
            </a:r>
          </a:p>
        </p:txBody>
      </p:sp>
      <p:pic>
        <p:nvPicPr>
          <p:cNvPr id="11" name="Picture 2" descr="Square logo and symbol, meaning, history, PNG">
            <a:extLst>
              <a:ext uri="{FF2B5EF4-FFF2-40B4-BE49-F238E27FC236}">
                <a16:creationId xmlns:a16="http://schemas.microsoft.com/office/drawing/2014/main" id="{D1FA71BB-BA2E-4A1E-82B6-799534E4FD2D}"/>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028384" y="1124744"/>
            <a:ext cx="767232" cy="4315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098866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r>
              <a:rPr lang="en-US" dirty="0"/>
              <a:t>Investment Contracts </a:t>
            </a:r>
            <a:r>
              <a:rPr lang="en-US" sz="1200" dirty="0"/>
              <a:t>(Protective Provisions)</a:t>
            </a:r>
            <a:endParaRPr lang="en-US" dirty="0"/>
          </a:p>
        </p:txBody>
      </p:sp>
      <p:sp>
        <p:nvSpPr>
          <p:cNvPr id="3" name="Slide Number Placeholder 2"/>
          <p:cNvSpPr>
            <a:spLocks noGrp="1"/>
          </p:cNvSpPr>
          <p:nvPr>
            <p:ph type="sldNum" sz="quarter" idx="12"/>
          </p:nvPr>
        </p:nvSpPr>
        <p:spPr/>
        <p:txBody>
          <a:bodyPr/>
          <a:lstStyle/>
          <a:p>
            <a:fld id="{C76FEBDD-00E6-4BCE-81BB-64ADCF1A94EA}" type="slidenum">
              <a:rPr lang="de-DE" smtClean="0"/>
              <a:pPr/>
              <a:t>13</a:t>
            </a:fld>
            <a:endParaRPr lang="de-DE"/>
          </a:p>
        </p:txBody>
      </p:sp>
      <p:sp>
        <p:nvSpPr>
          <p:cNvPr id="4" name="Rectangle 3"/>
          <p:cNvSpPr/>
          <p:nvPr/>
        </p:nvSpPr>
        <p:spPr>
          <a:xfrm>
            <a:off x="899592" y="1772816"/>
            <a:ext cx="936104" cy="2448272"/>
          </a:xfrm>
          <a:prstGeom prst="rect">
            <a:avLst/>
          </a:prstGeom>
          <a:solidFill>
            <a:schemeClr val="tx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920840" y="2863969"/>
            <a:ext cx="896384" cy="276999"/>
          </a:xfrm>
          <a:prstGeom prst="rect">
            <a:avLst/>
          </a:prstGeom>
          <a:noFill/>
        </p:spPr>
        <p:txBody>
          <a:bodyPr wrap="square" rtlCol="0">
            <a:spAutoFit/>
          </a:bodyPr>
          <a:lstStyle/>
          <a:p>
            <a:pPr algn="ctr"/>
            <a:r>
              <a:rPr lang="en-US" sz="1200" b="1" dirty="0">
                <a:solidFill>
                  <a:schemeClr val="bg1"/>
                </a:solidFill>
                <a:latin typeface="Arial" panose="020B0604020202020204" pitchFamily="34" charset="0"/>
                <a:cs typeface="Arial" panose="020B0604020202020204" pitchFamily="34" charset="0"/>
              </a:rPr>
              <a:t>Rule</a:t>
            </a:r>
          </a:p>
        </p:txBody>
      </p:sp>
      <p:sp>
        <p:nvSpPr>
          <p:cNvPr id="6" name="Rectangle 5"/>
          <p:cNvSpPr/>
          <p:nvPr/>
        </p:nvSpPr>
        <p:spPr>
          <a:xfrm>
            <a:off x="1124000" y="1772816"/>
            <a:ext cx="7192416" cy="2448272"/>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1907704" y="1963612"/>
            <a:ext cx="6264696" cy="2031325"/>
          </a:xfrm>
          <a:prstGeom prst="rect">
            <a:avLst/>
          </a:prstGeom>
        </p:spPr>
        <p:txBody>
          <a:bodyPr wrap="square">
            <a:spAutoFit/>
          </a:bodyPr>
          <a:lstStyle/>
          <a:p>
            <a:pPr algn="just">
              <a:lnSpc>
                <a:spcPct val="150000"/>
              </a:lnSpc>
            </a:pPr>
            <a:r>
              <a:rPr lang="en-US" sz="1050" b="1" dirty="0">
                <a:latin typeface="Arial" panose="020B0604020202020204" pitchFamily="34" charset="0"/>
                <a:cs typeface="Arial" panose="020B0604020202020204" pitchFamily="34" charset="0"/>
              </a:rPr>
              <a:t>Article IV (B) 6. Protective Provisions</a:t>
            </a:r>
            <a:endParaRPr lang="en-US" sz="1050" dirty="0">
              <a:latin typeface="Arial" panose="020B0604020202020204" pitchFamily="34" charset="0"/>
              <a:cs typeface="Arial" panose="020B0604020202020204" pitchFamily="34" charset="0"/>
            </a:endParaRPr>
          </a:p>
          <a:p>
            <a:pPr marL="171450" indent="-171450" algn="just">
              <a:lnSpc>
                <a:spcPct val="150000"/>
              </a:lnSpc>
              <a:buFont typeface="Arial" panose="020B0604020202020204" pitchFamily="34" charset="0"/>
              <a:buChar char="•"/>
            </a:pPr>
            <a:r>
              <a:rPr lang="en-US" sz="1050" dirty="0">
                <a:latin typeface="Arial" panose="020B0604020202020204" pitchFamily="34" charset="0"/>
                <a:cs typeface="Arial" panose="020B0604020202020204" pitchFamily="34" charset="0"/>
              </a:rPr>
              <a:t>(c) Series C Preferred Stock Protective Provision. So long as any shares of Series C Preferred Stock are outstanding, the Corporation shall not […] without first obtaining the approval (by vote or written consent) of the holders of at least sixty percent (60%) of the outstanding shares of Series C Preferred Stock, (</a:t>
            </a:r>
            <a:r>
              <a:rPr lang="en-US" sz="1050" dirty="0" err="1">
                <a:latin typeface="Arial" panose="020B0604020202020204" pitchFamily="34" charset="0"/>
                <a:cs typeface="Arial" panose="020B0604020202020204" pitchFamily="34" charset="0"/>
              </a:rPr>
              <a:t>i</a:t>
            </a:r>
            <a:r>
              <a:rPr lang="en-US" sz="1050" dirty="0">
                <a:latin typeface="Arial" panose="020B0604020202020204" pitchFamily="34" charset="0"/>
                <a:cs typeface="Arial" panose="020B0604020202020204" pitchFamily="34" charset="0"/>
              </a:rPr>
              <a:t>) alter or change the powers, preferences or special rights of the shares of Series C Preferred Stock so as to affect them adversely, (ii) create or authorize the creation of additional shares of Series C Preferred Stock, or (iii) effect a Liquidation Transaction or other liquidation, dissolution or winding up of the Corporation.</a:t>
            </a:r>
          </a:p>
        </p:txBody>
      </p:sp>
      <p:sp>
        <p:nvSpPr>
          <p:cNvPr id="10" name="TextBox 9"/>
          <p:cNvSpPr txBox="1"/>
          <p:nvPr/>
        </p:nvSpPr>
        <p:spPr>
          <a:xfrm>
            <a:off x="899592" y="4501061"/>
            <a:ext cx="7920880" cy="1330557"/>
          </a:xfrm>
          <a:prstGeom prst="rect">
            <a:avLst/>
          </a:prstGeom>
          <a:noFill/>
        </p:spPr>
        <p:txBody>
          <a:bodyPr wrap="square" rtlCol="0">
            <a:spAutoFit/>
          </a:bodyPr>
          <a:lstStyle/>
          <a:p>
            <a:pPr marL="171450" indent="-171450">
              <a:lnSpc>
                <a:spcPct val="150000"/>
              </a:lnSpc>
              <a:buFont typeface="Arial" panose="020B0604020202020204" pitchFamily="34" charset="0"/>
              <a:buChar char="•"/>
            </a:pPr>
            <a:r>
              <a:rPr lang="en-US" sz="1100" dirty="0">
                <a:latin typeface="Arial" panose="020B0604020202020204" pitchFamily="34" charset="0"/>
                <a:cs typeface="Arial" panose="020B0604020202020204" pitchFamily="34" charset="0"/>
              </a:rPr>
              <a:t>Protection against rule changes or diminishing rights</a:t>
            </a:r>
          </a:p>
          <a:p>
            <a:pPr marL="171450" indent="-171450">
              <a:lnSpc>
                <a:spcPct val="150000"/>
              </a:lnSpc>
              <a:buFont typeface="Arial" panose="020B0604020202020204" pitchFamily="34" charset="0"/>
              <a:buChar char="•"/>
            </a:pPr>
            <a:r>
              <a:rPr lang="en-US" sz="1100" dirty="0">
                <a:latin typeface="Arial" panose="020B0604020202020204" pitchFamily="34" charset="0"/>
                <a:cs typeface="Arial" panose="020B0604020202020204" pitchFamily="34" charset="0"/>
              </a:rPr>
              <a:t>Via vote </a:t>
            </a:r>
          </a:p>
          <a:p>
            <a:pPr marL="171450" indent="-171450">
              <a:lnSpc>
                <a:spcPct val="150000"/>
              </a:lnSpc>
              <a:buFont typeface="Arial" panose="020B0604020202020204" pitchFamily="34" charset="0"/>
              <a:buChar char="•"/>
            </a:pPr>
            <a:r>
              <a:rPr lang="en-US" sz="1100" dirty="0">
                <a:latin typeface="Arial" panose="020B0604020202020204" pitchFamily="34" charset="0"/>
                <a:cs typeface="Arial" panose="020B0604020202020204" pitchFamily="34" charset="0"/>
              </a:rPr>
              <a:t>Also potential protection against dilution through a new funding round</a:t>
            </a:r>
          </a:p>
          <a:p>
            <a:pPr>
              <a:lnSpc>
                <a:spcPct val="150000"/>
              </a:lnSpc>
            </a:pPr>
            <a:r>
              <a:rPr lang="en-US" sz="1100" b="1" u="sng" dirty="0">
                <a:latin typeface="Arial" panose="020B0604020202020204" pitchFamily="34" charset="0"/>
                <a:cs typeface="Arial" panose="020B0604020202020204" pitchFamily="34" charset="0"/>
              </a:rPr>
              <a:t>Rule Variations:</a:t>
            </a:r>
          </a:p>
          <a:p>
            <a:pPr marL="171450" indent="-171450">
              <a:lnSpc>
                <a:spcPct val="150000"/>
              </a:lnSpc>
              <a:buFont typeface="Arial" panose="020B0604020202020204" pitchFamily="34" charset="0"/>
              <a:buChar char="•"/>
            </a:pPr>
            <a:r>
              <a:rPr lang="en-US" sz="1100" dirty="0">
                <a:latin typeface="Arial" panose="020B0604020202020204" pitchFamily="34" charset="0"/>
                <a:cs typeface="Arial" panose="020B0604020202020204" pitchFamily="34" charset="0"/>
              </a:rPr>
              <a:t>Earlier rounds typically do not have those protections</a:t>
            </a:r>
          </a:p>
        </p:txBody>
      </p:sp>
      <p:pic>
        <p:nvPicPr>
          <p:cNvPr id="11" name="Picture 2" descr="Square logo and symbol, meaning, history, PNG">
            <a:extLst>
              <a:ext uri="{FF2B5EF4-FFF2-40B4-BE49-F238E27FC236}">
                <a16:creationId xmlns:a16="http://schemas.microsoft.com/office/drawing/2014/main" id="{33248A17-73E7-49B5-8B0A-43AF81359682}"/>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028384" y="1124744"/>
            <a:ext cx="767232" cy="4315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961796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20FDA69A-80B3-4171-80E9-87F6549319E0}"/>
              </a:ext>
            </a:extLst>
          </p:cNvPr>
          <p:cNvSpPr>
            <a:spLocks noGrp="1"/>
          </p:cNvSpPr>
          <p:nvPr>
            <p:ph type="body" sz="quarter" idx="13"/>
          </p:nvPr>
        </p:nvSpPr>
        <p:spPr/>
        <p:txBody>
          <a:bodyPr/>
          <a:lstStyle/>
          <a:p>
            <a:r>
              <a:rPr lang="en-US" dirty="0"/>
              <a:t>Investment Contracts </a:t>
            </a:r>
            <a:r>
              <a:rPr lang="en-US" sz="1200" dirty="0"/>
              <a:t>(Pay-to-Play)</a:t>
            </a:r>
            <a:endParaRPr lang="en-US" dirty="0"/>
          </a:p>
        </p:txBody>
      </p:sp>
      <p:sp>
        <p:nvSpPr>
          <p:cNvPr id="3" name="Slide Number Placeholder 2">
            <a:extLst>
              <a:ext uri="{FF2B5EF4-FFF2-40B4-BE49-F238E27FC236}">
                <a16:creationId xmlns:a16="http://schemas.microsoft.com/office/drawing/2014/main" id="{3396F62A-5E77-47BE-A1D4-D4B481068EB0}"/>
              </a:ext>
            </a:extLst>
          </p:cNvPr>
          <p:cNvSpPr>
            <a:spLocks noGrp="1"/>
          </p:cNvSpPr>
          <p:nvPr>
            <p:ph type="sldNum" sz="quarter" idx="12"/>
          </p:nvPr>
        </p:nvSpPr>
        <p:spPr/>
        <p:txBody>
          <a:bodyPr/>
          <a:lstStyle/>
          <a:p>
            <a:fld id="{C76FEBDD-00E6-4BCE-81BB-64ADCF1A94EA}" type="slidenum">
              <a:rPr lang="de-DE" smtClean="0"/>
              <a:pPr/>
              <a:t>14</a:t>
            </a:fld>
            <a:endParaRPr lang="de-DE"/>
          </a:p>
        </p:txBody>
      </p:sp>
      <p:sp>
        <p:nvSpPr>
          <p:cNvPr id="4" name="Rectangle 3">
            <a:extLst>
              <a:ext uri="{FF2B5EF4-FFF2-40B4-BE49-F238E27FC236}">
                <a16:creationId xmlns:a16="http://schemas.microsoft.com/office/drawing/2014/main" id="{FBF82BE6-A961-4852-8BB0-27610F9FA4B0}"/>
              </a:ext>
            </a:extLst>
          </p:cNvPr>
          <p:cNvSpPr/>
          <p:nvPr/>
        </p:nvSpPr>
        <p:spPr>
          <a:xfrm>
            <a:off x="827584" y="1900813"/>
            <a:ext cx="936104" cy="1672203"/>
          </a:xfrm>
          <a:prstGeom prst="rect">
            <a:avLst/>
          </a:prstGeom>
          <a:solidFill>
            <a:schemeClr val="tx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FC81A654-B224-4503-A6B3-FCC04C54F55E}"/>
              </a:ext>
            </a:extLst>
          </p:cNvPr>
          <p:cNvSpPr txBox="1"/>
          <p:nvPr/>
        </p:nvSpPr>
        <p:spPr>
          <a:xfrm>
            <a:off x="848832" y="2603931"/>
            <a:ext cx="896384" cy="276999"/>
          </a:xfrm>
          <a:prstGeom prst="rect">
            <a:avLst/>
          </a:prstGeom>
          <a:noFill/>
        </p:spPr>
        <p:txBody>
          <a:bodyPr wrap="square" rtlCol="0">
            <a:spAutoFit/>
          </a:bodyPr>
          <a:lstStyle/>
          <a:p>
            <a:pPr algn="ctr"/>
            <a:r>
              <a:rPr lang="en-US" sz="1200" b="1" dirty="0">
                <a:solidFill>
                  <a:schemeClr val="bg1"/>
                </a:solidFill>
                <a:latin typeface="Arial" panose="020B0604020202020204" pitchFamily="34" charset="0"/>
                <a:cs typeface="Arial" panose="020B0604020202020204" pitchFamily="34" charset="0"/>
              </a:rPr>
              <a:t>Rule</a:t>
            </a:r>
          </a:p>
        </p:txBody>
      </p:sp>
      <p:sp>
        <p:nvSpPr>
          <p:cNvPr id="6" name="Rectangle 5">
            <a:extLst>
              <a:ext uri="{FF2B5EF4-FFF2-40B4-BE49-F238E27FC236}">
                <a16:creationId xmlns:a16="http://schemas.microsoft.com/office/drawing/2014/main" id="{FD10833B-49BD-4E62-B195-ADD345E643ED}"/>
              </a:ext>
            </a:extLst>
          </p:cNvPr>
          <p:cNvSpPr/>
          <p:nvPr/>
        </p:nvSpPr>
        <p:spPr>
          <a:xfrm>
            <a:off x="1051992" y="1900813"/>
            <a:ext cx="7192416" cy="1672203"/>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87ABB0F8-04A3-4889-8A82-FA3A42EA806B}"/>
              </a:ext>
            </a:extLst>
          </p:cNvPr>
          <p:cNvSpPr/>
          <p:nvPr/>
        </p:nvSpPr>
        <p:spPr>
          <a:xfrm>
            <a:off x="1835696" y="2078909"/>
            <a:ext cx="6264696" cy="1274260"/>
          </a:xfrm>
          <a:prstGeom prst="rect">
            <a:avLst/>
          </a:prstGeom>
        </p:spPr>
        <p:txBody>
          <a:bodyPr wrap="square">
            <a:spAutoFit/>
          </a:bodyPr>
          <a:lstStyle/>
          <a:p>
            <a:pPr marL="171450" indent="-171450" algn="just">
              <a:lnSpc>
                <a:spcPct val="150000"/>
              </a:lnSpc>
              <a:buFont typeface="Arial" panose="020B0604020202020204" pitchFamily="34" charset="0"/>
              <a:buChar char="•"/>
            </a:pPr>
            <a:r>
              <a:rPr lang="en-US" sz="1050" dirty="0">
                <a:latin typeface="Arial" panose="020B0604020202020204" pitchFamily="34" charset="0"/>
                <a:cs typeface="Arial" panose="020B0604020202020204" pitchFamily="34" charset="0"/>
              </a:rPr>
              <a:t>In the event of a Qualified Financing (as defined below), shares of Series A Preferred held by any Investor which is offered the right to participate but does not participate fully in such financing by purchasing at least a pro rata portion (as calculated below) will be converted into common stock.</a:t>
            </a:r>
          </a:p>
          <a:p>
            <a:pPr marL="171450" indent="-171450" algn="just">
              <a:lnSpc>
                <a:spcPct val="150000"/>
              </a:lnSpc>
              <a:buFont typeface="Arial" panose="020B0604020202020204" pitchFamily="34" charset="0"/>
              <a:buChar char="•"/>
            </a:pPr>
            <a:r>
              <a:rPr lang="en-US" sz="1050" dirty="0">
                <a:latin typeface="Arial" panose="020B0604020202020204" pitchFamily="34" charset="0"/>
                <a:cs typeface="Arial" panose="020B0604020202020204" pitchFamily="34" charset="0"/>
              </a:rPr>
              <a:t>A ‘Qualified Financing’ is the next round of financing after the Series A financing by the company that is approved by the Board of Directors</a:t>
            </a:r>
          </a:p>
        </p:txBody>
      </p:sp>
      <p:sp>
        <p:nvSpPr>
          <p:cNvPr id="8" name="TextBox 7">
            <a:extLst>
              <a:ext uri="{FF2B5EF4-FFF2-40B4-BE49-F238E27FC236}">
                <a16:creationId xmlns:a16="http://schemas.microsoft.com/office/drawing/2014/main" id="{F5AFDD4A-2AF6-412B-98C9-8CD83B989F00}"/>
              </a:ext>
            </a:extLst>
          </p:cNvPr>
          <p:cNvSpPr txBox="1"/>
          <p:nvPr/>
        </p:nvSpPr>
        <p:spPr>
          <a:xfrm>
            <a:off x="873113" y="3933056"/>
            <a:ext cx="7920880" cy="1838388"/>
          </a:xfrm>
          <a:prstGeom prst="rect">
            <a:avLst/>
          </a:prstGeom>
          <a:noFill/>
        </p:spPr>
        <p:txBody>
          <a:bodyPr wrap="square" rtlCol="0">
            <a:spAutoFit/>
          </a:bodyPr>
          <a:lstStyle/>
          <a:p>
            <a:pPr marL="171450" indent="-171450">
              <a:lnSpc>
                <a:spcPct val="150000"/>
              </a:lnSpc>
              <a:buFont typeface="Arial" panose="020B0604020202020204" pitchFamily="34" charset="0"/>
              <a:buChar char="•"/>
            </a:pPr>
            <a:r>
              <a:rPr lang="en-US" sz="1100" dirty="0">
                <a:latin typeface="Arial" panose="020B0604020202020204" pitchFamily="34" charset="0"/>
                <a:cs typeface="Arial" panose="020B0604020202020204" pitchFamily="34" charset="0"/>
              </a:rPr>
              <a:t>In plain English: if you don’t keep investing, you loose your preferred rights</a:t>
            </a:r>
          </a:p>
          <a:p>
            <a:pPr marL="171450" indent="-171450">
              <a:lnSpc>
                <a:spcPct val="150000"/>
              </a:lnSpc>
              <a:buFont typeface="Arial" panose="020B0604020202020204" pitchFamily="34" charset="0"/>
              <a:buChar char="•"/>
            </a:pPr>
            <a:r>
              <a:rPr lang="en-US" sz="1100" dirty="0">
                <a:latin typeface="Arial" panose="020B0604020202020204" pitchFamily="34" charset="0"/>
                <a:cs typeface="Arial" panose="020B0604020202020204" pitchFamily="34" charset="0"/>
              </a:rPr>
              <a:t>Used to keep investors ‘on board’, forcing investors into committing to company in long-term</a:t>
            </a:r>
          </a:p>
          <a:p>
            <a:pPr marL="171450" indent="-171450">
              <a:lnSpc>
                <a:spcPct val="150000"/>
              </a:lnSpc>
              <a:buFont typeface="Arial" panose="020B0604020202020204" pitchFamily="34" charset="0"/>
              <a:buChar char="•"/>
            </a:pPr>
            <a:r>
              <a:rPr lang="en-US" sz="1100" dirty="0">
                <a:latin typeface="Arial" panose="020B0604020202020204" pitchFamily="34" charset="0"/>
                <a:cs typeface="Arial" panose="020B0604020202020204" pitchFamily="34" charset="0"/>
              </a:rPr>
              <a:t>Oftentimes waived if things are going well and company keeps raising funds</a:t>
            </a:r>
          </a:p>
          <a:p>
            <a:pPr marL="171450" indent="-171450">
              <a:lnSpc>
                <a:spcPct val="150000"/>
              </a:lnSpc>
              <a:buFont typeface="Arial" panose="020B0604020202020204" pitchFamily="34" charset="0"/>
              <a:buChar char="•"/>
            </a:pPr>
            <a:r>
              <a:rPr lang="en-US" sz="1100" dirty="0">
                <a:latin typeface="Arial" panose="020B0604020202020204" pitchFamily="34" charset="0"/>
                <a:cs typeface="Arial" panose="020B0604020202020204" pitchFamily="34" charset="0"/>
              </a:rPr>
              <a:t>More relevant in ‘down rounds’ (i.e. valuation at new round lower than at old): investors might not want to participate but could be forced to</a:t>
            </a:r>
          </a:p>
          <a:p>
            <a:pPr>
              <a:lnSpc>
                <a:spcPct val="150000"/>
              </a:lnSpc>
            </a:pPr>
            <a:r>
              <a:rPr lang="en-US" sz="1100" b="1" u="sng" dirty="0">
                <a:latin typeface="Arial" panose="020B0604020202020204" pitchFamily="34" charset="0"/>
                <a:cs typeface="Arial" panose="020B0604020202020204" pitchFamily="34" charset="0"/>
              </a:rPr>
              <a:t>Rule Variation</a:t>
            </a:r>
          </a:p>
          <a:p>
            <a:pPr marL="171450" indent="-171450">
              <a:lnSpc>
                <a:spcPct val="150000"/>
              </a:lnSpc>
              <a:buFont typeface="Arial" panose="020B0604020202020204" pitchFamily="34" charset="0"/>
              <a:buChar char="•"/>
            </a:pPr>
            <a:r>
              <a:rPr lang="en-US" sz="1100" dirty="0">
                <a:latin typeface="Arial" panose="020B0604020202020204" pitchFamily="34" charset="0"/>
                <a:cs typeface="Arial" panose="020B0604020202020204" pitchFamily="34" charset="0"/>
              </a:rPr>
              <a:t>No pay-to-play provision, or waived</a:t>
            </a:r>
          </a:p>
        </p:txBody>
      </p:sp>
    </p:spTree>
    <p:extLst>
      <p:ext uri="{BB962C8B-B14F-4D97-AF65-F5344CB8AC3E}">
        <p14:creationId xmlns:p14="http://schemas.microsoft.com/office/powerpoint/2010/main" val="18578423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79A852C-306E-4B0D-9E88-04191284BC51}"/>
              </a:ext>
            </a:extLst>
          </p:cNvPr>
          <p:cNvSpPr>
            <a:spLocks noGrp="1"/>
          </p:cNvSpPr>
          <p:nvPr>
            <p:ph type="body" sz="quarter" idx="13"/>
          </p:nvPr>
        </p:nvSpPr>
        <p:spPr/>
        <p:txBody>
          <a:bodyPr/>
          <a:lstStyle/>
          <a:p>
            <a:r>
              <a:rPr lang="en-US" dirty="0"/>
              <a:t>Investment Contracts </a:t>
            </a:r>
            <a:r>
              <a:rPr lang="en-US" sz="1200" dirty="0"/>
              <a:t>(‘Drag-Along’)</a:t>
            </a:r>
            <a:endParaRPr lang="en-US" dirty="0"/>
          </a:p>
        </p:txBody>
      </p:sp>
      <p:sp>
        <p:nvSpPr>
          <p:cNvPr id="3" name="Slide Number Placeholder 2">
            <a:extLst>
              <a:ext uri="{FF2B5EF4-FFF2-40B4-BE49-F238E27FC236}">
                <a16:creationId xmlns:a16="http://schemas.microsoft.com/office/drawing/2014/main" id="{48D8E5EB-0796-4B53-BAF9-5EDBAF2A247C}"/>
              </a:ext>
            </a:extLst>
          </p:cNvPr>
          <p:cNvSpPr>
            <a:spLocks noGrp="1"/>
          </p:cNvSpPr>
          <p:nvPr>
            <p:ph type="sldNum" sz="quarter" idx="12"/>
          </p:nvPr>
        </p:nvSpPr>
        <p:spPr/>
        <p:txBody>
          <a:bodyPr/>
          <a:lstStyle/>
          <a:p>
            <a:fld id="{C76FEBDD-00E6-4BCE-81BB-64ADCF1A94EA}" type="slidenum">
              <a:rPr lang="de-DE" smtClean="0"/>
              <a:pPr/>
              <a:t>15</a:t>
            </a:fld>
            <a:endParaRPr lang="de-DE"/>
          </a:p>
        </p:txBody>
      </p:sp>
      <p:sp>
        <p:nvSpPr>
          <p:cNvPr id="4" name="Rectangle 3">
            <a:extLst>
              <a:ext uri="{FF2B5EF4-FFF2-40B4-BE49-F238E27FC236}">
                <a16:creationId xmlns:a16="http://schemas.microsoft.com/office/drawing/2014/main" id="{1E322755-F179-45C1-9FC2-B3A8FE535C9B}"/>
              </a:ext>
            </a:extLst>
          </p:cNvPr>
          <p:cNvSpPr/>
          <p:nvPr/>
        </p:nvSpPr>
        <p:spPr>
          <a:xfrm>
            <a:off x="899592" y="1700808"/>
            <a:ext cx="936104" cy="2225703"/>
          </a:xfrm>
          <a:prstGeom prst="rect">
            <a:avLst/>
          </a:prstGeom>
          <a:solidFill>
            <a:schemeClr val="tx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6CF78D89-32EB-4A00-97F8-D08B8EBBC750}"/>
              </a:ext>
            </a:extLst>
          </p:cNvPr>
          <p:cNvSpPr txBox="1"/>
          <p:nvPr/>
        </p:nvSpPr>
        <p:spPr>
          <a:xfrm>
            <a:off x="916368" y="2696025"/>
            <a:ext cx="896384" cy="276999"/>
          </a:xfrm>
          <a:prstGeom prst="rect">
            <a:avLst/>
          </a:prstGeom>
          <a:noFill/>
        </p:spPr>
        <p:txBody>
          <a:bodyPr wrap="square" rtlCol="0">
            <a:spAutoFit/>
          </a:bodyPr>
          <a:lstStyle/>
          <a:p>
            <a:pPr algn="ctr"/>
            <a:r>
              <a:rPr lang="en-US" sz="1200" b="1" dirty="0">
                <a:solidFill>
                  <a:schemeClr val="bg1"/>
                </a:solidFill>
                <a:latin typeface="Arial" panose="020B0604020202020204" pitchFamily="34" charset="0"/>
                <a:cs typeface="Arial" panose="020B0604020202020204" pitchFamily="34" charset="0"/>
              </a:rPr>
              <a:t>Rule</a:t>
            </a:r>
          </a:p>
        </p:txBody>
      </p:sp>
      <p:sp>
        <p:nvSpPr>
          <p:cNvPr id="6" name="Rectangle 5">
            <a:extLst>
              <a:ext uri="{FF2B5EF4-FFF2-40B4-BE49-F238E27FC236}">
                <a16:creationId xmlns:a16="http://schemas.microsoft.com/office/drawing/2014/main" id="{9FC05760-4DC2-44B7-9F7E-E77ABC1F0CB5}"/>
              </a:ext>
            </a:extLst>
          </p:cNvPr>
          <p:cNvSpPr/>
          <p:nvPr/>
        </p:nvSpPr>
        <p:spPr>
          <a:xfrm>
            <a:off x="1907704" y="1892706"/>
            <a:ext cx="6264696" cy="1759008"/>
          </a:xfrm>
          <a:prstGeom prst="rect">
            <a:avLst/>
          </a:prstGeom>
        </p:spPr>
        <p:txBody>
          <a:bodyPr wrap="square">
            <a:spAutoFit/>
          </a:bodyPr>
          <a:lstStyle/>
          <a:p>
            <a:pPr algn="just">
              <a:lnSpc>
                <a:spcPct val="150000"/>
              </a:lnSpc>
            </a:pPr>
            <a:r>
              <a:rPr lang="en-US" sz="1050" b="1" dirty="0">
                <a:latin typeface="Arial" panose="020B0604020202020204" pitchFamily="34" charset="0"/>
                <a:cs typeface="Arial" panose="020B0604020202020204" pitchFamily="34" charset="0"/>
              </a:rPr>
              <a:t>Drag-Along Agreement </a:t>
            </a:r>
          </a:p>
          <a:p>
            <a:pPr marL="171450" indent="-171450" algn="just">
              <a:lnSpc>
                <a:spcPct val="150000"/>
              </a:lnSpc>
              <a:buFont typeface="Arial" panose="020B0604020202020204" pitchFamily="34" charset="0"/>
              <a:buChar char="•"/>
            </a:pPr>
            <a:r>
              <a:rPr lang="en-US" sz="1050" dirty="0">
                <a:latin typeface="Arial" panose="020B0604020202020204" pitchFamily="34" charset="0"/>
                <a:cs typeface="Arial" panose="020B0604020202020204" pitchFamily="34" charset="0"/>
              </a:rPr>
              <a:t>(i) The holders of common stock and Series A Preferred shall enter into an agreement whereby if a majority of the holders of Series A Preferred agree to a sale or liquidation of the Company, the holders of the remaining Series A Preferred and Common Stock shall consent to and raise no objections to such sale.</a:t>
            </a:r>
          </a:p>
          <a:p>
            <a:pPr marL="171450" indent="-171450" algn="just">
              <a:lnSpc>
                <a:spcPct val="150000"/>
              </a:lnSpc>
              <a:buFont typeface="Arial" panose="020B0604020202020204" pitchFamily="34" charset="0"/>
              <a:buChar char="•"/>
            </a:pPr>
            <a:r>
              <a:rPr lang="en-US" sz="1050" dirty="0">
                <a:latin typeface="Arial" panose="020B0604020202020204" pitchFamily="34" charset="0"/>
                <a:cs typeface="Arial" panose="020B0604020202020204" pitchFamily="34" charset="0"/>
              </a:rPr>
              <a:t>(ii) When a founder (as defined below) leaves the Company, such Founder shall agree to vote his Common Stock in the same proportion as all other shares are voted in any vote.</a:t>
            </a:r>
          </a:p>
        </p:txBody>
      </p:sp>
      <p:sp>
        <p:nvSpPr>
          <p:cNvPr id="7" name="Rectangle 6">
            <a:extLst>
              <a:ext uri="{FF2B5EF4-FFF2-40B4-BE49-F238E27FC236}">
                <a16:creationId xmlns:a16="http://schemas.microsoft.com/office/drawing/2014/main" id="{7FB80B30-103A-4FF3-B3DD-DB3323206245}"/>
              </a:ext>
            </a:extLst>
          </p:cNvPr>
          <p:cNvSpPr/>
          <p:nvPr/>
        </p:nvSpPr>
        <p:spPr>
          <a:xfrm>
            <a:off x="1124000" y="1700808"/>
            <a:ext cx="7192416" cy="2225703"/>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A642C42C-2F19-4E57-8189-7E6ADE989176}"/>
              </a:ext>
            </a:extLst>
          </p:cNvPr>
          <p:cNvSpPr txBox="1"/>
          <p:nvPr/>
        </p:nvSpPr>
        <p:spPr>
          <a:xfrm>
            <a:off x="873113" y="4221088"/>
            <a:ext cx="7920880" cy="1584473"/>
          </a:xfrm>
          <a:prstGeom prst="rect">
            <a:avLst/>
          </a:prstGeom>
          <a:noFill/>
        </p:spPr>
        <p:txBody>
          <a:bodyPr wrap="square" rtlCol="0">
            <a:spAutoFit/>
          </a:bodyPr>
          <a:lstStyle/>
          <a:p>
            <a:pPr marL="171450" indent="-171450">
              <a:lnSpc>
                <a:spcPct val="150000"/>
              </a:lnSpc>
              <a:buFont typeface="Arial" panose="020B0604020202020204" pitchFamily="34" charset="0"/>
              <a:buChar char="•"/>
            </a:pPr>
            <a:r>
              <a:rPr lang="en-US" sz="1100" dirty="0">
                <a:latin typeface="Arial" panose="020B0604020202020204" pitchFamily="34" charset="0"/>
                <a:cs typeface="Arial" panose="020B0604020202020204" pitchFamily="34" charset="0"/>
              </a:rPr>
              <a:t>Rule ensures that certain owners cannot prevent a sale/exit of a company from happening</a:t>
            </a:r>
          </a:p>
          <a:p>
            <a:pPr marL="171450" indent="-171450">
              <a:lnSpc>
                <a:spcPct val="150000"/>
              </a:lnSpc>
              <a:buFont typeface="Arial" panose="020B0604020202020204" pitchFamily="34" charset="0"/>
              <a:buChar char="•"/>
            </a:pPr>
            <a:r>
              <a:rPr lang="en-US" sz="1100" dirty="0">
                <a:latin typeface="Arial" panose="020B0604020202020204" pitchFamily="34" charset="0"/>
                <a:cs typeface="Arial" panose="020B0604020202020204" pitchFamily="34" charset="0"/>
              </a:rPr>
              <a:t>Needed, as oftentimes divergences in opinion on when/how to sell a company…</a:t>
            </a:r>
          </a:p>
          <a:p>
            <a:pPr marL="171450" indent="-171450">
              <a:lnSpc>
                <a:spcPct val="150000"/>
              </a:lnSpc>
              <a:buFont typeface="Arial" panose="020B0604020202020204" pitchFamily="34" charset="0"/>
              <a:buChar char="•"/>
            </a:pPr>
            <a:r>
              <a:rPr lang="en-US" sz="1100" dirty="0">
                <a:latin typeface="Arial" panose="020B0604020202020204" pitchFamily="34" charset="0"/>
                <a:cs typeface="Arial" panose="020B0604020202020204" pitchFamily="34" charset="0"/>
              </a:rPr>
              <a:t>…particularly at low valuation</a:t>
            </a:r>
          </a:p>
          <a:p>
            <a:pPr marL="171450" indent="-171450">
              <a:lnSpc>
                <a:spcPct val="150000"/>
              </a:lnSpc>
              <a:buFont typeface="Arial" panose="020B0604020202020204" pitchFamily="34" charset="0"/>
              <a:buChar char="•"/>
            </a:pPr>
            <a:r>
              <a:rPr lang="en-US" sz="1100" dirty="0">
                <a:latin typeface="Arial" panose="020B0604020202020204" pitchFamily="34" charset="0"/>
                <a:cs typeface="Arial" panose="020B0604020202020204" pitchFamily="34" charset="0"/>
              </a:rPr>
              <a:t>Note: Vote ‘along with’ the other shares means pro rata. So, If the vote count is 90% yes and 10% no, the affected shares would also be ‘voted’ 90% yes and 10% no</a:t>
            </a:r>
          </a:p>
          <a:p>
            <a:pPr marL="171450" indent="-171450">
              <a:lnSpc>
                <a:spcPct val="150000"/>
              </a:lnSpc>
              <a:buFont typeface="Arial" panose="020B0604020202020204" pitchFamily="34" charset="0"/>
              <a:buChar char="•"/>
            </a:pPr>
            <a:r>
              <a:rPr lang="en-US" sz="1100" dirty="0">
                <a:latin typeface="Arial" panose="020B0604020202020204" pitchFamily="34" charset="0"/>
                <a:cs typeface="Arial" panose="020B0604020202020204" pitchFamily="34" charset="0"/>
              </a:rPr>
              <a:t>For founder leaving: highly relevant so ousted/fired founder cannot hold up the whole company through votes</a:t>
            </a:r>
          </a:p>
        </p:txBody>
      </p:sp>
    </p:spTree>
    <p:extLst>
      <p:ext uri="{BB962C8B-B14F-4D97-AF65-F5344CB8AC3E}">
        <p14:creationId xmlns:p14="http://schemas.microsoft.com/office/powerpoint/2010/main" val="34840041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08B483CF-C777-41CE-A665-155C8F8A7222}"/>
              </a:ext>
            </a:extLst>
          </p:cNvPr>
          <p:cNvSpPr>
            <a:spLocks noGrp="1"/>
          </p:cNvSpPr>
          <p:nvPr>
            <p:ph type="body" sz="quarter" idx="13"/>
          </p:nvPr>
        </p:nvSpPr>
        <p:spPr/>
        <p:txBody>
          <a:bodyPr/>
          <a:lstStyle/>
          <a:p>
            <a:r>
              <a:rPr lang="en-US" dirty="0"/>
              <a:t>Contents</a:t>
            </a:r>
          </a:p>
        </p:txBody>
      </p:sp>
      <p:sp>
        <p:nvSpPr>
          <p:cNvPr id="3" name="Slide Number Placeholder 2">
            <a:extLst>
              <a:ext uri="{FF2B5EF4-FFF2-40B4-BE49-F238E27FC236}">
                <a16:creationId xmlns:a16="http://schemas.microsoft.com/office/drawing/2014/main" id="{042016CE-0381-4DC6-8666-AED662EA4004}"/>
              </a:ext>
            </a:extLst>
          </p:cNvPr>
          <p:cNvSpPr>
            <a:spLocks noGrp="1"/>
          </p:cNvSpPr>
          <p:nvPr>
            <p:ph type="sldNum" sz="quarter" idx="12"/>
          </p:nvPr>
        </p:nvSpPr>
        <p:spPr/>
        <p:txBody>
          <a:bodyPr/>
          <a:lstStyle/>
          <a:p>
            <a:fld id="{C76FEBDD-00E6-4BCE-81BB-64ADCF1A94EA}" type="slidenum">
              <a:rPr lang="de-DE" smtClean="0"/>
              <a:pPr/>
              <a:t>16</a:t>
            </a:fld>
            <a:endParaRPr lang="de-DE"/>
          </a:p>
        </p:txBody>
      </p:sp>
      <p:grpSp>
        <p:nvGrpSpPr>
          <p:cNvPr id="29" name="Gruppieren 3">
            <a:extLst>
              <a:ext uri="{FF2B5EF4-FFF2-40B4-BE49-F238E27FC236}">
                <a16:creationId xmlns:a16="http://schemas.microsoft.com/office/drawing/2014/main" id="{0F46F1D9-E575-43DB-A890-C16E5F9F80D6}"/>
              </a:ext>
            </a:extLst>
          </p:cNvPr>
          <p:cNvGrpSpPr/>
          <p:nvPr/>
        </p:nvGrpSpPr>
        <p:grpSpPr>
          <a:xfrm>
            <a:off x="845413" y="2704079"/>
            <a:ext cx="4569304" cy="400110"/>
            <a:chOff x="271196" y="3532226"/>
            <a:chExt cx="4569304" cy="400110"/>
          </a:xfrm>
        </p:grpSpPr>
        <p:sp>
          <p:nvSpPr>
            <p:cNvPr id="30" name="Textfeld 4">
              <a:extLst>
                <a:ext uri="{FF2B5EF4-FFF2-40B4-BE49-F238E27FC236}">
                  <a16:creationId xmlns:a16="http://schemas.microsoft.com/office/drawing/2014/main" id="{273B1723-6C9A-4640-9391-934EA221D713}"/>
                </a:ext>
              </a:extLst>
            </p:cNvPr>
            <p:cNvSpPr txBox="1"/>
            <p:nvPr/>
          </p:nvSpPr>
          <p:spPr>
            <a:xfrm>
              <a:off x="271196" y="3547615"/>
              <a:ext cx="479197" cy="369332"/>
            </a:xfrm>
            <a:prstGeom prst="rect">
              <a:avLst/>
            </a:prstGeom>
            <a:solidFill>
              <a:schemeClr val="tx1"/>
            </a:solidFill>
            <a:ln>
              <a:solidFill>
                <a:schemeClr val="tx1"/>
              </a:solidFill>
            </a:ln>
          </p:spPr>
          <p:txBody>
            <a:bodyPr wrap="square" rtlCol="0">
              <a:spAutoFit/>
            </a:bodyPr>
            <a:lstStyle/>
            <a:p>
              <a:pPr algn="ctr"/>
              <a:r>
                <a:rPr lang="de-DE" b="1" dirty="0">
                  <a:solidFill>
                    <a:schemeClr val="bg1"/>
                  </a:solidFill>
                  <a:latin typeface="Arial" pitchFamily="34" charset="0"/>
                  <a:cs typeface="Arial" pitchFamily="34" charset="0"/>
                </a:rPr>
                <a:t>1</a:t>
              </a:r>
            </a:p>
          </p:txBody>
        </p:sp>
        <p:sp>
          <p:nvSpPr>
            <p:cNvPr id="31" name="Textfeld 5">
              <a:extLst>
                <a:ext uri="{FF2B5EF4-FFF2-40B4-BE49-F238E27FC236}">
                  <a16:creationId xmlns:a16="http://schemas.microsoft.com/office/drawing/2014/main" id="{8B63CB2A-E073-4D80-B31D-FE0999161AE1}"/>
                </a:ext>
              </a:extLst>
            </p:cNvPr>
            <p:cNvSpPr txBox="1"/>
            <p:nvPr/>
          </p:nvSpPr>
          <p:spPr>
            <a:xfrm>
              <a:off x="834278" y="3532226"/>
              <a:ext cx="4006222" cy="400110"/>
            </a:xfrm>
            <a:prstGeom prst="rect">
              <a:avLst/>
            </a:prstGeom>
            <a:noFill/>
          </p:spPr>
          <p:txBody>
            <a:bodyPr wrap="square" rtlCol="0">
              <a:spAutoFit/>
            </a:bodyPr>
            <a:lstStyle/>
            <a:p>
              <a:r>
                <a:rPr lang="en-US" sz="2000" dirty="0">
                  <a:latin typeface="Arial" pitchFamily="34" charset="0"/>
                  <a:cs typeface="Arial" pitchFamily="34" charset="0"/>
                </a:rPr>
                <a:t>Convertible Preferred Shares</a:t>
              </a:r>
            </a:p>
          </p:txBody>
        </p:sp>
      </p:grpSp>
      <p:sp>
        <p:nvSpPr>
          <p:cNvPr id="32" name="Rechteck 15">
            <a:extLst>
              <a:ext uri="{FF2B5EF4-FFF2-40B4-BE49-F238E27FC236}">
                <a16:creationId xmlns:a16="http://schemas.microsoft.com/office/drawing/2014/main" id="{5253D6B3-D77C-4E0F-9457-BFACDE8366AA}"/>
              </a:ext>
            </a:extLst>
          </p:cNvPr>
          <p:cNvSpPr/>
          <p:nvPr/>
        </p:nvSpPr>
        <p:spPr>
          <a:xfrm>
            <a:off x="753729" y="3661780"/>
            <a:ext cx="5114415" cy="521208"/>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nvGrpSpPr>
          <p:cNvPr id="33" name="Gruppieren 3">
            <a:extLst>
              <a:ext uri="{FF2B5EF4-FFF2-40B4-BE49-F238E27FC236}">
                <a16:creationId xmlns:a16="http://schemas.microsoft.com/office/drawing/2014/main" id="{241A80E6-B357-444A-9B35-961EDF764AE5}"/>
              </a:ext>
            </a:extLst>
          </p:cNvPr>
          <p:cNvGrpSpPr/>
          <p:nvPr/>
        </p:nvGrpSpPr>
        <p:grpSpPr>
          <a:xfrm>
            <a:off x="845413" y="3217399"/>
            <a:ext cx="4569304" cy="400110"/>
            <a:chOff x="271196" y="3532226"/>
            <a:chExt cx="4569304" cy="400110"/>
          </a:xfrm>
        </p:grpSpPr>
        <p:sp>
          <p:nvSpPr>
            <p:cNvPr id="34" name="Textfeld 4">
              <a:extLst>
                <a:ext uri="{FF2B5EF4-FFF2-40B4-BE49-F238E27FC236}">
                  <a16:creationId xmlns:a16="http://schemas.microsoft.com/office/drawing/2014/main" id="{222D2F06-76C7-4227-8919-8D87E36D7AB7}"/>
                </a:ext>
              </a:extLst>
            </p:cNvPr>
            <p:cNvSpPr txBox="1"/>
            <p:nvPr/>
          </p:nvSpPr>
          <p:spPr>
            <a:xfrm>
              <a:off x="271196" y="3547615"/>
              <a:ext cx="479197" cy="369332"/>
            </a:xfrm>
            <a:prstGeom prst="rect">
              <a:avLst/>
            </a:prstGeom>
            <a:solidFill>
              <a:schemeClr val="tx1"/>
            </a:solidFill>
            <a:ln>
              <a:solidFill>
                <a:schemeClr val="tx1"/>
              </a:solidFill>
            </a:ln>
          </p:spPr>
          <p:txBody>
            <a:bodyPr wrap="square" rtlCol="0">
              <a:spAutoFit/>
            </a:bodyPr>
            <a:lstStyle/>
            <a:p>
              <a:pPr algn="ctr"/>
              <a:r>
                <a:rPr lang="de-DE" b="1" dirty="0">
                  <a:solidFill>
                    <a:schemeClr val="bg1"/>
                  </a:solidFill>
                  <a:latin typeface="Arial" pitchFamily="34" charset="0"/>
                  <a:cs typeface="Arial" pitchFamily="34" charset="0"/>
                </a:rPr>
                <a:t>2</a:t>
              </a:r>
            </a:p>
          </p:txBody>
        </p:sp>
        <p:sp>
          <p:nvSpPr>
            <p:cNvPr id="35" name="Textfeld 5">
              <a:extLst>
                <a:ext uri="{FF2B5EF4-FFF2-40B4-BE49-F238E27FC236}">
                  <a16:creationId xmlns:a16="http://schemas.microsoft.com/office/drawing/2014/main" id="{ECCBF323-D83C-4169-85E6-2133A6BFD6D4}"/>
                </a:ext>
              </a:extLst>
            </p:cNvPr>
            <p:cNvSpPr txBox="1"/>
            <p:nvPr/>
          </p:nvSpPr>
          <p:spPr>
            <a:xfrm>
              <a:off x="834278" y="3532226"/>
              <a:ext cx="4006222" cy="400110"/>
            </a:xfrm>
            <a:prstGeom prst="rect">
              <a:avLst/>
            </a:prstGeom>
            <a:noFill/>
          </p:spPr>
          <p:txBody>
            <a:bodyPr wrap="square" rtlCol="0">
              <a:spAutoFit/>
            </a:bodyPr>
            <a:lstStyle/>
            <a:p>
              <a:r>
                <a:rPr lang="en-US" sz="2000" dirty="0">
                  <a:latin typeface="Arial" pitchFamily="34" charset="0"/>
                  <a:cs typeface="Arial" pitchFamily="34" charset="0"/>
                </a:rPr>
                <a:t>Control Rights</a:t>
              </a:r>
            </a:p>
          </p:txBody>
        </p:sp>
      </p:grpSp>
      <p:grpSp>
        <p:nvGrpSpPr>
          <p:cNvPr id="36" name="Gruppieren 3">
            <a:extLst>
              <a:ext uri="{FF2B5EF4-FFF2-40B4-BE49-F238E27FC236}">
                <a16:creationId xmlns:a16="http://schemas.microsoft.com/office/drawing/2014/main" id="{C0C5E3E1-D9F5-497D-AE5F-98D4CDE356FF}"/>
              </a:ext>
            </a:extLst>
          </p:cNvPr>
          <p:cNvGrpSpPr/>
          <p:nvPr/>
        </p:nvGrpSpPr>
        <p:grpSpPr>
          <a:xfrm>
            <a:off x="846634" y="3731989"/>
            <a:ext cx="4569304" cy="400110"/>
            <a:chOff x="271196" y="3532226"/>
            <a:chExt cx="4569304" cy="400110"/>
          </a:xfrm>
        </p:grpSpPr>
        <p:sp>
          <p:nvSpPr>
            <p:cNvPr id="37" name="Textfeld 4">
              <a:extLst>
                <a:ext uri="{FF2B5EF4-FFF2-40B4-BE49-F238E27FC236}">
                  <a16:creationId xmlns:a16="http://schemas.microsoft.com/office/drawing/2014/main" id="{2362916C-0E3D-4048-86E9-10A3FEE0F75C}"/>
                </a:ext>
              </a:extLst>
            </p:cNvPr>
            <p:cNvSpPr txBox="1"/>
            <p:nvPr/>
          </p:nvSpPr>
          <p:spPr>
            <a:xfrm>
              <a:off x="271196" y="3547615"/>
              <a:ext cx="479197" cy="369332"/>
            </a:xfrm>
            <a:prstGeom prst="rect">
              <a:avLst/>
            </a:prstGeom>
            <a:solidFill>
              <a:schemeClr val="tx1"/>
            </a:solidFill>
            <a:ln>
              <a:solidFill>
                <a:schemeClr val="tx1"/>
              </a:solidFill>
            </a:ln>
          </p:spPr>
          <p:txBody>
            <a:bodyPr wrap="square" rtlCol="0">
              <a:spAutoFit/>
            </a:bodyPr>
            <a:lstStyle/>
            <a:p>
              <a:pPr algn="ctr"/>
              <a:r>
                <a:rPr lang="de-DE" b="1" dirty="0">
                  <a:solidFill>
                    <a:schemeClr val="bg1"/>
                  </a:solidFill>
                  <a:latin typeface="Arial" pitchFamily="34" charset="0"/>
                  <a:cs typeface="Arial" pitchFamily="34" charset="0"/>
                </a:rPr>
                <a:t>3</a:t>
              </a:r>
            </a:p>
          </p:txBody>
        </p:sp>
        <p:sp>
          <p:nvSpPr>
            <p:cNvPr id="38" name="Textfeld 5">
              <a:extLst>
                <a:ext uri="{FF2B5EF4-FFF2-40B4-BE49-F238E27FC236}">
                  <a16:creationId xmlns:a16="http://schemas.microsoft.com/office/drawing/2014/main" id="{7808907A-3144-4B4F-8E56-69704F74042C}"/>
                </a:ext>
              </a:extLst>
            </p:cNvPr>
            <p:cNvSpPr txBox="1"/>
            <p:nvPr/>
          </p:nvSpPr>
          <p:spPr>
            <a:xfrm>
              <a:off x="834278" y="3532226"/>
              <a:ext cx="4006222" cy="400110"/>
            </a:xfrm>
            <a:prstGeom prst="rect">
              <a:avLst/>
            </a:prstGeom>
            <a:noFill/>
          </p:spPr>
          <p:txBody>
            <a:bodyPr wrap="square" rtlCol="0">
              <a:spAutoFit/>
            </a:bodyPr>
            <a:lstStyle/>
            <a:p>
              <a:r>
                <a:rPr lang="en-US" sz="2000" dirty="0">
                  <a:latin typeface="Arial" pitchFamily="34" charset="0"/>
                  <a:cs typeface="Arial" pitchFamily="34" charset="0"/>
                </a:rPr>
                <a:t>Cash Flow Rights</a:t>
              </a:r>
            </a:p>
          </p:txBody>
        </p:sp>
      </p:grpSp>
      <p:grpSp>
        <p:nvGrpSpPr>
          <p:cNvPr id="39" name="Gruppieren 3">
            <a:extLst>
              <a:ext uri="{FF2B5EF4-FFF2-40B4-BE49-F238E27FC236}">
                <a16:creationId xmlns:a16="http://schemas.microsoft.com/office/drawing/2014/main" id="{6EB5CDE7-6B8D-4967-AFA5-B82034CE39F1}"/>
              </a:ext>
            </a:extLst>
          </p:cNvPr>
          <p:cNvGrpSpPr/>
          <p:nvPr/>
        </p:nvGrpSpPr>
        <p:grpSpPr>
          <a:xfrm>
            <a:off x="845413" y="4242620"/>
            <a:ext cx="4569304" cy="400110"/>
            <a:chOff x="271196" y="3532226"/>
            <a:chExt cx="4569304" cy="400110"/>
          </a:xfrm>
        </p:grpSpPr>
        <p:sp>
          <p:nvSpPr>
            <p:cNvPr id="40" name="Textfeld 4">
              <a:extLst>
                <a:ext uri="{FF2B5EF4-FFF2-40B4-BE49-F238E27FC236}">
                  <a16:creationId xmlns:a16="http://schemas.microsoft.com/office/drawing/2014/main" id="{F241A1E3-03A6-4FCE-A9BE-9A8D5A78DF47}"/>
                </a:ext>
              </a:extLst>
            </p:cNvPr>
            <p:cNvSpPr txBox="1"/>
            <p:nvPr/>
          </p:nvSpPr>
          <p:spPr>
            <a:xfrm>
              <a:off x="271196" y="3547615"/>
              <a:ext cx="479197" cy="369332"/>
            </a:xfrm>
            <a:prstGeom prst="rect">
              <a:avLst/>
            </a:prstGeom>
            <a:solidFill>
              <a:schemeClr val="tx1"/>
            </a:solidFill>
            <a:ln>
              <a:solidFill>
                <a:schemeClr val="tx1"/>
              </a:solidFill>
            </a:ln>
          </p:spPr>
          <p:txBody>
            <a:bodyPr wrap="square" rtlCol="0">
              <a:spAutoFit/>
            </a:bodyPr>
            <a:lstStyle/>
            <a:p>
              <a:pPr algn="ctr"/>
              <a:r>
                <a:rPr lang="de-DE" b="1" dirty="0">
                  <a:solidFill>
                    <a:schemeClr val="bg1"/>
                  </a:solidFill>
                  <a:latin typeface="Arial" pitchFamily="34" charset="0"/>
                  <a:cs typeface="Arial" pitchFamily="34" charset="0"/>
                </a:rPr>
                <a:t>4</a:t>
              </a:r>
            </a:p>
          </p:txBody>
        </p:sp>
        <p:sp>
          <p:nvSpPr>
            <p:cNvPr id="41" name="Textfeld 5">
              <a:extLst>
                <a:ext uri="{FF2B5EF4-FFF2-40B4-BE49-F238E27FC236}">
                  <a16:creationId xmlns:a16="http://schemas.microsoft.com/office/drawing/2014/main" id="{943F25CF-7FFF-4AF7-BECF-4892C6ECEF78}"/>
                </a:ext>
              </a:extLst>
            </p:cNvPr>
            <p:cNvSpPr txBox="1"/>
            <p:nvPr/>
          </p:nvSpPr>
          <p:spPr>
            <a:xfrm>
              <a:off x="834278" y="3532226"/>
              <a:ext cx="4006222" cy="400110"/>
            </a:xfrm>
            <a:prstGeom prst="rect">
              <a:avLst/>
            </a:prstGeom>
            <a:noFill/>
          </p:spPr>
          <p:txBody>
            <a:bodyPr wrap="square" rtlCol="0">
              <a:spAutoFit/>
            </a:bodyPr>
            <a:lstStyle/>
            <a:p>
              <a:r>
                <a:rPr lang="en-US" sz="2000" dirty="0">
                  <a:latin typeface="Arial" pitchFamily="34" charset="0"/>
                  <a:cs typeface="Arial" pitchFamily="34" charset="0"/>
                </a:rPr>
                <a:t>The ‘Standard’ Contract</a:t>
              </a:r>
            </a:p>
          </p:txBody>
        </p:sp>
      </p:grpSp>
    </p:spTree>
    <p:extLst>
      <p:ext uri="{BB962C8B-B14F-4D97-AF65-F5344CB8AC3E}">
        <p14:creationId xmlns:p14="http://schemas.microsoft.com/office/powerpoint/2010/main" val="35720241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FC86D40C-3F2A-48AF-9B97-270E9DD04646}"/>
              </a:ext>
            </a:extLst>
          </p:cNvPr>
          <p:cNvSpPr>
            <a:spLocks noGrp="1"/>
          </p:cNvSpPr>
          <p:nvPr>
            <p:ph type="body" sz="quarter" idx="13"/>
          </p:nvPr>
        </p:nvSpPr>
        <p:spPr/>
        <p:txBody>
          <a:bodyPr/>
          <a:lstStyle/>
          <a:p>
            <a:r>
              <a:rPr lang="en-US" dirty="0"/>
              <a:t>Cash Flow Rights </a:t>
            </a:r>
            <a:r>
              <a:rPr lang="en-US" sz="1200" dirty="0"/>
              <a:t>(Overview &amp; Introduction)</a:t>
            </a:r>
            <a:endParaRPr lang="en-US" dirty="0"/>
          </a:p>
        </p:txBody>
      </p:sp>
      <p:sp>
        <p:nvSpPr>
          <p:cNvPr id="3" name="Slide Number Placeholder 2">
            <a:extLst>
              <a:ext uri="{FF2B5EF4-FFF2-40B4-BE49-F238E27FC236}">
                <a16:creationId xmlns:a16="http://schemas.microsoft.com/office/drawing/2014/main" id="{488B2338-25D6-42E3-ACDD-A4C28FBF5E1D}"/>
              </a:ext>
            </a:extLst>
          </p:cNvPr>
          <p:cNvSpPr>
            <a:spLocks noGrp="1"/>
          </p:cNvSpPr>
          <p:nvPr>
            <p:ph type="sldNum" sz="quarter" idx="12"/>
          </p:nvPr>
        </p:nvSpPr>
        <p:spPr/>
        <p:txBody>
          <a:bodyPr/>
          <a:lstStyle/>
          <a:p>
            <a:fld id="{C76FEBDD-00E6-4BCE-81BB-64ADCF1A94EA}" type="slidenum">
              <a:rPr lang="de-DE" smtClean="0"/>
              <a:pPr/>
              <a:t>17</a:t>
            </a:fld>
            <a:endParaRPr lang="de-DE"/>
          </a:p>
        </p:txBody>
      </p:sp>
      <p:sp>
        <p:nvSpPr>
          <p:cNvPr id="5" name="TextBox 4">
            <a:extLst>
              <a:ext uri="{FF2B5EF4-FFF2-40B4-BE49-F238E27FC236}">
                <a16:creationId xmlns:a16="http://schemas.microsoft.com/office/drawing/2014/main" id="{076FB4EC-26D2-40AF-A9DB-965FBBCF8E2F}"/>
              </a:ext>
            </a:extLst>
          </p:cNvPr>
          <p:cNvSpPr txBox="1"/>
          <p:nvPr/>
        </p:nvSpPr>
        <p:spPr>
          <a:xfrm>
            <a:off x="935596" y="1589365"/>
            <a:ext cx="7272808" cy="4143891"/>
          </a:xfrm>
          <a:prstGeom prst="rect">
            <a:avLst/>
          </a:prstGeom>
          <a:noFill/>
        </p:spPr>
        <p:txBody>
          <a:bodyPr wrap="square" rtlCol="0">
            <a:spAutoFit/>
          </a:bodyPr>
          <a:lstStyle/>
          <a:p>
            <a:pPr marL="171450" indent="-171450">
              <a:lnSpc>
                <a:spcPct val="150000"/>
              </a:lnSpc>
              <a:buFont typeface="Arial" panose="020B0604020202020204" pitchFamily="34" charset="0"/>
              <a:buChar char="•"/>
            </a:pPr>
            <a:r>
              <a:rPr lang="en-US" sz="1200" dirty="0">
                <a:latin typeface="Arial" panose="020B0604020202020204" pitchFamily="34" charset="0"/>
                <a:cs typeface="Arial" panose="020B0604020202020204" pitchFamily="34" charset="0"/>
              </a:rPr>
              <a:t>Cash flow rights give Venture Capital investors control over their monetary investment</a:t>
            </a:r>
          </a:p>
          <a:p>
            <a:pPr marL="171450" indent="-171450">
              <a:lnSpc>
                <a:spcPct val="150000"/>
              </a:lnSpc>
              <a:buFont typeface="Arial" panose="020B0604020202020204" pitchFamily="34" charset="0"/>
              <a:buChar char="•"/>
            </a:pPr>
            <a:r>
              <a:rPr lang="en-US" sz="1200" dirty="0">
                <a:latin typeface="Arial" panose="020B0604020202020204" pitchFamily="34" charset="0"/>
                <a:cs typeface="Arial" panose="020B0604020202020204" pitchFamily="34" charset="0"/>
              </a:rPr>
              <a:t>Rules pursue one goal: determine </a:t>
            </a:r>
            <a:r>
              <a:rPr lang="en-US" sz="1200" b="1" dirty="0">
                <a:latin typeface="Arial" panose="020B0604020202020204" pitchFamily="34" charset="0"/>
                <a:cs typeface="Arial" panose="020B0604020202020204" pitchFamily="34" charset="0"/>
              </a:rPr>
              <a:t>(1)</a:t>
            </a:r>
            <a:r>
              <a:rPr lang="en-US" sz="1200" dirty="0">
                <a:latin typeface="Arial" panose="020B0604020202020204" pitchFamily="34" charset="0"/>
                <a:cs typeface="Arial" panose="020B0604020202020204" pitchFamily="34" charset="0"/>
              </a:rPr>
              <a:t> who gets paid </a:t>
            </a:r>
            <a:r>
              <a:rPr lang="en-US" sz="1200" b="1" dirty="0">
                <a:latin typeface="Arial" panose="020B0604020202020204" pitchFamily="34" charset="0"/>
                <a:cs typeface="Arial" panose="020B0604020202020204" pitchFamily="34" charset="0"/>
              </a:rPr>
              <a:t>(2)</a:t>
            </a:r>
            <a:r>
              <a:rPr lang="en-US" sz="1200" dirty="0">
                <a:latin typeface="Arial" panose="020B0604020202020204" pitchFamily="34" charset="0"/>
                <a:cs typeface="Arial" panose="020B0604020202020204" pitchFamily="34" charset="0"/>
              </a:rPr>
              <a:t> which amount, </a:t>
            </a:r>
            <a:r>
              <a:rPr lang="en-US" sz="1200" b="1" dirty="0">
                <a:latin typeface="Arial" panose="020B0604020202020204" pitchFamily="34" charset="0"/>
                <a:cs typeface="Arial" panose="020B0604020202020204" pitchFamily="34" charset="0"/>
              </a:rPr>
              <a:t>(3)</a:t>
            </a:r>
            <a:r>
              <a:rPr lang="en-US" sz="1200" dirty="0">
                <a:latin typeface="Arial" panose="020B0604020202020204" pitchFamily="34" charset="0"/>
                <a:cs typeface="Arial" panose="020B0604020202020204" pitchFamily="34" charset="0"/>
              </a:rPr>
              <a:t> in which order, and </a:t>
            </a:r>
            <a:r>
              <a:rPr lang="en-US" sz="1200" b="1" dirty="0">
                <a:latin typeface="Arial" panose="020B0604020202020204" pitchFamily="34" charset="0"/>
                <a:cs typeface="Arial" panose="020B0604020202020204" pitchFamily="34" charset="0"/>
              </a:rPr>
              <a:t>(4)</a:t>
            </a:r>
            <a:r>
              <a:rPr lang="en-US" sz="1200" dirty="0">
                <a:latin typeface="Arial" panose="020B0604020202020204" pitchFamily="34" charset="0"/>
                <a:cs typeface="Arial" panose="020B0604020202020204" pitchFamily="34" charset="0"/>
              </a:rPr>
              <a:t> in which type of exit</a:t>
            </a:r>
          </a:p>
          <a:p>
            <a:pPr marL="171450" indent="-171450">
              <a:lnSpc>
                <a:spcPct val="150000"/>
              </a:lnSpc>
              <a:buFont typeface="Arial" panose="020B0604020202020204" pitchFamily="34" charset="0"/>
              <a:buChar char="•"/>
            </a:pPr>
            <a:r>
              <a:rPr lang="en-US" sz="1200" dirty="0">
                <a:latin typeface="Arial" panose="020B0604020202020204" pitchFamily="34" charset="0"/>
                <a:cs typeface="Arial" panose="020B0604020202020204" pitchFamily="34" charset="0"/>
              </a:rPr>
              <a:t>Relevant for two reasons: convertible preferred shares might have to be converted into common equity, hence cause dilution etc.</a:t>
            </a:r>
          </a:p>
          <a:p>
            <a:pPr marL="171450" indent="-171450">
              <a:lnSpc>
                <a:spcPct val="150000"/>
              </a:lnSpc>
              <a:buFont typeface="Arial" panose="020B0604020202020204" pitchFamily="34" charset="0"/>
              <a:buChar char="•"/>
            </a:pPr>
            <a:r>
              <a:rPr lang="en-US" sz="1200" dirty="0">
                <a:latin typeface="Arial" panose="020B0604020202020204" pitchFamily="34" charset="0"/>
                <a:cs typeface="Arial" panose="020B0604020202020204" pitchFamily="34" charset="0"/>
              </a:rPr>
              <a:t>Also, more relevant: what if sales price is not enough to break-even all investors? Who loses money, and how much?</a:t>
            </a:r>
          </a:p>
          <a:p>
            <a:pPr marL="171450" indent="-171450">
              <a:lnSpc>
                <a:spcPct val="150000"/>
              </a:lnSpc>
              <a:buFont typeface="Arial" panose="020B0604020202020204" pitchFamily="34" charset="0"/>
              <a:buChar char="•"/>
            </a:pPr>
            <a:r>
              <a:rPr lang="en-US" sz="1200" dirty="0">
                <a:latin typeface="Arial" panose="020B0604020202020204" pitchFamily="34" charset="0"/>
                <a:cs typeface="Arial" panose="020B0604020202020204" pitchFamily="34" charset="0"/>
              </a:rPr>
              <a:t>Different rules for different types of exit</a:t>
            </a:r>
          </a:p>
          <a:p>
            <a:pPr marL="171450" indent="-171450">
              <a:lnSpc>
                <a:spcPct val="150000"/>
              </a:lnSpc>
              <a:buFont typeface="Arial" panose="020B0604020202020204" pitchFamily="34" charset="0"/>
              <a:buChar char="•"/>
            </a:pPr>
            <a:endParaRPr lang="en-US" sz="1200" dirty="0">
              <a:latin typeface="Arial" panose="020B0604020202020204" pitchFamily="34" charset="0"/>
              <a:cs typeface="Arial" panose="020B0604020202020204" pitchFamily="34" charset="0"/>
            </a:endParaRPr>
          </a:p>
          <a:p>
            <a:pPr>
              <a:lnSpc>
                <a:spcPct val="150000"/>
              </a:lnSpc>
            </a:pPr>
            <a:r>
              <a:rPr lang="en-US" sz="1200" b="1" u="sng" dirty="0">
                <a:latin typeface="Arial" panose="020B0604020202020204" pitchFamily="34" charset="0"/>
                <a:cs typeface="Arial" panose="020B0604020202020204" pitchFamily="34" charset="0"/>
              </a:rPr>
              <a:t>Most important rights:</a:t>
            </a:r>
          </a:p>
          <a:p>
            <a:pPr>
              <a:lnSpc>
                <a:spcPct val="150000"/>
              </a:lnSpc>
            </a:pPr>
            <a:r>
              <a:rPr lang="en-US" sz="1200" b="1" dirty="0">
                <a:latin typeface="Arial" panose="020B0604020202020204" pitchFamily="34" charset="0"/>
                <a:cs typeface="Arial" panose="020B0604020202020204" pitchFamily="34" charset="0"/>
              </a:rPr>
              <a:t>(1)</a:t>
            </a:r>
            <a:r>
              <a:rPr lang="en-US" sz="1200" dirty="0">
                <a:latin typeface="Arial" panose="020B0604020202020204" pitchFamily="34" charset="0"/>
                <a:cs typeface="Arial" panose="020B0604020202020204" pitchFamily="34" charset="0"/>
              </a:rPr>
              <a:t> Liquidation Preference for M&amp;A Exits &amp; Chapter 11</a:t>
            </a:r>
          </a:p>
          <a:p>
            <a:pPr marL="171450" indent="-171450">
              <a:lnSpc>
                <a:spcPct val="150000"/>
              </a:lnSpc>
              <a:buFont typeface="Arial" panose="020B0604020202020204" pitchFamily="34" charset="0"/>
              <a:buChar char="•"/>
            </a:pPr>
            <a:r>
              <a:rPr lang="en-US" sz="1100" dirty="0">
                <a:latin typeface="Arial" panose="020B0604020202020204" pitchFamily="34" charset="0"/>
                <a:cs typeface="Arial" panose="020B0604020202020204" pitchFamily="34" charset="0"/>
              </a:rPr>
              <a:t>Liquidation ‘Multiplier’</a:t>
            </a:r>
          </a:p>
          <a:p>
            <a:pPr marL="171450" indent="-171450">
              <a:lnSpc>
                <a:spcPct val="150000"/>
              </a:lnSpc>
              <a:buFont typeface="Arial" panose="020B0604020202020204" pitchFamily="34" charset="0"/>
              <a:buChar char="•"/>
            </a:pPr>
            <a:r>
              <a:rPr lang="en-US" sz="1100" dirty="0">
                <a:latin typeface="Arial" panose="020B0604020202020204" pitchFamily="34" charset="0"/>
                <a:cs typeface="Arial" panose="020B0604020202020204" pitchFamily="34" charset="0"/>
              </a:rPr>
              <a:t>Liquidation ‘Seniority’</a:t>
            </a:r>
          </a:p>
          <a:p>
            <a:pPr marL="171450" indent="-171450">
              <a:lnSpc>
                <a:spcPct val="150000"/>
              </a:lnSpc>
              <a:buFont typeface="Arial" panose="020B0604020202020204" pitchFamily="34" charset="0"/>
              <a:buChar char="•"/>
            </a:pPr>
            <a:r>
              <a:rPr lang="en-US" sz="1100" dirty="0">
                <a:latin typeface="Arial" panose="020B0604020202020204" pitchFamily="34" charset="0"/>
                <a:cs typeface="Arial" panose="020B0604020202020204" pitchFamily="34" charset="0"/>
              </a:rPr>
              <a:t>Liquidation ‘Participation’</a:t>
            </a:r>
            <a:endParaRPr lang="en-US" sz="1200" dirty="0">
              <a:latin typeface="Arial" panose="020B0604020202020204" pitchFamily="34" charset="0"/>
              <a:cs typeface="Arial" panose="020B0604020202020204" pitchFamily="34" charset="0"/>
            </a:endParaRPr>
          </a:p>
          <a:p>
            <a:pPr>
              <a:lnSpc>
                <a:spcPct val="150000"/>
              </a:lnSpc>
            </a:pPr>
            <a:r>
              <a:rPr lang="en-US" sz="1200" b="1" dirty="0">
                <a:latin typeface="Arial" panose="020B0604020202020204" pitchFamily="34" charset="0"/>
                <a:cs typeface="Arial" panose="020B0604020202020204" pitchFamily="34" charset="0"/>
              </a:rPr>
              <a:t>(2)</a:t>
            </a:r>
            <a:r>
              <a:rPr lang="en-US" sz="1200" dirty="0">
                <a:latin typeface="Arial" panose="020B0604020202020204" pitchFamily="34" charset="0"/>
                <a:cs typeface="Arial" panose="020B0604020202020204" pitchFamily="34" charset="0"/>
              </a:rPr>
              <a:t> IPO ‘Ratchets’ for IPO Exits</a:t>
            </a:r>
          </a:p>
        </p:txBody>
      </p:sp>
    </p:spTree>
    <p:extLst>
      <p:ext uri="{BB962C8B-B14F-4D97-AF65-F5344CB8AC3E}">
        <p14:creationId xmlns:p14="http://schemas.microsoft.com/office/powerpoint/2010/main" val="255382234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r>
              <a:rPr lang="en-US" dirty="0"/>
              <a:t>Liquidation Preference </a:t>
            </a:r>
            <a:r>
              <a:rPr lang="en-US" sz="1200" dirty="0"/>
              <a:t>(What is a Liquidation ‘Event’?)</a:t>
            </a:r>
            <a:endParaRPr lang="en-US" dirty="0"/>
          </a:p>
        </p:txBody>
      </p:sp>
      <p:sp>
        <p:nvSpPr>
          <p:cNvPr id="3" name="Slide Number Placeholder 2"/>
          <p:cNvSpPr>
            <a:spLocks noGrp="1"/>
          </p:cNvSpPr>
          <p:nvPr>
            <p:ph type="sldNum" sz="quarter" idx="12"/>
          </p:nvPr>
        </p:nvSpPr>
        <p:spPr/>
        <p:txBody>
          <a:bodyPr/>
          <a:lstStyle/>
          <a:p>
            <a:fld id="{C76FEBDD-00E6-4BCE-81BB-64ADCF1A94EA}" type="slidenum">
              <a:rPr lang="de-DE" smtClean="0"/>
              <a:pPr/>
              <a:t>18</a:t>
            </a:fld>
            <a:endParaRPr lang="de-DE"/>
          </a:p>
        </p:txBody>
      </p:sp>
      <p:sp>
        <p:nvSpPr>
          <p:cNvPr id="4" name="Rectangle 3"/>
          <p:cNvSpPr/>
          <p:nvPr/>
        </p:nvSpPr>
        <p:spPr>
          <a:xfrm>
            <a:off x="899592" y="2060848"/>
            <a:ext cx="936104" cy="1944216"/>
          </a:xfrm>
          <a:prstGeom prst="rect">
            <a:avLst/>
          </a:prstGeom>
          <a:solidFill>
            <a:schemeClr val="tx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920840" y="2915708"/>
            <a:ext cx="896384" cy="276999"/>
          </a:xfrm>
          <a:prstGeom prst="rect">
            <a:avLst/>
          </a:prstGeom>
          <a:noFill/>
        </p:spPr>
        <p:txBody>
          <a:bodyPr wrap="square" rtlCol="0">
            <a:spAutoFit/>
          </a:bodyPr>
          <a:lstStyle/>
          <a:p>
            <a:pPr algn="ctr"/>
            <a:r>
              <a:rPr lang="en-US" sz="1200" b="1" dirty="0">
                <a:solidFill>
                  <a:schemeClr val="bg1"/>
                </a:solidFill>
                <a:latin typeface="Arial" panose="020B0604020202020204" pitchFamily="34" charset="0"/>
                <a:cs typeface="Arial" panose="020B0604020202020204" pitchFamily="34" charset="0"/>
              </a:rPr>
              <a:t>Rule</a:t>
            </a:r>
          </a:p>
        </p:txBody>
      </p:sp>
      <p:sp>
        <p:nvSpPr>
          <p:cNvPr id="6" name="Rectangle 5"/>
          <p:cNvSpPr/>
          <p:nvPr/>
        </p:nvSpPr>
        <p:spPr>
          <a:xfrm>
            <a:off x="1124000" y="2060848"/>
            <a:ext cx="7192416" cy="1944216"/>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1907704" y="2251644"/>
            <a:ext cx="6264696" cy="1546577"/>
          </a:xfrm>
          <a:prstGeom prst="rect">
            <a:avLst/>
          </a:prstGeom>
        </p:spPr>
        <p:txBody>
          <a:bodyPr wrap="square">
            <a:spAutoFit/>
          </a:bodyPr>
          <a:lstStyle/>
          <a:p>
            <a:pPr algn="just">
              <a:lnSpc>
                <a:spcPct val="150000"/>
              </a:lnSpc>
            </a:pPr>
            <a:r>
              <a:rPr lang="en-US" sz="1050" b="1" dirty="0">
                <a:latin typeface="Arial" panose="020B0604020202020204" pitchFamily="34" charset="0"/>
                <a:cs typeface="Arial" panose="020B0604020202020204" pitchFamily="34" charset="0"/>
              </a:rPr>
              <a:t>Article IV (B) 2. Liquidation (c) Certain Acquisitions</a:t>
            </a:r>
            <a:endParaRPr lang="en-US" sz="1050" dirty="0">
              <a:latin typeface="Arial" panose="020B0604020202020204" pitchFamily="34" charset="0"/>
              <a:cs typeface="Arial" panose="020B0604020202020204" pitchFamily="34" charset="0"/>
            </a:endParaRPr>
          </a:p>
          <a:p>
            <a:pPr marL="171450" indent="-171450" algn="just">
              <a:lnSpc>
                <a:spcPct val="150000"/>
              </a:lnSpc>
              <a:buFont typeface="Arial" panose="020B0604020202020204" pitchFamily="34" charset="0"/>
              <a:buChar char="•"/>
            </a:pPr>
            <a:r>
              <a:rPr lang="en-US" sz="1050" dirty="0">
                <a:latin typeface="Arial" panose="020B0604020202020204" pitchFamily="34" charset="0"/>
                <a:cs typeface="Arial" panose="020B0604020202020204" pitchFamily="34" charset="0"/>
              </a:rPr>
              <a:t>(</a:t>
            </a:r>
            <a:r>
              <a:rPr lang="en-US" sz="1050" dirty="0" err="1">
                <a:latin typeface="Arial" panose="020B0604020202020204" pitchFamily="34" charset="0"/>
                <a:cs typeface="Arial" panose="020B0604020202020204" pitchFamily="34" charset="0"/>
              </a:rPr>
              <a:t>i</a:t>
            </a:r>
            <a:r>
              <a:rPr lang="en-US" sz="1050" dirty="0">
                <a:latin typeface="Arial" panose="020B0604020202020204" pitchFamily="34" charset="0"/>
                <a:cs typeface="Arial" panose="020B0604020202020204" pitchFamily="34" charset="0"/>
              </a:rPr>
              <a:t>) Deemed Liquidation. For purposes of [above distribution], a liquidation, dissolution, or winding up of the Corporation shall be deemed to occur if the Corporation shall (</a:t>
            </a:r>
            <a:r>
              <a:rPr lang="en-US" sz="1050" dirty="0" err="1">
                <a:latin typeface="Arial" panose="020B0604020202020204" pitchFamily="34" charset="0"/>
                <a:cs typeface="Arial" panose="020B0604020202020204" pitchFamily="34" charset="0"/>
              </a:rPr>
              <a:t>i</a:t>
            </a:r>
            <a:r>
              <a:rPr lang="en-US" sz="1050" dirty="0">
                <a:latin typeface="Arial" panose="020B0604020202020204" pitchFamily="34" charset="0"/>
                <a:cs typeface="Arial" panose="020B0604020202020204" pitchFamily="34" charset="0"/>
              </a:rPr>
              <a:t>) sell, convey, exclusively license or otherwise dispose of all or substantially all of its property, assets or business (ii) merge with or into or consolidate with any other corporation […], (iii) effect a liquidation, dissolution or winding up of the Corporation</a:t>
            </a:r>
          </a:p>
        </p:txBody>
      </p:sp>
      <p:sp>
        <p:nvSpPr>
          <p:cNvPr id="9" name="TextBox 8"/>
          <p:cNvSpPr txBox="1"/>
          <p:nvPr/>
        </p:nvSpPr>
        <p:spPr>
          <a:xfrm>
            <a:off x="899592" y="4149080"/>
            <a:ext cx="5951075" cy="1615827"/>
          </a:xfrm>
          <a:prstGeom prst="rect">
            <a:avLst/>
          </a:prstGeom>
          <a:noFill/>
        </p:spPr>
        <p:txBody>
          <a:bodyPr wrap="square" rtlCol="0">
            <a:spAutoFit/>
          </a:bodyPr>
          <a:lstStyle/>
          <a:p>
            <a:pPr>
              <a:lnSpc>
                <a:spcPct val="150000"/>
              </a:lnSpc>
            </a:pPr>
            <a:r>
              <a:rPr lang="en-US" sz="1100" b="1" u="sng" dirty="0">
                <a:latin typeface="Arial" panose="020B0604020202020204" pitchFamily="34" charset="0"/>
                <a:cs typeface="Arial" panose="020B0604020202020204" pitchFamily="34" charset="0"/>
              </a:rPr>
              <a:t>Liquidation Event:</a:t>
            </a:r>
          </a:p>
          <a:p>
            <a:pPr marL="171450" indent="-171450">
              <a:lnSpc>
                <a:spcPct val="150000"/>
              </a:lnSpc>
              <a:buFont typeface="Arial" panose="020B0604020202020204" pitchFamily="34" charset="0"/>
              <a:buChar char="•"/>
            </a:pPr>
            <a:r>
              <a:rPr lang="en-US" sz="1100" dirty="0">
                <a:latin typeface="Arial" panose="020B0604020202020204" pitchFamily="34" charset="0"/>
                <a:cs typeface="Arial" panose="020B0604020202020204" pitchFamily="34" charset="0"/>
              </a:rPr>
              <a:t>Sell assets or business</a:t>
            </a:r>
          </a:p>
          <a:p>
            <a:pPr marL="171450" indent="-171450">
              <a:lnSpc>
                <a:spcPct val="150000"/>
              </a:lnSpc>
              <a:buFont typeface="Arial" panose="020B0604020202020204" pitchFamily="34" charset="0"/>
              <a:buChar char="•"/>
            </a:pPr>
            <a:r>
              <a:rPr lang="en-US" sz="1100" dirty="0">
                <a:latin typeface="Arial" panose="020B0604020202020204" pitchFamily="34" charset="0"/>
                <a:cs typeface="Arial" panose="020B0604020202020204" pitchFamily="34" charset="0"/>
              </a:rPr>
              <a:t>Merger</a:t>
            </a:r>
          </a:p>
          <a:p>
            <a:pPr marL="171450" indent="-171450">
              <a:lnSpc>
                <a:spcPct val="150000"/>
              </a:lnSpc>
              <a:buFont typeface="Arial" panose="020B0604020202020204" pitchFamily="34" charset="0"/>
              <a:buChar char="•"/>
            </a:pPr>
            <a:r>
              <a:rPr lang="en-US" sz="1100" dirty="0">
                <a:latin typeface="Arial" panose="020B0604020202020204" pitchFamily="34" charset="0"/>
                <a:cs typeface="Arial" panose="020B0604020202020204" pitchFamily="34" charset="0"/>
              </a:rPr>
              <a:t>Liquidation, Dissolution or Winding up</a:t>
            </a:r>
          </a:p>
          <a:p>
            <a:pPr marL="171450" indent="-171450">
              <a:lnSpc>
                <a:spcPct val="150000"/>
              </a:lnSpc>
              <a:buFont typeface="Arial" panose="020B0604020202020204" pitchFamily="34" charset="0"/>
              <a:buChar char="•"/>
            </a:pPr>
            <a:endParaRPr lang="en-US" sz="1100" dirty="0">
              <a:latin typeface="Arial" panose="020B0604020202020204" pitchFamily="34" charset="0"/>
              <a:cs typeface="Arial" panose="020B0604020202020204" pitchFamily="34" charset="0"/>
            </a:endParaRPr>
          </a:p>
          <a:p>
            <a:pPr>
              <a:lnSpc>
                <a:spcPct val="150000"/>
              </a:lnSpc>
            </a:pPr>
            <a:r>
              <a:rPr lang="en-US" sz="1100" b="1" dirty="0">
                <a:latin typeface="Arial" panose="020B0604020202020204" pitchFamily="34" charset="0"/>
                <a:cs typeface="Arial" panose="020B0604020202020204" pitchFamily="34" charset="0"/>
              </a:rPr>
              <a:t>     Every exit except for IPO!</a:t>
            </a:r>
          </a:p>
        </p:txBody>
      </p:sp>
      <p:sp>
        <p:nvSpPr>
          <p:cNvPr id="11" name="Right Arrow 10"/>
          <p:cNvSpPr/>
          <p:nvPr/>
        </p:nvSpPr>
        <p:spPr>
          <a:xfrm>
            <a:off x="936732" y="5517232"/>
            <a:ext cx="168601" cy="144016"/>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2" descr="Square logo and symbol, meaning, history, PNG">
            <a:extLst>
              <a:ext uri="{FF2B5EF4-FFF2-40B4-BE49-F238E27FC236}">
                <a16:creationId xmlns:a16="http://schemas.microsoft.com/office/drawing/2014/main" id="{F1ABC47E-9DB8-4B6D-8683-0324455957AD}"/>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028384" y="1124744"/>
            <a:ext cx="767232" cy="4315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0238320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821A9727-D98B-45A0-B390-017543E5217D}"/>
              </a:ext>
            </a:extLst>
          </p:cNvPr>
          <p:cNvSpPr>
            <a:spLocks noGrp="1"/>
          </p:cNvSpPr>
          <p:nvPr>
            <p:ph type="body" sz="quarter" idx="13"/>
          </p:nvPr>
        </p:nvSpPr>
        <p:spPr/>
        <p:txBody>
          <a:bodyPr/>
          <a:lstStyle/>
          <a:p>
            <a:r>
              <a:rPr lang="en-US" dirty="0"/>
              <a:t>Liquidation Preference </a:t>
            </a:r>
            <a:r>
              <a:rPr lang="en-US" sz="1200" dirty="0"/>
              <a:t>(Overview)</a:t>
            </a:r>
            <a:endParaRPr lang="en-US" dirty="0"/>
          </a:p>
        </p:txBody>
      </p:sp>
      <p:sp>
        <p:nvSpPr>
          <p:cNvPr id="3" name="Slide Number Placeholder 2">
            <a:extLst>
              <a:ext uri="{FF2B5EF4-FFF2-40B4-BE49-F238E27FC236}">
                <a16:creationId xmlns:a16="http://schemas.microsoft.com/office/drawing/2014/main" id="{E82F3A86-ACCE-48B7-B7F3-30C12138441D}"/>
              </a:ext>
            </a:extLst>
          </p:cNvPr>
          <p:cNvSpPr>
            <a:spLocks noGrp="1"/>
          </p:cNvSpPr>
          <p:nvPr>
            <p:ph type="sldNum" sz="quarter" idx="12"/>
          </p:nvPr>
        </p:nvSpPr>
        <p:spPr/>
        <p:txBody>
          <a:bodyPr/>
          <a:lstStyle/>
          <a:p>
            <a:fld id="{C76FEBDD-00E6-4BCE-81BB-64ADCF1A94EA}" type="slidenum">
              <a:rPr lang="de-DE" smtClean="0"/>
              <a:pPr/>
              <a:t>19</a:t>
            </a:fld>
            <a:endParaRPr lang="de-DE"/>
          </a:p>
        </p:txBody>
      </p:sp>
      <p:sp>
        <p:nvSpPr>
          <p:cNvPr id="5" name="TextBox 4">
            <a:extLst>
              <a:ext uri="{FF2B5EF4-FFF2-40B4-BE49-F238E27FC236}">
                <a16:creationId xmlns:a16="http://schemas.microsoft.com/office/drawing/2014/main" id="{31AF1414-0FBC-4254-AAE3-7689AEFD3BEE}"/>
              </a:ext>
            </a:extLst>
          </p:cNvPr>
          <p:cNvSpPr txBox="1"/>
          <p:nvPr/>
        </p:nvSpPr>
        <p:spPr>
          <a:xfrm>
            <a:off x="899592" y="1412776"/>
            <a:ext cx="7416824" cy="1991379"/>
          </a:xfrm>
          <a:prstGeom prst="rect">
            <a:avLst/>
          </a:prstGeom>
          <a:noFill/>
        </p:spPr>
        <p:txBody>
          <a:bodyPr wrap="square" rtlCol="0">
            <a:spAutoFit/>
          </a:bodyPr>
          <a:lstStyle/>
          <a:p>
            <a:pPr marL="285750" indent="-285750">
              <a:lnSpc>
                <a:spcPct val="150000"/>
              </a:lnSpc>
              <a:buFont typeface="Arial" panose="020B0604020202020204" pitchFamily="34" charset="0"/>
              <a:buChar char="•"/>
            </a:pPr>
            <a:r>
              <a:rPr lang="en-US" sz="1400" dirty="0">
                <a:latin typeface="Arial" panose="020B0604020202020204" pitchFamily="34" charset="0"/>
                <a:cs typeface="Arial" panose="020B0604020202020204" pitchFamily="34" charset="0"/>
              </a:rPr>
              <a:t>Describes payout structure in case of ‘liquidation’ of company (sale, merger, Chapter 11)</a:t>
            </a:r>
          </a:p>
          <a:p>
            <a:pPr marL="285750" indent="-285750">
              <a:lnSpc>
                <a:spcPct val="150000"/>
              </a:lnSpc>
              <a:buFont typeface="Arial" panose="020B0604020202020204" pitchFamily="34" charset="0"/>
              <a:buChar char="•"/>
            </a:pPr>
            <a:r>
              <a:rPr lang="en-US" sz="1400" dirty="0">
                <a:latin typeface="Arial" panose="020B0604020202020204" pitchFamily="34" charset="0"/>
                <a:cs typeface="Arial" panose="020B0604020202020204" pitchFamily="34" charset="0"/>
              </a:rPr>
              <a:t>Distribution of assets among shareholders, both common and preferred</a:t>
            </a:r>
          </a:p>
          <a:p>
            <a:pPr marL="285750" indent="-285750">
              <a:lnSpc>
                <a:spcPct val="150000"/>
              </a:lnSpc>
              <a:buFont typeface="Arial" panose="020B0604020202020204" pitchFamily="34" charset="0"/>
              <a:buChar char="•"/>
            </a:pPr>
            <a:r>
              <a:rPr lang="en-US" sz="1400" dirty="0">
                <a:latin typeface="Arial" panose="020B0604020202020204" pitchFamily="34" charset="0"/>
                <a:cs typeface="Arial" panose="020B0604020202020204" pitchFamily="34" charset="0"/>
              </a:rPr>
              <a:t>Debt-like payout scheme: </a:t>
            </a:r>
            <a:r>
              <a:rPr lang="en-US" sz="1400" b="1" dirty="0">
                <a:latin typeface="Arial" panose="020B0604020202020204" pitchFamily="34" charset="0"/>
                <a:cs typeface="Arial" panose="020B0604020202020204" pitchFamily="34" charset="0"/>
              </a:rPr>
              <a:t>(1)</a:t>
            </a:r>
            <a:r>
              <a:rPr lang="en-US" sz="1400" dirty="0">
                <a:latin typeface="Arial" panose="020B0604020202020204" pitchFamily="34" charset="0"/>
                <a:cs typeface="Arial" panose="020B0604020202020204" pitchFamily="34" charset="0"/>
              </a:rPr>
              <a:t> who gets paid first, and </a:t>
            </a:r>
            <a:r>
              <a:rPr lang="en-US" sz="1400" b="1" dirty="0">
                <a:latin typeface="Arial" panose="020B0604020202020204" pitchFamily="34" charset="0"/>
                <a:cs typeface="Arial" panose="020B0604020202020204" pitchFamily="34" charset="0"/>
              </a:rPr>
              <a:t>(2)</a:t>
            </a:r>
            <a:r>
              <a:rPr lang="en-US" sz="1400" dirty="0">
                <a:latin typeface="Arial" panose="020B0604020202020204" pitchFamily="34" charset="0"/>
                <a:cs typeface="Arial" panose="020B0604020202020204" pitchFamily="34" charset="0"/>
              </a:rPr>
              <a:t> how much?</a:t>
            </a:r>
          </a:p>
          <a:p>
            <a:pPr marL="285750" indent="-285750">
              <a:lnSpc>
                <a:spcPct val="150000"/>
              </a:lnSpc>
              <a:buFont typeface="Arial" panose="020B0604020202020204" pitchFamily="34" charset="0"/>
              <a:buChar char="•"/>
            </a:pPr>
            <a:r>
              <a:rPr lang="en-US" sz="1400" dirty="0">
                <a:latin typeface="Arial" panose="020B0604020202020204" pitchFamily="34" charset="0"/>
                <a:cs typeface="Arial" panose="020B0604020202020204" pitchFamily="34" charset="0"/>
              </a:rPr>
              <a:t>General rule: preferred get paid first, then common shareholders</a:t>
            </a:r>
          </a:p>
          <a:p>
            <a:pPr>
              <a:lnSpc>
                <a:spcPct val="150000"/>
              </a:lnSpc>
            </a:pPr>
            <a:endParaRPr lang="en-US" sz="1400" dirty="0">
              <a:latin typeface="Arial" panose="020B0604020202020204" pitchFamily="34" charset="0"/>
              <a:cs typeface="Arial" panose="020B0604020202020204" pitchFamily="34" charset="0"/>
            </a:endParaRPr>
          </a:p>
          <a:p>
            <a:pPr>
              <a:lnSpc>
                <a:spcPct val="150000"/>
              </a:lnSpc>
            </a:pPr>
            <a:r>
              <a:rPr lang="en-US" sz="1400" u="sng" dirty="0">
                <a:latin typeface="Arial" panose="020B0604020202020204" pitchFamily="34" charset="0"/>
                <a:cs typeface="Arial" panose="020B0604020202020204" pitchFamily="34" charset="0"/>
              </a:rPr>
              <a:t>Four concepts need to be understood:</a:t>
            </a:r>
          </a:p>
        </p:txBody>
      </p:sp>
      <p:sp>
        <p:nvSpPr>
          <p:cNvPr id="6" name="TextBox 5">
            <a:extLst>
              <a:ext uri="{FF2B5EF4-FFF2-40B4-BE49-F238E27FC236}">
                <a16:creationId xmlns:a16="http://schemas.microsoft.com/office/drawing/2014/main" id="{C58709D0-80FF-4B48-9272-E61CE0833383}"/>
              </a:ext>
            </a:extLst>
          </p:cNvPr>
          <p:cNvSpPr txBox="1"/>
          <p:nvPr/>
        </p:nvSpPr>
        <p:spPr>
          <a:xfrm>
            <a:off x="1158623" y="3996278"/>
            <a:ext cx="2718834" cy="568810"/>
          </a:xfrm>
          <a:prstGeom prst="rect">
            <a:avLst/>
          </a:prstGeom>
          <a:noFill/>
        </p:spPr>
        <p:txBody>
          <a:bodyPr wrap="square" rtlCol="0">
            <a:spAutoFit/>
          </a:bodyPr>
          <a:lstStyle/>
          <a:p>
            <a:pPr marL="171450" indent="-171450">
              <a:lnSpc>
                <a:spcPct val="150000"/>
              </a:lnSpc>
              <a:buFont typeface="Arial" panose="020B0604020202020204" pitchFamily="34" charset="0"/>
              <a:buChar char="•"/>
            </a:pPr>
            <a:r>
              <a:rPr lang="en-US" sz="1100" dirty="0">
                <a:latin typeface="Arial" panose="020B0604020202020204" pitchFamily="34" charset="0"/>
                <a:cs typeface="Arial" panose="020B0604020202020204" pitchFamily="34" charset="0"/>
              </a:rPr>
              <a:t>Out of the sale/liquidation value of the company, who is paid in which </a:t>
            </a:r>
            <a:r>
              <a:rPr lang="en-US" sz="1100" b="1" dirty="0">
                <a:latin typeface="Arial" panose="020B0604020202020204" pitchFamily="34" charset="0"/>
                <a:cs typeface="Arial" panose="020B0604020202020204" pitchFamily="34" charset="0"/>
              </a:rPr>
              <a:t>order</a:t>
            </a:r>
            <a:r>
              <a:rPr lang="en-US" sz="1100" dirty="0">
                <a:latin typeface="Arial" panose="020B0604020202020204" pitchFamily="34" charset="0"/>
                <a:cs typeface="Arial" panose="020B0604020202020204" pitchFamily="34" charset="0"/>
              </a:rPr>
              <a:t>?</a:t>
            </a:r>
          </a:p>
        </p:txBody>
      </p:sp>
      <p:sp>
        <p:nvSpPr>
          <p:cNvPr id="7" name="Rectangle 6">
            <a:extLst>
              <a:ext uri="{FF2B5EF4-FFF2-40B4-BE49-F238E27FC236}">
                <a16:creationId xmlns:a16="http://schemas.microsoft.com/office/drawing/2014/main" id="{28C74DBF-5149-4C39-A831-69D4E9881DD9}"/>
              </a:ext>
            </a:extLst>
          </p:cNvPr>
          <p:cNvSpPr/>
          <p:nvPr/>
        </p:nvSpPr>
        <p:spPr>
          <a:xfrm>
            <a:off x="1187624" y="3717032"/>
            <a:ext cx="2639625" cy="271092"/>
          </a:xfrm>
          <a:prstGeom prst="rect">
            <a:avLst/>
          </a:prstGeom>
          <a:solidFill>
            <a:schemeClr val="tx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4C113517-AFFB-4DF9-B3E1-2BE7E935F108}"/>
              </a:ext>
            </a:extLst>
          </p:cNvPr>
          <p:cNvSpPr txBox="1"/>
          <p:nvPr/>
        </p:nvSpPr>
        <p:spPr>
          <a:xfrm>
            <a:off x="1536038" y="3729454"/>
            <a:ext cx="1949486" cy="261610"/>
          </a:xfrm>
          <a:prstGeom prst="rect">
            <a:avLst/>
          </a:prstGeom>
          <a:noFill/>
        </p:spPr>
        <p:txBody>
          <a:bodyPr wrap="square" rtlCol="0">
            <a:spAutoFit/>
          </a:bodyPr>
          <a:lstStyle/>
          <a:p>
            <a:pPr algn="ctr"/>
            <a:r>
              <a:rPr lang="en-US" sz="1100" b="1" dirty="0">
                <a:solidFill>
                  <a:schemeClr val="bg1"/>
                </a:solidFill>
                <a:latin typeface="Arial" panose="020B0604020202020204" pitchFamily="34" charset="0"/>
                <a:cs typeface="Arial" panose="020B0604020202020204" pitchFamily="34" charset="0"/>
              </a:rPr>
              <a:t>Liquidation ‘Seniority’</a:t>
            </a:r>
          </a:p>
        </p:txBody>
      </p:sp>
      <p:sp>
        <p:nvSpPr>
          <p:cNvPr id="9" name="TextBox 8">
            <a:extLst>
              <a:ext uri="{FF2B5EF4-FFF2-40B4-BE49-F238E27FC236}">
                <a16:creationId xmlns:a16="http://schemas.microsoft.com/office/drawing/2014/main" id="{E370B06D-6CB2-494E-BC1D-FC5CB8A576F3}"/>
              </a:ext>
            </a:extLst>
          </p:cNvPr>
          <p:cNvSpPr txBox="1"/>
          <p:nvPr/>
        </p:nvSpPr>
        <p:spPr>
          <a:xfrm>
            <a:off x="5205601" y="3992086"/>
            <a:ext cx="2757125" cy="822726"/>
          </a:xfrm>
          <a:prstGeom prst="rect">
            <a:avLst/>
          </a:prstGeom>
          <a:noFill/>
        </p:spPr>
        <p:txBody>
          <a:bodyPr wrap="square" rtlCol="0">
            <a:spAutoFit/>
          </a:bodyPr>
          <a:lstStyle/>
          <a:p>
            <a:pPr marL="171450" indent="-171450">
              <a:lnSpc>
                <a:spcPct val="150000"/>
              </a:lnSpc>
              <a:buFont typeface="Arial" panose="020B0604020202020204" pitchFamily="34" charset="0"/>
              <a:buChar char="•"/>
            </a:pPr>
            <a:r>
              <a:rPr lang="en-US" sz="1100" dirty="0">
                <a:latin typeface="Arial" panose="020B0604020202020204" pitchFamily="34" charset="0"/>
                <a:cs typeface="Arial" panose="020B0604020202020204" pitchFamily="34" charset="0"/>
              </a:rPr>
              <a:t>Out of the sale/liquidation value of the company, </a:t>
            </a:r>
            <a:r>
              <a:rPr lang="en-US" sz="1100" b="1" dirty="0">
                <a:latin typeface="Arial" panose="020B0604020202020204" pitchFamily="34" charset="0"/>
                <a:cs typeface="Arial" panose="020B0604020202020204" pitchFamily="34" charset="0"/>
              </a:rPr>
              <a:t>how much</a:t>
            </a:r>
            <a:r>
              <a:rPr lang="en-US" sz="1100" dirty="0">
                <a:latin typeface="Arial" panose="020B0604020202020204" pitchFamily="34" charset="0"/>
                <a:cs typeface="Arial" panose="020B0604020202020204" pitchFamily="34" charset="0"/>
              </a:rPr>
              <a:t> is each shareholder paid?</a:t>
            </a:r>
          </a:p>
        </p:txBody>
      </p:sp>
      <p:sp>
        <p:nvSpPr>
          <p:cNvPr id="10" name="Rectangle 9">
            <a:extLst>
              <a:ext uri="{FF2B5EF4-FFF2-40B4-BE49-F238E27FC236}">
                <a16:creationId xmlns:a16="http://schemas.microsoft.com/office/drawing/2014/main" id="{F432D66B-D32E-4800-865A-C5E8EAF82C96}"/>
              </a:ext>
            </a:extLst>
          </p:cNvPr>
          <p:cNvSpPr/>
          <p:nvPr/>
        </p:nvSpPr>
        <p:spPr>
          <a:xfrm>
            <a:off x="5244743" y="3717032"/>
            <a:ext cx="2639625" cy="271092"/>
          </a:xfrm>
          <a:prstGeom prst="rect">
            <a:avLst/>
          </a:prstGeom>
          <a:solidFill>
            <a:schemeClr val="tx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a:extLst>
              <a:ext uri="{FF2B5EF4-FFF2-40B4-BE49-F238E27FC236}">
                <a16:creationId xmlns:a16="http://schemas.microsoft.com/office/drawing/2014/main" id="{57D8E628-7732-4933-A8C6-07CC052388DD}"/>
              </a:ext>
            </a:extLst>
          </p:cNvPr>
          <p:cNvSpPr txBox="1"/>
          <p:nvPr/>
        </p:nvSpPr>
        <p:spPr>
          <a:xfrm>
            <a:off x="5579784" y="3729454"/>
            <a:ext cx="1949486" cy="261610"/>
          </a:xfrm>
          <a:prstGeom prst="rect">
            <a:avLst/>
          </a:prstGeom>
          <a:noFill/>
        </p:spPr>
        <p:txBody>
          <a:bodyPr wrap="square" rtlCol="0">
            <a:spAutoFit/>
          </a:bodyPr>
          <a:lstStyle/>
          <a:p>
            <a:pPr algn="ctr"/>
            <a:r>
              <a:rPr lang="en-US" sz="1100" b="1" dirty="0">
                <a:solidFill>
                  <a:schemeClr val="bg1"/>
                </a:solidFill>
                <a:latin typeface="Arial" panose="020B0604020202020204" pitchFamily="34" charset="0"/>
                <a:cs typeface="Arial" panose="020B0604020202020204" pitchFamily="34" charset="0"/>
              </a:rPr>
              <a:t>Liquidation ‘Multiplier’</a:t>
            </a:r>
          </a:p>
        </p:txBody>
      </p:sp>
      <p:sp>
        <p:nvSpPr>
          <p:cNvPr id="12" name="TextBox 11">
            <a:extLst>
              <a:ext uri="{FF2B5EF4-FFF2-40B4-BE49-F238E27FC236}">
                <a16:creationId xmlns:a16="http://schemas.microsoft.com/office/drawing/2014/main" id="{2DAC1F30-6FF2-4D66-88BA-D8001B8548A4}"/>
              </a:ext>
            </a:extLst>
          </p:cNvPr>
          <p:cNvSpPr txBox="1"/>
          <p:nvPr/>
        </p:nvSpPr>
        <p:spPr>
          <a:xfrm>
            <a:off x="1158623" y="5364430"/>
            <a:ext cx="2718834" cy="568810"/>
          </a:xfrm>
          <a:prstGeom prst="rect">
            <a:avLst/>
          </a:prstGeom>
          <a:noFill/>
        </p:spPr>
        <p:txBody>
          <a:bodyPr wrap="square" rtlCol="0">
            <a:spAutoFit/>
          </a:bodyPr>
          <a:lstStyle/>
          <a:p>
            <a:pPr marL="171450" indent="-171450">
              <a:lnSpc>
                <a:spcPct val="150000"/>
              </a:lnSpc>
              <a:buFont typeface="Arial" panose="020B0604020202020204" pitchFamily="34" charset="0"/>
              <a:buChar char="•"/>
            </a:pPr>
            <a:r>
              <a:rPr lang="en-US" sz="1100" dirty="0">
                <a:latin typeface="Arial" panose="020B0604020202020204" pitchFamily="34" charset="0"/>
                <a:cs typeface="Arial" panose="020B0604020202020204" pitchFamily="34" charset="0"/>
              </a:rPr>
              <a:t>Obtaining only payout of ones’ own preferred share series</a:t>
            </a:r>
          </a:p>
        </p:txBody>
      </p:sp>
      <p:sp>
        <p:nvSpPr>
          <p:cNvPr id="13" name="Rectangle 12">
            <a:extLst>
              <a:ext uri="{FF2B5EF4-FFF2-40B4-BE49-F238E27FC236}">
                <a16:creationId xmlns:a16="http://schemas.microsoft.com/office/drawing/2014/main" id="{A0D96665-AB8B-461D-B1A7-F5B1996E0077}"/>
              </a:ext>
            </a:extLst>
          </p:cNvPr>
          <p:cNvSpPr/>
          <p:nvPr/>
        </p:nvSpPr>
        <p:spPr>
          <a:xfrm>
            <a:off x="1187624" y="5085184"/>
            <a:ext cx="2639625" cy="271092"/>
          </a:xfrm>
          <a:prstGeom prst="rect">
            <a:avLst/>
          </a:prstGeom>
          <a:solidFill>
            <a:schemeClr val="tx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a:extLst>
              <a:ext uri="{FF2B5EF4-FFF2-40B4-BE49-F238E27FC236}">
                <a16:creationId xmlns:a16="http://schemas.microsoft.com/office/drawing/2014/main" id="{5D348DFE-D27C-4CF4-9147-C1E3B305A277}"/>
              </a:ext>
            </a:extLst>
          </p:cNvPr>
          <p:cNvSpPr txBox="1"/>
          <p:nvPr/>
        </p:nvSpPr>
        <p:spPr>
          <a:xfrm>
            <a:off x="1536038" y="5097606"/>
            <a:ext cx="1949486" cy="261610"/>
          </a:xfrm>
          <a:prstGeom prst="rect">
            <a:avLst/>
          </a:prstGeom>
          <a:noFill/>
        </p:spPr>
        <p:txBody>
          <a:bodyPr wrap="square" rtlCol="0">
            <a:spAutoFit/>
          </a:bodyPr>
          <a:lstStyle/>
          <a:p>
            <a:pPr algn="ctr"/>
            <a:r>
              <a:rPr lang="en-US" sz="1100" b="1" dirty="0">
                <a:solidFill>
                  <a:schemeClr val="bg1"/>
                </a:solidFill>
                <a:latin typeface="Arial" panose="020B0604020202020204" pitchFamily="34" charset="0"/>
                <a:cs typeface="Arial" panose="020B0604020202020204" pitchFamily="34" charset="0"/>
              </a:rPr>
              <a:t>Non-Participation</a:t>
            </a:r>
          </a:p>
        </p:txBody>
      </p:sp>
      <p:sp>
        <p:nvSpPr>
          <p:cNvPr id="15" name="TextBox 14">
            <a:extLst>
              <a:ext uri="{FF2B5EF4-FFF2-40B4-BE49-F238E27FC236}">
                <a16:creationId xmlns:a16="http://schemas.microsoft.com/office/drawing/2014/main" id="{B97D43C7-4C42-42AB-BD55-B238DBDE151F}"/>
              </a:ext>
            </a:extLst>
          </p:cNvPr>
          <p:cNvSpPr txBox="1"/>
          <p:nvPr/>
        </p:nvSpPr>
        <p:spPr>
          <a:xfrm>
            <a:off x="5205601" y="5360238"/>
            <a:ext cx="2757125" cy="822726"/>
          </a:xfrm>
          <a:prstGeom prst="rect">
            <a:avLst/>
          </a:prstGeom>
          <a:noFill/>
        </p:spPr>
        <p:txBody>
          <a:bodyPr wrap="square" rtlCol="0">
            <a:spAutoFit/>
          </a:bodyPr>
          <a:lstStyle/>
          <a:p>
            <a:pPr marL="171450" indent="-171450">
              <a:lnSpc>
                <a:spcPct val="150000"/>
              </a:lnSpc>
              <a:buFont typeface="Arial" panose="020B0604020202020204" pitchFamily="34" charset="0"/>
              <a:buChar char="•"/>
            </a:pPr>
            <a:r>
              <a:rPr lang="en-US" sz="1100" dirty="0">
                <a:latin typeface="Arial" panose="020B0604020202020204" pitchFamily="34" charset="0"/>
                <a:cs typeface="Arial" panose="020B0604020202020204" pitchFamily="34" charset="0"/>
              </a:rPr>
              <a:t>‘Double-dipping’: obtaining preferred share payout, and participating in other share series’ payout</a:t>
            </a:r>
          </a:p>
        </p:txBody>
      </p:sp>
      <p:sp>
        <p:nvSpPr>
          <p:cNvPr id="16" name="Rectangle 15">
            <a:extLst>
              <a:ext uri="{FF2B5EF4-FFF2-40B4-BE49-F238E27FC236}">
                <a16:creationId xmlns:a16="http://schemas.microsoft.com/office/drawing/2014/main" id="{EBAD33AF-C606-4B32-9876-E7E8A0444921}"/>
              </a:ext>
            </a:extLst>
          </p:cNvPr>
          <p:cNvSpPr/>
          <p:nvPr/>
        </p:nvSpPr>
        <p:spPr>
          <a:xfrm>
            <a:off x="5244743" y="5085184"/>
            <a:ext cx="2639625" cy="271092"/>
          </a:xfrm>
          <a:prstGeom prst="rect">
            <a:avLst/>
          </a:prstGeom>
          <a:solidFill>
            <a:schemeClr val="tx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a:extLst>
              <a:ext uri="{FF2B5EF4-FFF2-40B4-BE49-F238E27FC236}">
                <a16:creationId xmlns:a16="http://schemas.microsoft.com/office/drawing/2014/main" id="{814FB6CE-413D-4A09-BA1A-CAA421CAEB7F}"/>
              </a:ext>
            </a:extLst>
          </p:cNvPr>
          <p:cNvSpPr txBox="1"/>
          <p:nvPr/>
        </p:nvSpPr>
        <p:spPr>
          <a:xfrm>
            <a:off x="5579784" y="5097606"/>
            <a:ext cx="1949486" cy="261610"/>
          </a:xfrm>
          <a:prstGeom prst="rect">
            <a:avLst/>
          </a:prstGeom>
          <a:noFill/>
        </p:spPr>
        <p:txBody>
          <a:bodyPr wrap="square" rtlCol="0">
            <a:spAutoFit/>
          </a:bodyPr>
          <a:lstStyle/>
          <a:p>
            <a:pPr algn="ctr"/>
            <a:r>
              <a:rPr lang="en-US" sz="1100" b="1" dirty="0">
                <a:solidFill>
                  <a:schemeClr val="bg1"/>
                </a:solidFill>
                <a:latin typeface="Arial" panose="020B0604020202020204" pitchFamily="34" charset="0"/>
                <a:cs typeface="Arial" panose="020B0604020202020204" pitchFamily="34" charset="0"/>
              </a:rPr>
              <a:t>Participation</a:t>
            </a:r>
          </a:p>
        </p:txBody>
      </p:sp>
    </p:spTree>
    <p:extLst>
      <p:ext uri="{BB962C8B-B14F-4D97-AF65-F5344CB8AC3E}">
        <p14:creationId xmlns:p14="http://schemas.microsoft.com/office/powerpoint/2010/main" val="38048715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07215293-72AB-472E-A867-A4CB4465D70D}"/>
              </a:ext>
            </a:extLst>
          </p:cNvPr>
          <p:cNvSpPr>
            <a:spLocks noGrp="1"/>
          </p:cNvSpPr>
          <p:nvPr>
            <p:ph type="body" sz="quarter" idx="13"/>
          </p:nvPr>
        </p:nvSpPr>
        <p:spPr/>
        <p:txBody>
          <a:bodyPr/>
          <a:lstStyle/>
          <a:p>
            <a:r>
              <a:rPr lang="en-US" dirty="0"/>
              <a:t>Contents</a:t>
            </a:r>
          </a:p>
        </p:txBody>
      </p:sp>
      <p:sp>
        <p:nvSpPr>
          <p:cNvPr id="3" name="Slide Number Placeholder 2">
            <a:extLst>
              <a:ext uri="{FF2B5EF4-FFF2-40B4-BE49-F238E27FC236}">
                <a16:creationId xmlns:a16="http://schemas.microsoft.com/office/drawing/2014/main" id="{0BFEDAEE-7759-415F-8CDE-66CF5B0196B3}"/>
              </a:ext>
            </a:extLst>
          </p:cNvPr>
          <p:cNvSpPr>
            <a:spLocks noGrp="1"/>
          </p:cNvSpPr>
          <p:nvPr>
            <p:ph type="sldNum" sz="quarter" idx="12"/>
          </p:nvPr>
        </p:nvSpPr>
        <p:spPr/>
        <p:txBody>
          <a:bodyPr/>
          <a:lstStyle/>
          <a:p>
            <a:fld id="{C76FEBDD-00E6-4BCE-81BB-64ADCF1A94EA}" type="slidenum">
              <a:rPr lang="de-DE" smtClean="0"/>
              <a:pPr/>
              <a:t>2</a:t>
            </a:fld>
            <a:endParaRPr lang="de-DE"/>
          </a:p>
        </p:txBody>
      </p:sp>
      <p:grpSp>
        <p:nvGrpSpPr>
          <p:cNvPr id="4" name="Gruppieren 3">
            <a:extLst>
              <a:ext uri="{FF2B5EF4-FFF2-40B4-BE49-F238E27FC236}">
                <a16:creationId xmlns:a16="http://schemas.microsoft.com/office/drawing/2014/main" id="{C62623EF-DB1A-45BC-9014-523DE22B26A0}"/>
              </a:ext>
            </a:extLst>
          </p:cNvPr>
          <p:cNvGrpSpPr/>
          <p:nvPr/>
        </p:nvGrpSpPr>
        <p:grpSpPr>
          <a:xfrm>
            <a:off x="845413" y="2704079"/>
            <a:ext cx="4569304" cy="400110"/>
            <a:chOff x="271196" y="3532226"/>
            <a:chExt cx="4569304" cy="400110"/>
          </a:xfrm>
        </p:grpSpPr>
        <p:sp>
          <p:nvSpPr>
            <p:cNvPr id="5" name="Textfeld 4">
              <a:extLst>
                <a:ext uri="{FF2B5EF4-FFF2-40B4-BE49-F238E27FC236}">
                  <a16:creationId xmlns:a16="http://schemas.microsoft.com/office/drawing/2014/main" id="{36AA61C2-FD9E-4B3A-9092-0FAF1C634374}"/>
                </a:ext>
              </a:extLst>
            </p:cNvPr>
            <p:cNvSpPr txBox="1"/>
            <p:nvPr/>
          </p:nvSpPr>
          <p:spPr>
            <a:xfrm>
              <a:off x="271196" y="3547615"/>
              <a:ext cx="479197" cy="369332"/>
            </a:xfrm>
            <a:prstGeom prst="rect">
              <a:avLst/>
            </a:prstGeom>
            <a:solidFill>
              <a:schemeClr val="tx1"/>
            </a:solidFill>
            <a:ln>
              <a:solidFill>
                <a:schemeClr val="tx1"/>
              </a:solidFill>
            </a:ln>
          </p:spPr>
          <p:txBody>
            <a:bodyPr wrap="square" rtlCol="0">
              <a:spAutoFit/>
            </a:bodyPr>
            <a:lstStyle/>
            <a:p>
              <a:pPr algn="ctr"/>
              <a:r>
                <a:rPr lang="de-DE" b="1" dirty="0">
                  <a:solidFill>
                    <a:schemeClr val="bg1"/>
                  </a:solidFill>
                  <a:latin typeface="Arial" pitchFamily="34" charset="0"/>
                  <a:cs typeface="Arial" pitchFamily="34" charset="0"/>
                </a:rPr>
                <a:t>1</a:t>
              </a:r>
            </a:p>
          </p:txBody>
        </p:sp>
        <p:sp>
          <p:nvSpPr>
            <p:cNvPr id="6" name="Textfeld 5">
              <a:extLst>
                <a:ext uri="{FF2B5EF4-FFF2-40B4-BE49-F238E27FC236}">
                  <a16:creationId xmlns:a16="http://schemas.microsoft.com/office/drawing/2014/main" id="{F455B81E-D214-4CB0-9E48-7643A956DFC6}"/>
                </a:ext>
              </a:extLst>
            </p:cNvPr>
            <p:cNvSpPr txBox="1"/>
            <p:nvPr/>
          </p:nvSpPr>
          <p:spPr>
            <a:xfrm>
              <a:off x="834278" y="3532226"/>
              <a:ext cx="4006222" cy="400110"/>
            </a:xfrm>
            <a:prstGeom prst="rect">
              <a:avLst/>
            </a:prstGeom>
            <a:noFill/>
          </p:spPr>
          <p:txBody>
            <a:bodyPr wrap="square" rtlCol="0">
              <a:spAutoFit/>
            </a:bodyPr>
            <a:lstStyle/>
            <a:p>
              <a:r>
                <a:rPr lang="en-US" sz="2000" dirty="0">
                  <a:latin typeface="Arial" pitchFamily="34" charset="0"/>
                  <a:cs typeface="Arial" pitchFamily="34" charset="0"/>
                </a:rPr>
                <a:t>Convertible Preferred Shares</a:t>
              </a:r>
            </a:p>
          </p:txBody>
        </p:sp>
      </p:grpSp>
      <p:sp>
        <p:nvSpPr>
          <p:cNvPr id="16" name="Rechteck 15">
            <a:extLst>
              <a:ext uri="{FF2B5EF4-FFF2-40B4-BE49-F238E27FC236}">
                <a16:creationId xmlns:a16="http://schemas.microsoft.com/office/drawing/2014/main" id="{D2DCEE47-D1D6-4489-B40E-4691D9B43966}"/>
              </a:ext>
            </a:extLst>
          </p:cNvPr>
          <p:cNvSpPr/>
          <p:nvPr/>
        </p:nvSpPr>
        <p:spPr>
          <a:xfrm>
            <a:off x="753729" y="2636912"/>
            <a:ext cx="5114415" cy="521208"/>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nvGrpSpPr>
          <p:cNvPr id="20" name="Gruppieren 3">
            <a:extLst>
              <a:ext uri="{FF2B5EF4-FFF2-40B4-BE49-F238E27FC236}">
                <a16:creationId xmlns:a16="http://schemas.microsoft.com/office/drawing/2014/main" id="{0D55CAEB-56A1-45AD-A9F8-D83B3CDFF39C}"/>
              </a:ext>
            </a:extLst>
          </p:cNvPr>
          <p:cNvGrpSpPr/>
          <p:nvPr/>
        </p:nvGrpSpPr>
        <p:grpSpPr>
          <a:xfrm>
            <a:off x="845413" y="3217399"/>
            <a:ext cx="4569304" cy="400110"/>
            <a:chOff x="271196" y="3532226"/>
            <a:chExt cx="4569304" cy="400110"/>
          </a:xfrm>
        </p:grpSpPr>
        <p:sp>
          <p:nvSpPr>
            <p:cNvPr id="21" name="Textfeld 4">
              <a:extLst>
                <a:ext uri="{FF2B5EF4-FFF2-40B4-BE49-F238E27FC236}">
                  <a16:creationId xmlns:a16="http://schemas.microsoft.com/office/drawing/2014/main" id="{8774A9E1-85A5-4A41-A866-433C65B02040}"/>
                </a:ext>
              </a:extLst>
            </p:cNvPr>
            <p:cNvSpPr txBox="1"/>
            <p:nvPr/>
          </p:nvSpPr>
          <p:spPr>
            <a:xfrm>
              <a:off x="271196" y="3547615"/>
              <a:ext cx="479197" cy="369332"/>
            </a:xfrm>
            <a:prstGeom prst="rect">
              <a:avLst/>
            </a:prstGeom>
            <a:solidFill>
              <a:schemeClr val="tx1"/>
            </a:solidFill>
            <a:ln>
              <a:solidFill>
                <a:schemeClr val="tx1"/>
              </a:solidFill>
            </a:ln>
          </p:spPr>
          <p:txBody>
            <a:bodyPr wrap="square" rtlCol="0">
              <a:spAutoFit/>
            </a:bodyPr>
            <a:lstStyle/>
            <a:p>
              <a:pPr algn="ctr"/>
              <a:r>
                <a:rPr lang="de-DE" b="1" dirty="0">
                  <a:solidFill>
                    <a:schemeClr val="bg1"/>
                  </a:solidFill>
                  <a:latin typeface="Arial" pitchFamily="34" charset="0"/>
                  <a:cs typeface="Arial" pitchFamily="34" charset="0"/>
                </a:rPr>
                <a:t>2</a:t>
              </a:r>
            </a:p>
          </p:txBody>
        </p:sp>
        <p:sp>
          <p:nvSpPr>
            <p:cNvPr id="22" name="Textfeld 5">
              <a:extLst>
                <a:ext uri="{FF2B5EF4-FFF2-40B4-BE49-F238E27FC236}">
                  <a16:creationId xmlns:a16="http://schemas.microsoft.com/office/drawing/2014/main" id="{29712050-72F6-4BA8-98AD-B68CF77C7937}"/>
                </a:ext>
              </a:extLst>
            </p:cNvPr>
            <p:cNvSpPr txBox="1"/>
            <p:nvPr/>
          </p:nvSpPr>
          <p:spPr>
            <a:xfrm>
              <a:off x="834278" y="3532226"/>
              <a:ext cx="4006222" cy="400110"/>
            </a:xfrm>
            <a:prstGeom prst="rect">
              <a:avLst/>
            </a:prstGeom>
            <a:noFill/>
          </p:spPr>
          <p:txBody>
            <a:bodyPr wrap="square" rtlCol="0">
              <a:spAutoFit/>
            </a:bodyPr>
            <a:lstStyle/>
            <a:p>
              <a:r>
                <a:rPr lang="en-US" sz="2000" dirty="0">
                  <a:latin typeface="Arial" pitchFamily="34" charset="0"/>
                  <a:cs typeface="Arial" pitchFamily="34" charset="0"/>
                </a:rPr>
                <a:t>Control Rights</a:t>
              </a:r>
            </a:p>
          </p:txBody>
        </p:sp>
      </p:grpSp>
      <p:grpSp>
        <p:nvGrpSpPr>
          <p:cNvPr id="13" name="Gruppieren 3">
            <a:extLst>
              <a:ext uri="{FF2B5EF4-FFF2-40B4-BE49-F238E27FC236}">
                <a16:creationId xmlns:a16="http://schemas.microsoft.com/office/drawing/2014/main" id="{060AB05E-6EAB-4AB1-B61D-22E2D4172899}"/>
              </a:ext>
            </a:extLst>
          </p:cNvPr>
          <p:cNvGrpSpPr/>
          <p:nvPr/>
        </p:nvGrpSpPr>
        <p:grpSpPr>
          <a:xfrm>
            <a:off x="846634" y="3731989"/>
            <a:ext cx="4569304" cy="400110"/>
            <a:chOff x="271196" y="3532226"/>
            <a:chExt cx="4569304" cy="400110"/>
          </a:xfrm>
        </p:grpSpPr>
        <p:sp>
          <p:nvSpPr>
            <p:cNvPr id="17" name="Textfeld 4">
              <a:extLst>
                <a:ext uri="{FF2B5EF4-FFF2-40B4-BE49-F238E27FC236}">
                  <a16:creationId xmlns:a16="http://schemas.microsoft.com/office/drawing/2014/main" id="{9A265C37-5A1F-44EF-8183-D1C24462C134}"/>
                </a:ext>
              </a:extLst>
            </p:cNvPr>
            <p:cNvSpPr txBox="1"/>
            <p:nvPr/>
          </p:nvSpPr>
          <p:spPr>
            <a:xfrm>
              <a:off x="271196" y="3547615"/>
              <a:ext cx="479197" cy="369332"/>
            </a:xfrm>
            <a:prstGeom prst="rect">
              <a:avLst/>
            </a:prstGeom>
            <a:solidFill>
              <a:schemeClr val="tx1"/>
            </a:solidFill>
            <a:ln>
              <a:solidFill>
                <a:schemeClr val="tx1"/>
              </a:solidFill>
            </a:ln>
          </p:spPr>
          <p:txBody>
            <a:bodyPr wrap="square" rtlCol="0">
              <a:spAutoFit/>
            </a:bodyPr>
            <a:lstStyle/>
            <a:p>
              <a:pPr algn="ctr"/>
              <a:r>
                <a:rPr lang="de-DE" b="1" dirty="0">
                  <a:solidFill>
                    <a:schemeClr val="bg1"/>
                  </a:solidFill>
                  <a:latin typeface="Arial" pitchFamily="34" charset="0"/>
                  <a:cs typeface="Arial" pitchFamily="34" charset="0"/>
                </a:rPr>
                <a:t>3</a:t>
              </a:r>
            </a:p>
          </p:txBody>
        </p:sp>
        <p:sp>
          <p:nvSpPr>
            <p:cNvPr id="18" name="Textfeld 5">
              <a:extLst>
                <a:ext uri="{FF2B5EF4-FFF2-40B4-BE49-F238E27FC236}">
                  <a16:creationId xmlns:a16="http://schemas.microsoft.com/office/drawing/2014/main" id="{BCA897EC-5B6F-4FE8-A2CD-D7B3561FC721}"/>
                </a:ext>
              </a:extLst>
            </p:cNvPr>
            <p:cNvSpPr txBox="1"/>
            <p:nvPr/>
          </p:nvSpPr>
          <p:spPr>
            <a:xfrm>
              <a:off x="834278" y="3532226"/>
              <a:ext cx="4006222" cy="400110"/>
            </a:xfrm>
            <a:prstGeom prst="rect">
              <a:avLst/>
            </a:prstGeom>
            <a:noFill/>
          </p:spPr>
          <p:txBody>
            <a:bodyPr wrap="square" rtlCol="0">
              <a:spAutoFit/>
            </a:bodyPr>
            <a:lstStyle/>
            <a:p>
              <a:r>
                <a:rPr lang="en-US" sz="2000" dirty="0">
                  <a:latin typeface="Arial" pitchFamily="34" charset="0"/>
                  <a:cs typeface="Arial" pitchFamily="34" charset="0"/>
                </a:rPr>
                <a:t>Cash Flow Rights</a:t>
              </a:r>
            </a:p>
          </p:txBody>
        </p:sp>
      </p:grpSp>
      <p:grpSp>
        <p:nvGrpSpPr>
          <p:cNvPr id="19" name="Gruppieren 3">
            <a:extLst>
              <a:ext uri="{FF2B5EF4-FFF2-40B4-BE49-F238E27FC236}">
                <a16:creationId xmlns:a16="http://schemas.microsoft.com/office/drawing/2014/main" id="{4F43B508-6D6B-4B1C-BFEA-C6287120E7DA}"/>
              </a:ext>
            </a:extLst>
          </p:cNvPr>
          <p:cNvGrpSpPr/>
          <p:nvPr/>
        </p:nvGrpSpPr>
        <p:grpSpPr>
          <a:xfrm>
            <a:off x="845413" y="4242620"/>
            <a:ext cx="4569304" cy="400110"/>
            <a:chOff x="271196" y="3532226"/>
            <a:chExt cx="4569304" cy="400110"/>
          </a:xfrm>
        </p:grpSpPr>
        <p:sp>
          <p:nvSpPr>
            <p:cNvPr id="23" name="Textfeld 4">
              <a:extLst>
                <a:ext uri="{FF2B5EF4-FFF2-40B4-BE49-F238E27FC236}">
                  <a16:creationId xmlns:a16="http://schemas.microsoft.com/office/drawing/2014/main" id="{9ABA1621-099A-4867-A836-55D0B47D97E6}"/>
                </a:ext>
              </a:extLst>
            </p:cNvPr>
            <p:cNvSpPr txBox="1"/>
            <p:nvPr/>
          </p:nvSpPr>
          <p:spPr>
            <a:xfrm>
              <a:off x="271196" y="3547615"/>
              <a:ext cx="479197" cy="369332"/>
            </a:xfrm>
            <a:prstGeom prst="rect">
              <a:avLst/>
            </a:prstGeom>
            <a:solidFill>
              <a:schemeClr val="tx1"/>
            </a:solidFill>
            <a:ln>
              <a:solidFill>
                <a:schemeClr val="tx1"/>
              </a:solidFill>
            </a:ln>
          </p:spPr>
          <p:txBody>
            <a:bodyPr wrap="square" rtlCol="0">
              <a:spAutoFit/>
            </a:bodyPr>
            <a:lstStyle/>
            <a:p>
              <a:pPr algn="ctr"/>
              <a:r>
                <a:rPr lang="de-DE" b="1" dirty="0">
                  <a:solidFill>
                    <a:schemeClr val="bg1"/>
                  </a:solidFill>
                  <a:latin typeface="Arial" pitchFamily="34" charset="0"/>
                  <a:cs typeface="Arial" pitchFamily="34" charset="0"/>
                </a:rPr>
                <a:t>4</a:t>
              </a:r>
            </a:p>
          </p:txBody>
        </p:sp>
        <p:sp>
          <p:nvSpPr>
            <p:cNvPr id="24" name="Textfeld 5">
              <a:extLst>
                <a:ext uri="{FF2B5EF4-FFF2-40B4-BE49-F238E27FC236}">
                  <a16:creationId xmlns:a16="http://schemas.microsoft.com/office/drawing/2014/main" id="{A0DEC078-B525-4CCC-8AF9-D68FBB6E987F}"/>
                </a:ext>
              </a:extLst>
            </p:cNvPr>
            <p:cNvSpPr txBox="1"/>
            <p:nvPr/>
          </p:nvSpPr>
          <p:spPr>
            <a:xfrm>
              <a:off x="834278" y="3532226"/>
              <a:ext cx="4006222" cy="400110"/>
            </a:xfrm>
            <a:prstGeom prst="rect">
              <a:avLst/>
            </a:prstGeom>
            <a:noFill/>
          </p:spPr>
          <p:txBody>
            <a:bodyPr wrap="square" rtlCol="0">
              <a:spAutoFit/>
            </a:bodyPr>
            <a:lstStyle/>
            <a:p>
              <a:r>
                <a:rPr lang="en-US" sz="2000" dirty="0">
                  <a:latin typeface="Arial" pitchFamily="34" charset="0"/>
                  <a:cs typeface="Arial" pitchFamily="34" charset="0"/>
                </a:rPr>
                <a:t>The ‘Standard’ Contract</a:t>
              </a:r>
            </a:p>
          </p:txBody>
        </p:sp>
      </p:grpSp>
    </p:spTree>
    <p:extLst>
      <p:ext uri="{BB962C8B-B14F-4D97-AF65-F5344CB8AC3E}">
        <p14:creationId xmlns:p14="http://schemas.microsoft.com/office/powerpoint/2010/main" val="303131071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r>
              <a:rPr lang="en-US" dirty="0"/>
              <a:t>Investment Contracts </a:t>
            </a:r>
            <a:r>
              <a:rPr lang="en-US" sz="1200" dirty="0"/>
              <a:t>(Liquidation Preference 1/2)</a:t>
            </a:r>
            <a:endParaRPr lang="en-US" dirty="0"/>
          </a:p>
        </p:txBody>
      </p:sp>
      <p:sp>
        <p:nvSpPr>
          <p:cNvPr id="3" name="Slide Number Placeholder 2"/>
          <p:cNvSpPr>
            <a:spLocks noGrp="1"/>
          </p:cNvSpPr>
          <p:nvPr>
            <p:ph type="sldNum" sz="quarter" idx="12"/>
          </p:nvPr>
        </p:nvSpPr>
        <p:spPr/>
        <p:txBody>
          <a:bodyPr/>
          <a:lstStyle/>
          <a:p>
            <a:fld id="{C76FEBDD-00E6-4BCE-81BB-64ADCF1A94EA}" type="slidenum">
              <a:rPr lang="de-DE" smtClean="0"/>
              <a:pPr/>
              <a:t>20</a:t>
            </a:fld>
            <a:endParaRPr lang="de-DE"/>
          </a:p>
        </p:txBody>
      </p:sp>
      <p:sp>
        <p:nvSpPr>
          <p:cNvPr id="4" name="Rectangle 3"/>
          <p:cNvSpPr/>
          <p:nvPr/>
        </p:nvSpPr>
        <p:spPr>
          <a:xfrm>
            <a:off x="899592" y="1644515"/>
            <a:ext cx="936104" cy="2592288"/>
          </a:xfrm>
          <a:prstGeom prst="rect">
            <a:avLst/>
          </a:prstGeom>
          <a:solidFill>
            <a:schemeClr val="tx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907860" y="2780928"/>
            <a:ext cx="896384" cy="276999"/>
          </a:xfrm>
          <a:prstGeom prst="rect">
            <a:avLst/>
          </a:prstGeom>
          <a:noFill/>
        </p:spPr>
        <p:txBody>
          <a:bodyPr wrap="square" rtlCol="0">
            <a:spAutoFit/>
          </a:bodyPr>
          <a:lstStyle/>
          <a:p>
            <a:pPr algn="ctr"/>
            <a:r>
              <a:rPr lang="en-US" sz="1200" b="1" dirty="0">
                <a:solidFill>
                  <a:schemeClr val="bg1"/>
                </a:solidFill>
                <a:latin typeface="Arial" panose="020B0604020202020204" pitchFamily="34" charset="0"/>
                <a:cs typeface="Arial" panose="020B0604020202020204" pitchFamily="34" charset="0"/>
              </a:rPr>
              <a:t>Rule</a:t>
            </a:r>
          </a:p>
        </p:txBody>
      </p:sp>
      <p:sp>
        <p:nvSpPr>
          <p:cNvPr id="6" name="Rectangle 5"/>
          <p:cNvSpPr/>
          <p:nvPr/>
        </p:nvSpPr>
        <p:spPr>
          <a:xfrm>
            <a:off x="1124000" y="1644515"/>
            <a:ext cx="7192416" cy="2592288"/>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1907704" y="1810927"/>
            <a:ext cx="6264696" cy="2273699"/>
          </a:xfrm>
          <a:prstGeom prst="rect">
            <a:avLst/>
          </a:prstGeom>
        </p:spPr>
        <p:txBody>
          <a:bodyPr wrap="square">
            <a:spAutoFit/>
          </a:bodyPr>
          <a:lstStyle/>
          <a:p>
            <a:pPr algn="just">
              <a:lnSpc>
                <a:spcPct val="150000"/>
              </a:lnSpc>
            </a:pPr>
            <a:r>
              <a:rPr lang="en-US" sz="1050" b="1" dirty="0">
                <a:latin typeface="Arial" panose="020B0604020202020204" pitchFamily="34" charset="0"/>
                <a:cs typeface="Arial" panose="020B0604020202020204" pitchFamily="34" charset="0"/>
              </a:rPr>
              <a:t>Article IV (B) 2. Liquidation (a) Preference</a:t>
            </a:r>
            <a:endParaRPr lang="en-US" sz="1050" dirty="0">
              <a:latin typeface="Arial" panose="020B0604020202020204" pitchFamily="34" charset="0"/>
              <a:cs typeface="Arial" panose="020B0604020202020204" pitchFamily="34" charset="0"/>
            </a:endParaRPr>
          </a:p>
          <a:p>
            <a:pPr marL="171450" indent="-171450" algn="just">
              <a:lnSpc>
                <a:spcPct val="150000"/>
              </a:lnSpc>
              <a:buFont typeface="Arial" panose="020B0604020202020204" pitchFamily="34" charset="0"/>
              <a:buChar char="•"/>
            </a:pPr>
            <a:r>
              <a:rPr lang="en-US" sz="1050" dirty="0">
                <a:latin typeface="Arial" panose="020B0604020202020204" pitchFamily="34" charset="0"/>
                <a:cs typeface="Arial" panose="020B0604020202020204" pitchFamily="34" charset="0"/>
              </a:rPr>
              <a:t>(</a:t>
            </a:r>
            <a:r>
              <a:rPr lang="en-US" sz="1050" dirty="0" err="1">
                <a:latin typeface="Arial" panose="020B0604020202020204" pitchFamily="34" charset="0"/>
                <a:cs typeface="Arial" panose="020B0604020202020204" pitchFamily="34" charset="0"/>
              </a:rPr>
              <a:t>i</a:t>
            </a:r>
            <a:r>
              <a:rPr lang="en-US" sz="1050" dirty="0">
                <a:latin typeface="Arial" panose="020B0604020202020204" pitchFamily="34" charset="0"/>
                <a:cs typeface="Arial" panose="020B0604020202020204" pitchFamily="34" charset="0"/>
              </a:rPr>
              <a:t>) Series E Preferred Stock. In the event of a Liquidation Transaction […] the holders of Series E Preferred Stock shall be entitled to receive, prior and in preference to any distribution of any of the assets of the Corporation to the holders of any other securities, an amount per share equal to $15.46345 per share for the Series E Preferred Stock (“The Original Issue Price”).</a:t>
            </a:r>
          </a:p>
          <a:p>
            <a:pPr marL="171450" indent="-171450" algn="just">
              <a:lnSpc>
                <a:spcPct val="150000"/>
              </a:lnSpc>
              <a:buFont typeface="Arial" panose="020B0604020202020204" pitchFamily="34" charset="0"/>
              <a:buChar char="•"/>
            </a:pPr>
            <a:r>
              <a:rPr lang="en-US" sz="1050" dirty="0">
                <a:latin typeface="Arial" panose="020B0604020202020204" pitchFamily="34" charset="0"/>
                <a:cs typeface="Arial" panose="020B0604020202020204" pitchFamily="34" charset="0"/>
              </a:rPr>
              <a:t>If, upon occurrence of such event, the assets and funds thus distributed among the holders of Series E Preferred Stock shall be insufficient to permit the payment to such holders of the full aforesaid preferential amounts, then the entire assets and funds of the Corporation shall be […] distributed among the holders of Series E Preferred Stock […].</a:t>
            </a:r>
          </a:p>
        </p:txBody>
      </p:sp>
      <p:sp>
        <p:nvSpPr>
          <p:cNvPr id="9" name="TextBox 8"/>
          <p:cNvSpPr txBox="1"/>
          <p:nvPr/>
        </p:nvSpPr>
        <p:spPr>
          <a:xfrm>
            <a:off x="899592" y="4504654"/>
            <a:ext cx="7920880" cy="1516634"/>
          </a:xfrm>
          <a:prstGeom prst="rect">
            <a:avLst/>
          </a:prstGeom>
          <a:noFill/>
        </p:spPr>
        <p:txBody>
          <a:bodyPr wrap="square" rtlCol="0">
            <a:spAutoFit/>
          </a:bodyPr>
          <a:lstStyle/>
          <a:p>
            <a:pPr marL="171450" indent="-171450">
              <a:lnSpc>
                <a:spcPct val="150000"/>
              </a:lnSpc>
              <a:buFont typeface="Arial" panose="020B0604020202020204" pitchFamily="34" charset="0"/>
              <a:buChar char="•"/>
            </a:pPr>
            <a:r>
              <a:rPr lang="en-US" sz="1050" dirty="0">
                <a:latin typeface="Arial" panose="020B0604020202020204" pitchFamily="34" charset="0"/>
                <a:cs typeface="Arial" panose="020B0604020202020204" pitchFamily="34" charset="0"/>
              </a:rPr>
              <a:t>‘Liquidation Preference’: Minimum guaranteed payout per share in case of liquidation</a:t>
            </a:r>
          </a:p>
          <a:p>
            <a:pPr marL="171450" indent="-171450">
              <a:lnSpc>
                <a:spcPct val="150000"/>
              </a:lnSpc>
              <a:buFont typeface="Arial" panose="020B0604020202020204" pitchFamily="34" charset="0"/>
              <a:buChar char="•"/>
            </a:pPr>
            <a:r>
              <a:rPr lang="en-US" sz="1050" dirty="0">
                <a:latin typeface="Arial" panose="020B0604020202020204" pitchFamily="34" charset="0"/>
                <a:cs typeface="Arial" panose="020B0604020202020204" pitchFamily="34" charset="0"/>
              </a:rPr>
              <a:t>Typical rule: “</a:t>
            </a:r>
            <a:r>
              <a:rPr lang="en-US" sz="1050" b="1" dirty="0">
                <a:latin typeface="Arial" panose="020B0604020202020204" pitchFamily="34" charset="0"/>
                <a:cs typeface="Arial" panose="020B0604020202020204" pitchFamily="34" charset="0"/>
              </a:rPr>
              <a:t>1x Liquidation Preference</a:t>
            </a:r>
            <a:r>
              <a:rPr lang="en-US" sz="1050" dirty="0">
                <a:latin typeface="Arial" panose="020B0604020202020204" pitchFamily="34" charset="0"/>
                <a:cs typeface="Arial" panose="020B0604020202020204" pitchFamily="34" charset="0"/>
              </a:rPr>
              <a:t>”, meaning original investment is returned (i.e. 1x the original price per share)</a:t>
            </a:r>
          </a:p>
          <a:p>
            <a:pPr marL="171450" indent="-171450">
              <a:lnSpc>
                <a:spcPct val="150000"/>
              </a:lnSpc>
              <a:buFont typeface="Arial" panose="020B0604020202020204" pitchFamily="34" charset="0"/>
              <a:buChar char="•"/>
            </a:pPr>
            <a:r>
              <a:rPr lang="en-US" sz="1050" dirty="0">
                <a:latin typeface="Arial" panose="020B0604020202020204" pitchFamily="34" charset="0"/>
                <a:cs typeface="Arial" panose="020B0604020202020204" pitchFamily="34" charset="0"/>
              </a:rPr>
              <a:t>Seniority: Series E gets paid first, out of all assets or sales proceeds that are available</a:t>
            </a:r>
          </a:p>
          <a:p>
            <a:pPr>
              <a:lnSpc>
                <a:spcPct val="150000"/>
              </a:lnSpc>
            </a:pPr>
            <a:r>
              <a:rPr lang="en-US" sz="1050" b="1" u="sng" dirty="0">
                <a:latin typeface="Arial" panose="020B0604020202020204" pitchFamily="34" charset="0"/>
                <a:cs typeface="Arial" panose="020B0604020202020204" pitchFamily="34" charset="0"/>
              </a:rPr>
              <a:t>Rule Variations:</a:t>
            </a:r>
          </a:p>
          <a:p>
            <a:pPr marL="171450" indent="-171450">
              <a:lnSpc>
                <a:spcPct val="150000"/>
              </a:lnSpc>
              <a:buFont typeface="Arial" panose="020B0604020202020204" pitchFamily="34" charset="0"/>
              <a:buChar char="•"/>
            </a:pPr>
            <a:r>
              <a:rPr lang="en-US" sz="1050" dirty="0">
                <a:latin typeface="Arial" panose="020B0604020202020204" pitchFamily="34" charset="0"/>
                <a:cs typeface="Arial" panose="020B0604020202020204" pitchFamily="34" charset="0"/>
              </a:rPr>
              <a:t>‘</a:t>
            </a:r>
            <a:r>
              <a:rPr lang="en-US" sz="1050" dirty="0" err="1">
                <a:latin typeface="Arial" panose="020B0604020202020204" pitchFamily="34" charset="0"/>
                <a:cs typeface="Arial" panose="020B0604020202020204" pitchFamily="34" charset="0"/>
              </a:rPr>
              <a:t>Pari</a:t>
            </a:r>
            <a:r>
              <a:rPr lang="en-US" sz="1050" dirty="0">
                <a:latin typeface="Arial" panose="020B0604020202020204" pitchFamily="34" charset="0"/>
                <a:cs typeface="Arial" panose="020B0604020202020204" pitchFamily="34" charset="0"/>
              </a:rPr>
              <a:t> </a:t>
            </a:r>
            <a:r>
              <a:rPr lang="en-US" sz="1050" dirty="0" err="1">
                <a:latin typeface="Arial" panose="020B0604020202020204" pitchFamily="34" charset="0"/>
                <a:cs typeface="Arial" panose="020B0604020202020204" pitchFamily="34" charset="0"/>
              </a:rPr>
              <a:t>Passu</a:t>
            </a:r>
            <a:r>
              <a:rPr lang="en-US" sz="1050" dirty="0">
                <a:latin typeface="Arial" panose="020B0604020202020204" pitchFamily="34" charset="0"/>
                <a:cs typeface="Arial" panose="020B0604020202020204" pitchFamily="34" charset="0"/>
              </a:rPr>
              <a:t>/Pro Rata’: Every round gets paid at the same time, pro rata in relation to their contribution to total funding</a:t>
            </a:r>
          </a:p>
          <a:p>
            <a:pPr marL="171450" indent="-171450">
              <a:lnSpc>
                <a:spcPct val="150000"/>
              </a:lnSpc>
              <a:buFont typeface="Arial" panose="020B0604020202020204" pitchFamily="34" charset="0"/>
              <a:buChar char="•"/>
            </a:pPr>
            <a:r>
              <a:rPr lang="en-US" sz="1050" dirty="0">
                <a:latin typeface="Arial" panose="020B0604020202020204" pitchFamily="34" charset="0"/>
                <a:cs typeface="Arial" panose="020B0604020202020204" pitchFamily="34" charset="0"/>
              </a:rPr>
              <a:t>Varying Liquidation Preferences: 2x, 10x, 0.5x etc.</a:t>
            </a:r>
          </a:p>
        </p:txBody>
      </p:sp>
      <p:pic>
        <p:nvPicPr>
          <p:cNvPr id="11" name="Picture 2" descr="Square logo and symbol, meaning, history, PNG">
            <a:extLst>
              <a:ext uri="{FF2B5EF4-FFF2-40B4-BE49-F238E27FC236}">
                <a16:creationId xmlns:a16="http://schemas.microsoft.com/office/drawing/2014/main" id="{758A1765-195E-4F16-84FE-131F98253C70}"/>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028384" y="1124744"/>
            <a:ext cx="767232" cy="4315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401594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r>
              <a:rPr lang="en-US" dirty="0"/>
              <a:t>Investment Contracts </a:t>
            </a:r>
            <a:r>
              <a:rPr lang="en-US" sz="1200" dirty="0"/>
              <a:t>(Liquidation Preference 2/2)</a:t>
            </a:r>
            <a:endParaRPr lang="en-US" dirty="0"/>
          </a:p>
        </p:txBody>
      </p:sp>
      <p:sp>
        <p:nvSpPr>
          <p:cNvPr id="3" name="Slide Number Placeholder 2"/>
          <p:cNvSpPr>
            <a:spLocks noGrp="1"/>
          </p:cNvSpPr>
          <p:nvPr>
            <p:ph type="sldNum" sz="quarter" idx="12"/>
          </p:nvPr>
        </p:nvSpPr>
        <p:spPr/>
        <p:txBody>
          <a:bodyPr/>
          <a:lstStyle/>
          <a:p>
            <a:fld id="{C76FEBDD-00E6-4BCE-81BB-64ADCF1A94EA}" type="slidenum">
              <a:rPr lang="de-DE" smtClean="0"/>
              <a:pPr/>
              <a:t>21</a:t>
            </a:fld>
            <a:endParaRPr lang="de-DE"/>
          </a:p>
        </p:txBody>
      </p:sp>
      <p:sp>
        <p:nvSpPr>
          <p:cNvPr id="4" name="Rectangle 3"/>
          <p:cNvSpPr/>
          <p:nvPr/>
        </p:nvSpPr>
        <p:spPr>
          <a:xfrm>
            <a:off x="899592" y="1655150"/>
            <a:ext cx="936104" cy="3096344"/>
          </a:xfrm>
          <a:prstGeom prst="rect">
            <a:avLst/>
          </a:prstGeom>
          <a:solidFill>
            <a:schemeClr val="tx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920840" y="3123018"/>
            <a:ext cx="896384" cy="276999"/>
          </a:xfrm>
          <a:prstGeom prst="rect">
            <a:avLst/>
          </a:prstGeom>
          <a:noFill/>
        </p:spPr>
        <p:txBody>
          <a:bodyPr wrap="square" rtlCol="0">
            <a:spAutoFit/>
          </a:bodyPr>
          <a:lstStyle/>
          <a:p>
            <a:pPr algn="ctr"/>
            <a:r>
              <a:rPr lang="en-US" sz="1200" b="1" dirty="0">
                <a:solidFill>
                  <a:schemeClr val="bg1"/>
                </a:solidFill>
                <a:latin typeface="Arial" panose="020B0604020202020204" pitchFamily="34" charset="0"/>
                <a:cs typeface="Arial" panose="020B0604020202020204" pitchFamily="34" charset="0"/>
              </a:rPr>
              <a:t>Rule</a:t>
            </a:r>
          </a:p>
        </p:txBody>
      </p:sp>
      <p:sp>
        <p:nvSpPr>
          <p:cNvPr id="6" name="Rectangle 5"/>
          <p:cNvSpPr/>
          <p:nvPr/>
        </p:nvSpPr>
        <p:spPr>
          <a:xfrm>
            <a:off x="1124000" y="1655150"/>
            <a:ext cx="7192416" cy="3096344"/>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1907704" y="1845946"/>
            <a:ext cx="6264696" cy="2758447"/>
          </a:xfrm>
          <a:prstGeom prst="rect">
            <a:avLst/>
          </a:prstGeom>
        </p:spPr>
        <p:txBody>
          <a:bodyPr wrap="square">
            <a:spAutoFit/>
          </a:bodyPr>
          <a:lstStyle/>
          <a:p>
            <a:pPr algn="just">
              <a:lnSpc>
                <a:spcPct val="150000"/>
              </a:lnSpc>
            </a:pPr>
            <a:r>
              <a:rPr lang="en-US" sz="1050" b="1" dirty="0">
                <a:latin typeface="Arial" panose="020B0604020202020204" pitchFamily="34" charset="0"/>
                <a:cs typeface="Arial" panose="020B0604020202020204" pitchFamily="34" charset="0"/>
              </a:rPr>
              <a:t>Article IV (B) 2. Liquidation (a) Preference</a:t>
            </a:r>
            <a:endParaRPr lang="en-US" sz="1050" dirty="0">
              <a:latin typeface="Arial" panose="020B0604020202020204" pitchFamily="34" charset="0"/>
              <a:cs typeface="Arial" panose="020B0604020202020204" pitchFamily="34" charset="0"/>
            </a:endParaRPr>
          </a:p>
          <a:p>
            <a:pPr marL="171450" indent="-171450" algn="just">
              <a:lnSpc>
                <a:spcPct val="150000"/>
              </a:lnSpc>
              <a:buFont typeface="Arial" panose="020B0604020202020204" pitchFamily="34" charset="0"/>
              <a:buChar char="•"/>
            </a:pPr>
            <a:r>
              <a:rPr lang="en-US" sz="1050" dirty="0">
                <a:latin typeface="Arial" panose="020B0604020202020204" pitchFamily="34" charset="0"/>
                <a:cs typeface="Arial" panose="020B0604020202020204" pitchFamily="34" charset="0"/>
              </a:rPr>
              <a:t>(ii) Remaining Preferred Stock. Upon the completion of the distribution [to Series E holders], if assets remain in the Corporation, the holders of Series A Preferred Stock, Series B Preferred Stock, Series C Preferred Stock and Series D Preferred Stock shall be entitled to receive, prior and in preference to any distribution to the holders of the Common Stock, an amount per share equal to $0.21627 per share, $0.71977 per share, $0.95369 per share, $5.79817 per share and $11.014 per share for the Series A, Series B-1, Series B-2, Series C and Series D Preferred Stock, respectively.</a:t>
            </a:r>
          </a:p>
          <a:p>
            <a:pPr marL="171450" indent="-171450" algn="just">
              <a:lnSpc>
                <a:spcPct val="150000"/>
              </a:lnSpc>
              <a:buFont typeface="Arial" panose="020B0604020202020204" pitchFamily="34" charset="0"/>
              <a:buChar char="•"/>
            </a:pPr>
            <a:r>
              <a:rPr lang="en-US" sz="1050" dirty="0">
                <a:latin typeface="Arial" panose="020B0604020202020204" pitchFamily="34" charset="0"/>
                <a:cs typeface="Arial" panose="020B0604020202020204" pitchFamily="34" charset="0"/>
              </a:rPr>
              <a:t>If, upon occurrence of such event, the assets and funds thus distributed among the holders of Series E Preferred Stock shall be insufficient to permit the payment to such holders of the full aforesaid preferential amounts, then the entire assets and funds of the Corporation shall be […] distributed among the holders of the remaining Preferred Stock […].</a:t>
            </a:r>
          </a:p>
        </p:txBody>
      </p:sp>
      <p:sp>
        <p:nvSpPr>
          <p:cNvPr id="9" name="TextBox 8"/>
          <p:cNvSpPr txBox="1"/>
          <p:nvPr/>
        </p:nvSpPr>
        <p:spPr>
          <a:xfrm>
            <a:off x="899592" y="4933109"/>
            <a:ext cx="7920880" cy="1274260"/>
          </a:xfrm>
          <a:prstGeom prst="rect">
            <a:avLst/>
          </a:prstGeom>
          <a:noFill/>
        </p:spPr>
        <p:txBody>
          <a:bodyPr wrap="square" rtlCol="0">
            <a:spAutoFit/>
          </a:bodyPr>
          <a:lstStyle/>
          <a:p>
            <a:pPr marL="171450" indent="-171450">
              <a:lnSpc>
                <a:spcPct val="150000"/>
              </a:lnSpc>
              <a:buFont typeface="Arial" panose="020B0604020202020204" pitchFamily="34" charset="0"/>
              <a:buChar char="•"/>
            </a:pPr>
            <a:r>
              <a:rPr lang="en-US" sz="1050" dirty="0">
                <a:latin typeface="Arial" panose="020B0604020202020204" pitchFamily="34" charset="0"/>
                <a:cs typeface="Arial" panose="020B0604020202020204" pitchFamily="34" charset="0"/>
              </a:rPr>
              <a:t>Series A to D get paid after Series E out of ‘leftovers’, ‘</a:t>
            </a:r>
            <a:r>
              <a:rPr lang="en-US" sz="1050" dirty="0" err="1">
                <a:latin typeface="Arial" panose="020B0604020202020204" pitchFamily="34" charset="0"/>
                <a:cs typeface="Arial" panose="020B0604020202020204" pitchFamily="34" charset="0"/>
              </a:rPr>
              <a:t>Pari</a:t>
            </a:r>
            <a:r>
              <a:rPr lang="en-US" sz="1050" dirty="0">
                <a:latin typeface="Arial" panose="020B0604020202020204" pitchFamily="34" charset="0"/>
                <a:cs typeface="Arial" panose="020B0604020202020204" pitchFamily="34" charset="0"/>
              </a:rPr>
              <a:t> </a:t>
            </a:r>
            <a:r>
              <a:rPr lang="en-US" sz="1050" dirty="0" err="1">
                <a:latin typeface="Arial" panose="020B0604020202020204" pitchFamily="34" charset="0"/>
                <a:cs typeface="Arial" panose="020B0604020202020204" pitchFamily="34" charset="0"/>
              </a:rPr>
              <a:t>Passu</a:t>
            </a:r>
            <a:r>
              <a:rPr lang="en-US" sz="1050" dirty="0">
                <a:latin typeface="Arial" panose="020B0604020202020204" pitchFamily="34" charset="0"/>
                <a:cs typeface="Arial" panose="020B0604020202020204" pitchFamily="34" charset="0"/>
              </a:rPr>
              <a:t> and Pro Rata’, at 1x Liquidation Preference</a:t>
            </a:r>
          </a:p>
          <a:p>
            <a:pPr marL="171450" indent="-171450">
              <a:lnSpc>
                <a:spcPct val="150000"/>
              </a:lnSpc>
              <a:buFont typeface="Arial" panose="020B0604020202020204" pitchFamily="34" charset="0"/>
              <a:buChar char="•"/>
            </a:pPr>
            <a:r>
              <a:rPr lang="en-US" sz="1050" dirty="0">
                <a:latin typeface="Arial" panose="020B0604020202020204" pitchFamily="34" charset="0"/>
                <a:cs typeface="Arial" panose="020B0604020202020204" pitchFamily="34" charset="0"/>
              </a:rPr>
              <a:t>If there is not enough cash to pay everyone, everything gets distributed across all investors</a:t>
            </a:r>
          </a:p>
          <a:p>
            <a:pPr>
              <a:lnSpc>
                <a:spcPct val="150000"/>
              </a:lnSpc>
            </a:pPr>
            <a:r>
              <a:rPr lang="en-US" sz="1050" b="1" u="sng" dirty="0">
                <a:latin typeface="Arial" panose="020B0604020202020204" pitchFamily="34" charset="0"/>
                <a:cs typeface="Arial" panose="020B0604020202020204" pitchFamily="34" charset="0"/>
              </a:rPr>
              <a:t>Rule Variations:</a:t>
            </a:r>
          </a:p>
          <a:p>
            <a:pPr marL="171450" indent="-171450">
              <a:lnSpc>
                <a:spcPct val="150000"/>
              </a:lnSpc>
              <a:buFont typeface="Arial" panose="020B0604020202020204" pitchFamily="34" charset="0"/>
              <a:buChar char="•"/>
            </a:pPr>
            <a:r>
              <a:rPr lang="en-US" sz="1050" dirty="0">
                <a:latin typeface="Arial" panose="020B0604020202020204" pitchFamily="34" charset="0"/>
                <a:cs typeface="Arial" panose="020B0604020202020204" pitchFamily="34" charset="0"/>
              </a:rPr>
              <a:t>‘Pari passu’</a:t>
            </a:r>
          </a:p>
          <a:p>
            <a:pPr marL="171450" indent="-171450">
              <a:lnSpc>
                <a:spcPct val="150000"/>
              </a:lnSpc>
              <a:buFont typeface="Arial" panose="020B0604020202020204" pitchFamily="34" charset="0"/>
              <a:buChar char="•"/>
            </a:pPr>
            <a:r>
              <a:rPr lang="en-US" sz="1050" dirty="0">
                <a:latin typeface="Arial" panose="020B0604020202020204" pitchFamily="34" charset="0"/>
                <a:cs typeface="Arial" panose="020B0604020202020204" pitchFamily="34" charset="0"/>
              </a:rPr>
              <a:t>Ranked payouts</a:t>
            </a:r>
          </a:p>
        </p:txBody>
      </p:sp>
      <p:pic>
        <p:nvPicPr>
          <p:cNvPr id="11" name="Picture 2" descr="Square logo and symbol, meaning, history, PNG">
            <a:extLst>
              <a:ext uri="{FF2B5EF4-FFF2-40B4-BE49-F238E27FC236}">
                <a16:creationId xmlns:a16="http://schemas.microsoft.com/office/drawing/2014/main" id="{EE09D240-EE3F-4E0A-81F1-9FC8F20C042A}"/>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028384" y="1124744"/>
            <a:ext cx="767232" cy="4315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0814097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1F3312C4-E456-4225-8CCA-5207DA4D9539}"/>
              </a:ext>
            </a:extLst>
          </p:cNvPr>
          <p:cNvSpPr>
            <a:spLocks noGrp="1"/>
          </p:cNvSpPr>
          <p:nvPr>
            <p:ph type="body" sz="quarter" idx="13"/>
          </p:nvPr>
        </p:nvSpPr>
        <p:spPr/>
        <p:txBody>
          <a:bodyPr/>
          <a:lstStyle/>
          <a:p>
            <a:r>
              <a:rPr lang="en-US" dirty="0"/>
              <a:t>Liquidation Preference </a:t>
            </a:r>
            <a:r>
              <a:rPr lang="en-US" sz="1200" dirty="0"/>
              <a:t>(Multiplier &amp; Seniority)</a:t>
            </a:r>
            <a:endParaRPr lang="en-US" dirty="0"/>
          </a:p>
        </p:txBody>
      </p:sp>
      <p:sp>
        <p:nvSpPr>
          <p:cNvPr id="3" name="Slide Number Placeholder 2">
            <a:extLst>
              <a:ext uri="{FF2B5EF4-FFF2-40B4-BE49-F238E27FC236}">
                <a16:creationId xmlns:a16="http://schemas.microsoft.com/office/drawing/2014/main" id="{B7038351-3CCC-4DB5-A1A6-BB94246EE839}"/>
              </a:ext>
            </a:extLst>
          </p:cNvPr>
          <p:cNvSpPr>
            <a:spLocks noGrp="1"/>
          </p:cNvSpPr>
          <p:nvPr>
            <p:ph type="sldNum" sz="quarter" idx="12"/>
          </p:nvPr>
        </p:nvSpPr>
        <p:spPr/>
        <p:txBody>
          <a:bodyPr/>
          <a:lstStyle/>
          <a:p>
            <a:fld id="{C76FEBDD-00E6-4BCE-81BB-64ADCF1A94EA}" type="slidenum">
              <a:rPr lang="de-DE" smtClean="0"/>
              <a:pPr/>
              <a:t>22</a:t>
            </a:fld>
            <a:endParaRPr lang="de-DE"/>
          </a:p>
        </p:txBody>
      </p:sp>
      <p:sp>
        <p:nvSpPr>
          <p:cNvPr id="4" name="Rectangle 3">
            <a:extLst>
              <a:ext uri="{FF2B5EF4-FFF2-40B4-BE49-F238E27FC236}">
                <a16:creationId xmlns:a16="http://schemas.microsoft.com/office/drawing/2014/main" id="{F58DE102-78A0-4794-9A1C-D7CFC5C97BBB}"/>
              </a:ext>
            </a:extLst>
          </p:cNvPr>
          <p:cNvSpPr/>
          <p:nvPr/>
        </p:nvSpPr>
        <p:spPr>
          <a:xfrm>
            <a:off x="683568" y="4017623"/>
            <a:ext cx="2903588" cy="271092"/>
          </a:xfrm>
          <a:prstGeom prst="rect">
            <a:avLst/>
          </a:prstGeom>
          <a:solidFill>
            <a:schemeClr val="tx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9D9E6F62-2CDF-41C0-B0BD-EBBEF723101A}"/>
              </a:ext>
            </a:extLst>
          </p:cNvPr>
          <p:cNvSpPr txBox="1"/>
          <p:nvPr/>
        </p:nvSpPr>
        <p:spPr>
          <a:xfrm>
            <a:off x="1163964" y="4030045"/>
            <a:ext cx="1949486" cy="261610"/>
          </a:xfrm>
          <a:prstGeom prst="rect">
            <a:avLst/>
          </a:prstGeom>
          <a:noFill/>
        </p:spPr>
        <p:txBody>
          <a:bodyPr wrap="square" rtlCol="0">
            <a:spAutoFit/>
          </a:bodyPr>
          <a:lstStyle/>
          <a:p>
            <a:pPr algn="ctr"/>
            <a:r>
              <a:rPr lang="en-US" sz="1100" b="1" dirty="0">
                <a:solidFill>
                  <a:schemeClr val="bg1"/>
                </a:solidFill>
                <a:latin typeface="Arial" panose="020B0604020202020204" pitchFamily="34" charset="0"/>
                <a:cs typeface="Arial" panose="020B0604020202020204" pitchFamily="34" charset="0"/>
              </a:rPr>
              <a:t>Liquidation ‘Seniority’</a:t>
            </a:r>
          </a:p>
        </p:txBody>
      </p:sp>
      <p:sp>
        <p:nvSpPr>
          <p:cNvPr id="6" name="Rectangle 5">
            <a:extLst>
              <a:ext uri="{FF2B5EF4-FFF2-40B4-BE49-F238E27FC236}">
                <a16:creationId xmlns:a16="http://schemas.microsoft.com/office/drawing/2014/main" id="{919ECC6A-3337-4ED7-91AD-24AD9B9B2CAB}"/>
              </a:ext>
            </a:extLst>
          </p:cNvPr>
          <p:cNvSpPr/>
          <p:nvPr/>
        </p:nvSpPr>
        <p:spPr>
          <a:xfrm>
            <a:off x="683568" y="1492825"/>
            <a:ext cx="2903588" cy="271092"/>
          </a:xfrm>
          <a:prstGeom prst="rect">
            <a:avLst/>
          </a:prstGeom>
          <a:solidFill>
            <a:schemeClr val="tx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B913165C-ADF2-4F94-BBB7-E0C7EC06625D}"/>
              </a:ext>
            </a:extLst>
          </p:cNvPr>
          <p:cNvSpPr txBox="1"/>
          <p:nvPr/>
        </p:nvSpPr>
        <p:spPr>
          <a:xfrm>
            <a:off x="1150591" y="1505247"/>
            <a:ext cx="1949486" cy="261610"/>
          </a:xfrm>
          <a:prstGeom prst="rect">
            <a:avLst/>
          </a:prstGeom>
          <a:noFill/>
        </p:spPr>
        <p:txBody>
          <a:bodyPr wrap="square" rtlCol="0">
            <a:spAutoFit/>
          </a:bodyPr>
          <a:lstStyle/>
          <a:p>
            <a:pPr algn="ctr"/>
            <a:r>
              <a:rPr lang="en-US" sz="1100" b="1" dirty="0">
                <a:solidFill>
                  <a:schemeClr val="bg1"/>
                </a:solidFill>
                <a:latin typeface="Arial" panose="020B0604020202020204" pitchFamily="34" charset="0"/>
                <a:cs typeface="Arial" panose="020B0604020202020204" pitchFamily="34" charset="0"/>
              </a:rPr>
              <a:t>Liquidation ‘Multiplier’</a:t>
            </a:r>
          </a:p>
        </p:txBody>
      </p:sp>
      <p:sp>
        <p:nvSpPr>
          <p:cNvPr id="8" name="TextBox 7">
            <a:extLst>
              <a:ext uri="{FF2B5EF4-FFF2-40B4-BE49-F238E27FC236}">
                <a16:creationId xmlns:a16="http://schemas.microsoft.com/office/drawing/2014/main" id="{03EE714D-2FD9-446C-9E7C-140EA15A0F27}"/>
              </a:ext>
            </a:extLst>
          </p:cNvPr>
          <p:cNvSpPr txBox="1"/>
          <p:nvPr/>
        </p:nvSpPr>
        <p:spPr>
          <a:xfrm>
            <a:off x="683568" y="1780857"/>
            <a:ext cx="7560840" cy="1838388"/>
          </a:xfrm>
          <a:prstGeom prst="rect">
            <a:avLst/>
          </a:prstGeom>
          <a:noFill/>
        </p:spPr>
        <p:txBody>
          <a:bodyPr wrap="square" rtlCol="0">
            <a:spAutoFit/>
          </a:bodyPr>
          <a:lstStyle/>
          <a:p>
            <a:pPr marL="285750" indent="-285750">
              <a:lnSpc>
                <a:spcPct val="150000"/>
              </a:lnSpc>
              <a:buFont typeface="Arial" panose="020B0604020202020204" pitchFamily="34" charset="0"/>
              <a:buChar char="•"/>
            </a:pPr>
            <a:r>
              <a:rPr lang="en-US" sz="1100" dirty="0">
                <a:latin typeface="Arial" panose="020B0604020202020204" pitchFamily="34" charset="0"/>
                <a:cs typeface="Arial" panose="020B0604020202020204" pitchFamily="34" charset="0"/>
              </a:rPr>
              <a:t>Describes how much of the initial investment is returned </a:t>
            </a:r>
            <a:r>
              <a:rPr lang="en-US" sz="1100" i="1" dirty="0">
                <a:latin typeface="Arial" panose="020B0604020202020204" pitchFamily="34" charset="0"/>
                <a:cs typeface="Arial" panose="020B0604020202020204" pitchFamily="34" charset="0"/>
              </a:rPr>
              <a:t>at least</a:t>
            </a:r>
            <a:r>
              <a:rPr lang="en-US" sz="1100" dirty="0">
                <a:latin typeface="Arial" panose="020B0604020202020204" pitchFamily="34" charset="0"/>
                <a:cs typeface="Arial" panose="020B0604020202020204" pitchFamily="34" charset="0"/>
              </a:rPr>
              <a:t> at exit</a:t>
            </a:r>
          </a:p>
          <a:p>
            <a:pPr marL="285750" indent="-285750">
              <a:lnSpc>
                <a:spcPct val="150000"/>
              </a:lnSpc>
              <a:buFont typeface="Arial" panose="020B0604020202020204" pitchFamily="34" charset="0"/>
              <a:buChar char="•"/>
            </a:pPr>
            <a:r>
              <a:rPr lang="en-US" sz="1100" dirty="0">
                <a:latin typeface="Arial" panose="020B0604020202020204" pitchFamily="34" charset="0"/>
                <a:cs typeface="Arial" panose="020B0604020202020204" pitchFamily="34" charset="0"/>
              </a:rPr>
              <a:t>Typically expressed as ‘x-times’ the initial price per share, so: “1x the initial price per share” or simply “the original purchase price per share”</a:t>
            </a:r>
          </a:p>
          <a:p>
            <a:pPr marL="285750" indent="-285750">
              <a:lnSpc>
                <a:spcPct val="150000"/>
              </a:lnSpc>
              <a:buFont typeface="Arial" panose="020B0604020202020204" pitchFamily="34" charset="0"/>
              <a:buChar char="•"/>
            </a:pPr>
            <a:r>
              <a:rPr lang="en-US" sz="1100" dirty="0">
                <a:latin typeface="Arial" panose="020B0604020202020204" pitchFamily="34" charset="0"/>
                <a:cs typeface="Arial" panose="020B0604020202020204" pitchFamily="34" charset="0"/>
              </a:rPr>
              <a:t>Most frequently “1x” the initial investment, to guarantee break-even for investor</a:t>
            </a:r>
          </a:p>
          <a:p>
            <a:pPr marL="285750" indent="-285750">
              <a:lnSpc>
                <a:spcPct val="150000"/>
              </a:lnSpc>
              <a:buFont typeface="Arial" panose="020B0604020202020204" pitchFamily="34" charset="0"/>
              <a:buChar char="•"/>
            </a:pPr>
            <a:r>
              <a:rPr lang="en-US" sz="1100" dirty="0">
                <a:latin typeface="Arial" panose="020B0604020202020204" pitchFamily="34" charset="0"/>
                <a:cs typeface="Arial" panose="020B0604020202020204" pitchFamily="34" charset="0"/>
              </a:rPr>
              <a:t>Serves as downside protection by offering </a:t>
            </a:r>
            <a:r>
              <a:rPr lang="en-US" sz="1100" b="1" dirty="0">
                <a:latin typeface="Arial" panose="020B0604020202020204" pitchFamily="34" charset="0"/>
                <a:cs typeface="Arial" panose="020B0604020202020204" pitchFamily="34" charset="0"/>
              </a:rPr>
              <a:t>minimum guaranteed exit price</a:t>
            </a:r>
          </a:p>
          <a:p>
            <a:pPr marL="285750" indent="-285750">
              <a:lnSpc>
                <a:spcPct val="150000"/>
              </a:lnSpc>
              <a:buFont typeface="Arial" panose="020B0604020202020204" pitchFamily="34" charset="0"/>
              <a:buChar char="•"/>
            </a:pPr>
            <a:r>
              <a:rPr lang="en-US" sz="1100" dirty="0">
                <a:latin typeface="Arial" panose="020B0604020202020204" pitchFamily="34" charset="0"/>
                <a:cs typeface="Arial" panose="020B0604020202020204" pitchFamily="34" charset="0"/>
              </a:rPr>
              <a:t>The holder of the shares has the </a:t>
            </a:r>
            <a:r>
              <a:rPr lang="en-US" sz="1100" i="1" dirty="0">
                <a:latin typeface="Arial" panose="020B0604020202020204" pitchFamily="34" charset="0"/>
                <a:cs typeface="Arial" panose="020B0604020202020204" pitchFamily="34" charset="0"/>
              </a:rPr>
              <a:t>option</a:t>
            </a:r>
            <a:r>
              <a:rPr lang="en-US" sz="1100" dirty="0">
                <a:latin typeface="Arial" panose="020B0604020202020204" pitchFamily="34" charset="0"/>
                <a:cs typeface="Arial" panose="020B0604020202020204" pitchFamily="34" charset="0"/>
              </a:rPr>
              <a:t> to either convert or receive this payout</a:t>
            </a:r>
          </a:p>
          <a:p>
            <a:pPr marL="285750" indent="-285750">
              <a:lnSpc>
                <a:spcPct val="150000"/>
              </a:lnSpc>
              <a:buFont typeface="Arial" panose="020B0604020202020204" pitchFamily="34" charset="0"/>
              <a:buChar char="•"/>
            </a:pPr>
            <a:r>
              <a:rPr lang="en-US" sz="1100" dirty="0">
                <a:latin typeface="Arial" panose="020B0604020202020204" pitchFamily="34" charset="0"/>
                <a:cs typeface="Arial" panose="020B0604020202020204" pitchFamily="34" charset="0"/>
              </a:rPr>
              <a:t>Common shareholders are paid out of remaining proceeds!</a:t>
            </a:r>
          </a:p>
        </p:txBody>
      </p:sp>
      <p:sp>
        <p:nvSpPr>
          <p:cNvPr id="9" name="TextBox 8">
            <a:extLst>
              <a:ext uri="{FF2B5EF4-FFF2-40B4-BE49-F238E27FC236}">
                <a16:creationId xmlns:a16="http://schemas.microsoft.com/office/drawing/2014/main" id="{CB9B4A04-3610-43BB-AB10-F8FED18DCBF1}"/>
              </a:ext>
            </a:extLst>
          </p:cNvPr>
          <p:cNvSpPr txBox="1"/>
          <p:nvPr/>
        </p:nvSpPr>
        <p:spPr>
          <a:xfrm>
            <a:off x="683568" y="4301137"/>
            <a:ext cx="7560840" cy="1584473"/>
          </a:xfrm>
          <a:prstGeom prst="rect">
            <a:avLst/>
          </a:prstGeom>
          <a:noFill/>
        </p:spPr>
        <p:txBody>
          <a:bodyPr wrap="square" rtlCol="0">
            <a:spAutoFit/>
          </a:bodyPr>
          <a:lstStyle/>
          <a:p>
            <a:pPr marL="285750" indent="-285750">
              <a:lnSpc>
                <a:spcPct val="150000"/>
              </a:lnSpc>
              <a:buFont typeface="Arial" panose="020B0604020202020204" pitchFamily="34" charset="0"/>
              <a:buChar char="•"/>
            </a:pPr>
            <a:r>
              <a:rPr lang="en-US" sz="1100" dirty="0">
                <a:latin typeface="Arial" panose="020B0604020202020204" pitchFamily="34" charset="0"/>
                <a:cs typeface="Arial" panose="020B0604020202020204" pitchFamily="34" charset="0"/>
              </a:rPr>
              <a:t>Describes the payout order in which shareholders owning different series of preferred shares receive the guaranteed payout (through the multiplier)</a:t>
            </a:r>
          </a:p>
          <a:p>
            <a:pPr marL="285750" indent="-285750">
              <a:lnSpc>
                <a:spcPct val="150000"/>
              </a:lnSpc>
              <a:buFont typeface="Arial" panose="020B0604020202020204" pitchFamily="34" charset="0"/>
              <a:buChar char="•"/>
            </a:pPr>
            <a:r>
              <a:rPr lang="en-US" sz="1100" dirty="0">
                <a:latin typeface="Arial" panose="020B0604020202020204" pitchFamily="34" charset="0"/>
                <a:cs typeface="Arial" panose="020B0604020202020204" pitchFamily="34" charset="0"/>
              </a:rPr>
              <a:t>Debt-like waterfall structure, in typically two fashions</a:t>
            </a:r>
          </a:p>
          <a:p>
            <a:pPr marL="285750" indent="-285750">
              <a:lnSpc>
                <a:spcPct val="150000"/>
              </a:lnSpc>
              <a:buFont typeface="Arial" panose="020B0604020202020204" pitchFamily="34" charset="0"/>
              <a:buChar char="•"/>
            </a:pPr>
            <a:r>
              <a:rPr lang="en-US" sz="1100" dirty="0">
                <a:latin typeface="Arial" panose="020B0604020202020204" pitchFamily="34" charset="0"/>
                <a:cs typeface="Arial" panose="020B0604020202020204" pitchFamily="34" charset="0"/>
              </a:rPr>
              <a:t>‘Seniority’ or ‘stacked seniority: certain series are paid out before others (first, second, third etc. preferences)</a:t>
            </a:r>
          </a:p>
          <a:p>
            <a:pPr marL="285750" indent="-285750">
              <a:lnSpc>
                <a:spcPct val="150000"/>
              </a:lnSpc>
              <a:buFont typeface="Arial" panose="020B0604020202020204" pitchFamily="34" charset="0"/>
              <a:buChar char="•"/>
            </a:pPr>
            <a:r>
              <a:rPr lang="en-US" sz="1100" dirty="0">
                <a:latin typeface="Arial" panose="020B0604020202020204" pitchFamily="34" charset="0"/>
                <a:cs typeface="Arial" panose="020B0604020202020204" pitchFamily="34" charset="0"/>
              </a:rPr>
              <a:t>‘Pari passu’: all are paid out together (‘next to each other’), in relation/pro-rata to their initial investments</a:t>
            </a:r>
          </a:p>
          <a:p>
            <a:pPr marL="285750" indent="-285750">
              <a:lnSpc>
                <a:spcPct val="150000"/>
              </a:lnSpc>
              <a:buFont typeface="Arial" panose="020B0604020202020204" pitchFamily="34" charset="0"/>
              <a:buChar char="•"/>
            </a:pPr>
            <a:r>
              <a:rPr lang="en-US" sz="1100" dirty="0">
                <a:latin typeface="Arial" panose="020B0604020202020204" pitchFamily="34" charset="0"/>
                <a:cs typeface="Arial" panose="020B0604020202020204" pitchFamily="34" charset="0"/>
              </a:rPr>
              <a:t>Common shareholders are paid last!</a:t>
            </a:r>
          </a:p>
        </p:txBody>
      </p:sp>
    </p:spTree>
    <p:extLst>
      <p:ext uri="{BB962C8B-B14F-4D97-AF65-F5344CB8AC3E}">
        <p14:creationId xmlns:p14="http://schemas.microsoft.com/office/powerpoint/2010/main" val="347896474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r>
              <a:rPr lang="en-US" dirty="0"/>
              <a:t>Liquidation Preference </a:t>
            </a:r>
            <a:r>
              <a:rPr lang="en-US" sz="1200" dirty="0"/>
              <a:t>(General Notion)</a:t>
            </a:r>
            <a:endParaRPr lang="en-US" dirty="0"/>
          </a:p>
        </p:txBody>
      </p:sp>
      <p:sp>
        <p:nvSpPr>
          <p:cNvPr id="3" name="Slide Number Placeholder 2"/>
          <p:cNvSpPr>
            <a:spLocks noGrp="1"/>
          </p:cNvSpPr>
          <p:nvPr>
            <p:ph type="sldNum" sz="quarter" idx="12"/>
          </p:nvPr>
        </p:nvSpPr>
        <p:spPr/>
        <p:txBody>
          <a:bodyPr/>
          <a:lstStyle/>
          <a:p>
            <a:fld id="{C76FEBDD-00E6-4BCE-81BB-64ADCF1A94EA}" type="slidenum">
              <a:rPr lang="de-DE" smtClean="0"/>
              <a:pPr/>
              <a:t>23</a:t>
            </a:fld>
            <a:endParaRPr lang="de-DE"/>
          </a:p>
        </p:txBody>
      </p:sp>
      <p:sp>
        <p:nvSpPr>
          <p:cNvPr id="6" name="Rectangle 5"/>
          <p:cNvSpPr/>
          <p:nvPr/>
        </p:nvSpPr>
        <p:spPr>
          <a:xfrm>
            <a:off x="388180" y="1340768"/>
            <a:ext cx="4032448" cy="288032"/>
          </a:xfrm>
          <a:prstGeom prst="rect">
            <a:avLst/>
          </a:prstGeom>
          <a:solidFill>
            <a:schemeClr val="tx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1488356" y="1350003"/>
            <a:ext cx="1781728" cy="276999"/>
          </a:xfrm>
          <a:prstGeom prst="rect">
            <a:avLst/>
          </a:prstGeom>
          <a:noFill/>
        </p:spPr>
        <p:txBody>
          <a:bodyPr wrap="square" rtlCol="0">
            <a:spAutoFit/>
          </a:bodyPr>
          <a:lstStyle/>
          <a:p>
            <a:pPr algn="ctr"/>
            <a:r>
              <a:rPr lang="en-US" sz="1200" b="1" dirty="0">
                <a:solidFill>
                  <a:schemeClr val="bg1"/>
                </a:solidFill>
                <a:latin typeface="Arial" panose="020B0604020202020204" pitchFamily="34" charset="0"/>
                <a:cs typeface="Arial" panose="020B0604020202020204" pitchFamily="34" charset="0"/>
              </a:rPr>
              <a:t>Liquidation Exit</a:t>
            </a:r>
          </a:p>
        </p:txBody>
      </p:sp>
      <mc:AlternateContent xmlns:mc="http://schemas.openxmlformats.org/markup-compatibility/2006" xmlns:a14="http://schemas.microsoft.com/office/drawing/2010/main">
        <mc:Choice Requires="a14">
          <p:sp>
            <p:nvSpPr>
              <p:cNvPr id="11" name="Rectangle 10"/>
              <p:cNvSpPr/>
              <p:nvPr/>
            </p:nvSpPr>
            <p:spPr>
              <a:xfrm>
                <a:off x="1217300" y="3501008"/>
                <a:ext cx="7531164" cy="276999"/>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sz="1200" b="0" i="1" smtClean="0">
                          <a:latin typeface="Cambria Math" panose="02040503050406030204" pitchFamily="18" charset="0"/>
                        </a:rPr>
                        <m:t>𝐸𝑥𝑖𝑡</m:t>
                      </m:r>
                      <m:r>
                        <a:rPr lang="en-US" sz="1200" b="0" i="1" smtClean="0">
                          <a:latin typeface="Cambria Math" panose="02040503050406030204" pitchFamily="18" charset="0"/>
                        </a:rPr>
                        <m:t> </m:t>
                      </m:r>
                      <m:r>
                        <a:rPr lang="en-US" sz="1200" b="0" i="1" smtClean="0">
                          <a:latin typeface="Cambria Math" panose="02040503050406030204" pitchFamily="18" charset="0"/>
                        </a:rPr>
                        <m:t>𝑃𝑟𝑜𝑐𝑒𝑒𝑑𝑠</m:t>
                      </m:r>
                      <m:r>
                        <a:rPr lang="en-US" sz="1200" b="0" i="1" smtClean="0">
                          <a:latin typeface="Cambria Math" panose="02040503050406030204" pitchFamily="18" charset="0"/>
                        </a:rPr>
                        <m:t>=</m:t>
                      </m:r>
                      <m:r>
                        <a:rPr lang="en-US" sz="1200" b="0" i="1" smtClean="0">
                          <a:latin typeface="Cambria Math" panose="02040503050406030204" pitchFamily="18" charset="0"/>
                        </a:rPr>
                        <m:t>𝐼𝑛𝑖𝑡𝑖𝑎𝑙</m:t>
                      </m:r>
                      <m:r>
                        <a:rPr lang="en-US" sz="1200" b="0" i="1" smtClean="0">
                          <a:latin typeface="Cambria Math" panose="02040503050406030204" pitchFamily="18" charset="0"/>
                        </a:rPr>
                        <m:t> </m:t>
                      </m:r>
                      <m:r>
                        <a:rPr lang="en-US" sz="1200" b="0" i="1" smtClean="0">
                          <a:latin typeface="Cambria Math" panose="02040503050406030204" pitchFamily="18" charset="0"/>
                        </a:rPr>
                        <m:t>𝑃𝑃𝑆</m:t>
                      </m:r>
                      <m:r>
                        <a:rPr lang="en-US" sz="1200" b="0" i="1" smtClean="0">
                          <a:latin typeface="Cambria Math" panose="02040503050406030204" pitchFamily="18" charset="0"/>
                        </a:rPr>
                        <m:t> ×</m:t>
                      </m:r>
                      <m:r>
                        <a:rPr lang="en-US" sz="1200" b="0" i="1" smtClean="0">
                          <a:latin typeface="Cambria Math" panose="02040503050406030204" pitchFamily="18" charset="0"/>
                          <a:ea typeface="Cambria Math" panose="02040503050406030204" pitchFamily="18" charset="0"/>
                        </a:rPr>
                        <m:t>𝐿𝑖𝑞𝑢𝑖𝑑𝑎𝑡𝑖𝑜𝑛</m:t>
                      </m:r>
                      <m:r>
                        <a:rPr lang="en-US" sz="1200" b="0" i="1" smtClean="0">
                          <a:latin typeface="Cambria Math" panose="02040503050406030204" pitchFamily="18" charset="0"/>
                          <a:ea typeface="Cambria Math" panose="02040503050406030204" pitchFamily="18" charset="0"/>
                        </a:rPr>
                        <m:t> </m:t>
                      </m:r>
                      <m:r>
                        <a:rPr lang="en-US" sz="1200" b="0" i="1" smtClean="0">
                          <a:latin typeface="Cambria Math" panose="02040503050406030204" pitchFamily="18" charset="0"/>
                          <a:ea typeface="Cambria Math" panose="02040503050406030204" pitchFamily="18" charset="0"/>
                        </a:rPr>
                        <m:t>𝑃𝑟𝑒𝑓𝑒𝑟𝑒𝑛𝑐𝑒</m:t>
                      </m:r>
                      <m:r>
                        <a:rPr lang="en-US" sz="1200" b="0" i="1" smtClean="0">
                          <a:latin typeface="Cambria Math" panose="02040503050406030204" pitchFamily="18" charset="0"/>
                          <a:ea typeface="Cambria Math" panose="02040503050406030204" pitchFamily="18" charset="0"/>
                        </a:rPr>
                        <m:t>×</m:t>
                      </m:r>
                      <m:r>
                        <a:rPr lang="en-US" sz="1200" b="0" i="1" smtClean="0">
                          <a:latin typeface="Cambria Math" panose="02040503050406030204" pitchFamily="18" charset="0"/>
                          <a:ea typeface="Cambria Math" panose="02040503050406030204" pitchFamily="18" charset="0"/>
                        </a:rPr>
                        <m:t>𝑁𝑢𝑚𝑏𝑒𝑟</m:t>
                      </m:r>
                      <m:r>
                        <a:rPr lang="en-US" sz="1200" b="0" i="1" smtClean="0">
                          <a:latin typeface="Cambria Math" panose="02040503050406030204" pitchFamily="18" charset="0"/>
                          <a:ea typeface="Cambria Math" panose="02040503050406030204" pitchFamily="18" charset="0"/>
                        </a:rPr>
                        <m:t> </m:t>
                      </m:r>
                      <m:r>
                        <a:rPr lang="en-US" sz="1200" b="0" i="1" smtClean="0">
                          <a:latin typeface="Cambria Math" panose="02040503050406030204" pitchFamily="18" charset="0"/>
                          <a:ea typeface="Cambria Math" panose="02040503050406030204" pitchFamily="18" charset="0"/>
                        </a:rPr>
                        <m:t>𝑜𝑓</m:t>
                      </m:r>
                      <m:r>
                        <a:rPr lang="en-US" sz="1200" b="0" i="1" smtClean="0">
                          <a:latin typeface="Cambria Math" panose="02040503050406030204" pitchFamily="18" charset="0"/>
                          <a:ea typeface="Cambria Math" panose="02040503050406030204" pitchFamily="18" charset="0"/>
                        </a:rPr>
                        <m:t> </m:t>
                      </m:r>
                      <m:r>
                        <a:rPr lang="en-US" sz="1200" b="0" i="1" smtClean="0">
                          <a:latin typeface="Cambria Math" panose="02040503050406030204" pitchFamily="18" charset="0"/>
                          <a:ea typeface="Cambria Math" panose="02040503050406030204" pitchFamily="18" charset="0"/>
                        </a:rPr>
                        <m:t>𝑃𝑟𝑒𝑓𝑒𝑟𝑟𝑒𝑑</m:t>
                      </m:r>
                      <m:r>
                        <a:rPr lang="en-US" sz="1200" b="0" i="1" smtClean="0">
                          <a:latin typeface="Cambria Math" panose="02040503050406030204" pitchFamily="18" charset="0"/>
                          <a:ea typeface="Cambria Math" panose="02040503050406030204" pitchFamily="18" charset="0"/>
                        </a:rPr>
                        <m:t> </m:t>
                      </m:r>
                      <m:r>
                        <a:rPr lang="en-US" sz="1200" b="0" i="1" smtClean="0">
                          <a:latin typeface="Cambria Math" panose="02040503050406030204" pitchFamily="18" charset="0"/>
                          <a:ea typeface="Cambria Math" panose="02040503050406030204" pitchFamily="18" charset="0"/>
                        </a:rPr>
                        <m:t>𝑆h𝑎𝑟𝑒𝑠</m:t>
                      </m:r>
                      <m:r>
                        <a:rPr lang="en-US" sz="1200" b="0" i="1" smtClean="0">
                          <a:latin typeface="Cambria Math" panose="02040503050406030204" pitchFamily="18" charset="0"/>
                          <a:ea typeface="Cambria Math" panose="02040503050406030204" pitchFamily="18" charset="0"/>
                        </a:rPr>
                        <m:t>×</m:t>
                      </m:r>
                      <m:r>
                        <a:rPr lang="en-US" sz="1200" b="0" i="1" smtClean="0">
                          <a:latin typeface="Cambria Math" panose="02040503050406030204" pitchFamily="18" charset="0"/>
                          <a:ea typeface="Cambria Math" panose="02040503050406030204" pitchFamily="18" charset="0"/>
                        </a:rPr>
                        <m:t>𝐶𝑜𝑛𝑣𝑒𝑟𝑠𝑖𝑜𝑛</m:t>
                      </m:r>
                      <m:r>
                        <a:rPr lang="en-US" sz="1200" b="0" i="1" smtClean="0">
                          <a:latin typeface="Cambria Math" panose="02040503050406030204" pitchFamily="18" charset="0"/>
                          <a:ea typeface="Cambria Math" panose="02040503050406030204" pitchFamily="18" charset="0"/>
                        </a:rPr>
                        <m:t> </m:t>
                      </m:r>
                      <m:r>
                        <a:rPr lang="en-US" sz="1200" b="0" i="1" smtClean="0">
                          <a:latin typeface="Cambria Math" panose="02040503050406030204" pitchFamily="18" charset="0"/>
                          <a:ea typeface="Cambria Math" panose="02040503050406030204" pitchFamily="18" charset="0"/>
                        </a:rPr>
                        <m:t>𝑅𝑎𝑡𝑒</m:t>
                      </m:r>
                    </m:oMath>
                  </m:oMathPara>
                </a14:m>
                <a:endParaRPr lang="en-US" sz="1200" dirty="0"/>
              </a:p>
            </p:txBody>
          </p:sp>
        </mc:Choice>
        <mc:Fallback xmlns="">
          <p:sp>
            <p:nvSpPr>
              <p:cNvPr id="11" name="Rectangle 10"/>
              <p:cNvSpPr>
                <a:spLocks noRot="1" noChangeAspect="1" noMove="1" noResize="1" noEditPoints="1" noAdjustHandles="1" noChangeArrowheads="1" noChangeShapeType="1" noTextEdit="1"/>
              </p:cNvSpPr>
              <p:nvPr/>
            </p:nvSpPr>
            <p:spPr>
              <a:xfrm>
                <a:off x="1217300" y="3501008"/>
                <a:ext cx="7531164" cy="276999"/>
              </a:xfrm>
              <a:prstGeom prst="rect">
                <a:avLst/>
              </a:prstGeom>
              <a:blipFill>
                <a:blip r:embed="rId2"/>
                <a:stretch>
                  <a:fillRect b="-4348"/>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2" name="Rectangle 11"/>
              <p:cNvSpPr/>
              <p:nvPr/>
            </p:nvSpPr>
            <p:spPr>
              <a:xfrm>
                <a:off x="1167269" y="3140968"/>
                <a:ext cx="7116051" cy="276999"/>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sz="1200" b="0" i="1" smtClean="0">
                          <a:latin typeface="Cambria Math" panose="02040503050406030204" pitchFamily="18" charset="0"/>
                        </a:rPr>
                        <m:t>𝐸𝑥𝑖𝑡</m:t>
                      </m:r>
                      <m:r>
                        <a:rPr lang="en-US" sz="1200" b="0" i="1" smtClean="0">
                          <a:latin typeface="Cambria Math" panose="02040503050406030204" pitchFamily="18" charset="0"/>
                        </a:rPr>
                        <m:t> </m:t>
                      </m:r>
                      <m:r>
                        <a:rPr lang="en-US" sz="1200" b="0" i="1" smtClean="0">
                          <a:latin typeface="Cambria Math" panose="02040503050406030204" pitchFamily="18" charset="0"/>
                        </a:rPr>
                        <m:t>𝑃𝑟𝑜𝑐𝑒𝑒𝑑𝑠</m:t>
                      </m:r>
                      <m:r>
                        <a:rPr lang="en-US" sz="1200" b="0" i="1" smtClean="0">
                          <a:latin typeface="Cambria Math" panose="02040503050406030204" pitchFamily="18" charset="0"/>
                        </a:rPr>
                        <m:t>=</m:t>
                      </m:r>
                      <m:r>
                        <a:rPr lang="en-US" sz="1200" b="0" i="1" smtClean="0">
                          <a:latin typeface="Cambria Math" panose="02040503050406030204" pitchFamily="18" charset="0"/>
                        </a:rPr>
                        <m:t>𝐸𝑥𝑖𝑡</m:t>
                      </m:r>
                      <m:r>
                        <a:rPr lang="en-US" sz="1200" b="0" i="1" smtClean="0">
                          <a:latin typeface="Cambria Math" panose="02040503050406030204" pitchFamily="18" charset="0"/>
                        </a:rPr>
                        <m:t> </m:t>
                      </m:r>
                      <m:r>
                        <a:rPr lang="en-US" sz="1200" b="0" i="1" smtClean="0">
                          <a:latin typeface="Cambria Math" panose="02040503050406030204" pitchFamily="18" charset="0"/>
                        </a:rPr>
                        <m:t>𝑃𝑟𝑖𝑐𝑒</m:t>
                      </m:r>
                      <m:r>
                        <a:rPr lang="en-US" sz="1200" b="0" i="1" smtClean="0">
                          <a:latin typeface="Cambria Math" panose="02040503050406030204" pitchFamily="18" charset="0"/>
                        </a:rPr>
                        <m:t> </m:t>
                      </m:r>
                      <m:r>
                        <a:rPr lang="en-US" sz="1200" b="0" i="1" smtClean="0">
                          <a:latin typeface="Cambria Math" panose="02040503050406030204" pitchFamily="18" charset="0"/>
                        </a:rPr>
                        <m:t>𝑝𝑒𝑟</m:t>
                      </m:r>
                      <m:r>
                        <a:rPr lang="en-US" sz="1200" b="0" i="1" smtClean="0">
                          <a:latin typeface="Cambria Math" panose="02040503050406030204" pitchFamily="18" charset="0"/>
                        </a:rPr>
                        <m:t> </m:t>
                      </m:r>
                      <m:r>
                        <a:rPr lang="en-US" sz="1200" b="0" i="1" smtClean="0">
                          <a:latin typeface="Cambria Math" panose="02040503050406030204" pitchFamily="18" charset="0"/>
                        </a:rPr>
                        <m:t>𝐶𝑜𝑚𝑚𝑜𝑛</m:t>
                      </m:r>
                      <m:r>
                        <a:rPr lang="en-US" sz="1200" b="0" i="1" smtClean="0">
                          <a:latin typeface="Cambria Math" panose="02040503050406030204" pitchFamily="18" charset="0"/>
                        </a:rPr>
                        <m:t> </m:t>
                      </m:r>
                      <m:r>
                        <a:rPr lang="en-US" sz="1200" b="0" i="1" smtClean="0">
                          <a:latin typeface="Cambria Math" panose="02040503050406030204" pitchFamily="18" charset="0"/>
                        </a:rPr>
                        <m:t>𝑆h𝑎𝑟𝑒</m:t>
                      </m:r>
                      <m:r>
                        <a:rPr lang="en-US" sz="1200" b="0" i="1" smtClean="0">
                          <a:latin typeface="Cambria Math" panose="02040503050406030204" pitchFamily="18" charset="0"/>
                        </a:rPr>
                        <m:t> ×</m:t>
                      </m:r>
                      <m:r>
                        <a:rPr lang="en-US" sz="1200" b="0" i="1" smtClean="0">
                          <a:latin typeface="Cambria Math" panose="02040503050406030204" pitchFamily="18" charset="0"/>
                          <a:ea typeface="Cambria Math" panose="02040503050406030204" pitchFamily="18" charset="0"/>
                        </a:rPr>
                        <m:t>𝑁𝑢𝑚𝑏𝑒𝑟</m:t>
                      </m:r>
                      <m:r>
                        <a:rPr lang="en-US" sz="1200" b="0" i="1" smtClean="0">
                          <a:latin typeface="Cambria Math" panose="02040503050406030204" pitchFamily="18" charset="0"/>
                          <a:ea typeface="Cambria Math" panose="02040503050406030204" pitchFamily="18" charset="0"/>
                        </a:rPr>
                        <m:t> </m:t>
                      </m:r>
                      <m:r>
                        <a:rPr lang="en-US" sz="1200" b="0" i="1" smtClean="0">
                          <a:latin typeface="Cambria Math" panose="02040503050406030204" pitchFamily="18" charset="0"/>
                          <a:ea typeface="Cambria Math" panose="02040503050406030204" pitchFamily="18" charset="0"/>
                        </a:rPr>
                        <m:t>𝑜𝑓</m:t>
                      </m:r>
                      <m:r>
                        <a:rPr lang="en-US" sz="1200" b="0" i="1" smtClean="0">
                          <a:latin typeface="Cambria Math" panose="02040503050406030204" pitchFamily="18" charset="0"/>
                          <a:ea typeface="Cambria Math" panose="02040503050406030204" pitchFamily="18" charset="0"/>
                        </a:rPr>
                        <m:t> </m:t>
                      </m:r>
                      <m:r>
                        <a:rPr lang="en-US" sz="1200" b="0" i="1" smtClean="0">
                          <a:latin typeface="Cambria Math" panose="02040503050406030204" pitchFamily="18" charset="0"/>
                          <a:ea typeface="Cambria Math" panose="02040503050406030204" pitchFamily="18" charset="0"/>
                        </a:rPr>
                        <m:t>𝑃𝑟𝑒𝑓𝑒𝑟𝑟𝑒𝑑</m:t>
                      </m:r>
                      <m:r>
                        <a:rPr lang="en-US" sz="1200" b="0" i="1" smtClean="0">
                          <a:latin typeface="Cambria Math" panose="02040503050406030204" pitchFamily="18" charset="0"/>
                          <a:ea typeface="Cambria Math" panose="02040503050406030204" pitchFamily="18" charset="0"/>
                        </a:rPr>
                        <m:t> </m:t>
                      </m:r>
                      <m:r>
                        <a:rPr lang="en-US" sz="1200" b="0" i="1" smtClean="0">
                          <a:latin typeface="Cambria Math" panose="02040503050406030204" pitchFamily="18" charset="0"/>
                          <a:ea typeface="Cambria Math" panose="02040503050406030204" pitchFamily="18" charset="0"/>
                        </a:rPr>
                        <m:t>𝑆h𝑎𝑟𝑒𝑠</m:t>
                      </m:r>
                      <m:r>
                        <a:rPr lang="en-US" sz="1200" b="0" i="1" smtClean="0">
                          <a:latin typeface="Cambria Math" panose="02040503050406030204" pitchFamily="18" charset="0"/>
                          <a:ea typeface="Cambria Math" panose="02040503050406030204" pitchFamily="18" charset="0"/>
                        </a:rPr>
                        <m:t>×</m:t>
                      </m:r>
                      <m:r>
                        <a:rPr lang="en-US" sz="1200" b="0" i="1" smtClean="0">
                          <a:latin typeface="Cambria Math" panose="02040503050406030204" pitchFamily="18" charset="0"/>
                          <a:ea typeface="Cambria Math" panose="02040503050406030204" pitchFamily="18" charset="0"/>
                        </a:rPr>
                        <m:t>𝐶𝑜𝑛𝑣𝑒𝑟𝑠𝑖𝑜𝑛</m:t>
                      </m:r>
                      <m:r>
                        <a:rPr lang="en-US" sz="1200" b="0" i="1" smtClean="0">
                          <a:latin typeface="Cambria Math" panose="02040503050406030204" pitchFamily="18" charset="0"/>
                          <a:ea typeface="Cambria Math" panose="02040503050406030204" pitchFamily="18" charset="0"/>
                        </a:rPr>
                        <m:t> </m:t>
                      </m:r>
                      <m:r>
                        <a:rPr lang="en-US" sz="1200" b="0" i="1" smtClean="0">
                          <a:latin typeface="Cambria Math" panose="02040503050406030204" pitchFamily="18" charset="0"/>
                          <a:ea typeface="Cambria Math" panose="02040503050406030204" pitchFamily="18" charset="0"/>
                        </a:rPr>
                        <m:t>𝑅𝑎𝑡𝑒</m:t>
                      </m:r>
                    </m:oMath>
                  </m:oMathPara>
                </a14:m>
                <a:endParaRPr lang="en-US" sz="1200" dirty="0"/>
              </a:p>
            </p:txBody>
          </p:sp>
        </mc:Choice>
        <mc:Fallback xmlns="">
          <p:sp>
            <p:nvSpPr>
              <p:cNvPr id="12" name="Rectangle 11"/>
              <p:cNvSpPr>
                <a:spLocks noRot="1" noChangeAspect="1" noMove="1" noResize="1" noEditPoints="1" noAdjustHandles="1" noChangeArrowheads="1" noChangeShapeType="1" noTextEdit="1"/>
              </p:cNvSpPr>
              <p:nvPr/>
            </p:nvSpPr>
            <p:spPr>
              <a:xfrm>
                <a:off x="1167269" y="3140968"/>
                <a:ext cx="7116051" cy="276999"/>
              </a:xfrm>
              <a:prstGeom prst="rect">
                <a:avLst/>
              </a:prstGeom>
              <a:blipFill>
                <a:blip r:embed="rId3"/>
                <a:stretch>
                  <a:fillRect b="-4348"/>
                </a:stretch>
              </a:blipFill>
            </p:spPr>
            <p:txBody>
              <a:bodyPr/>
              <a:lstStyle/>
              <a:p>
                <a:r>
                  <a:rPr lang="en-US">
                    <a:noFill/>
                  </a:rPr>
                  <a:t> </a:t>
                </a:r>
              </a:p>
            </p:txBody>
          </p:sp>
        </mc:Fallback>
      </mc:AlternateContent>
      <p:sp>
        <p:nvSpPr>
          <p:cNvPr id="13" name="Right Brace 12"/>
          <p:cNvSpPr/>
          <p:nvPr/>
        </p:nvSpPr>
        <p:spPr>
          <a:xfrm rot="10800000">
            <a:off x="1178976" y="3156882"/>
            <a:ext cx="76648" cy="630675"/>
          </a:xfrm>
          <a:prstGeom prst="rightBrace">
            <a:avLst>
              <a:gd name="adj1" fmla="val 16223"/>
              <a:gd name="adj2" fmla="val 50000"/>
            </a:avLst>
          </a:prstGeom>
          <a:ln w="63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 name="TextBox 13"/>
          <p:cNvSpPr txBox="1"/>
          <p:nvPr/>
        </p:nvSpPr>
        <p:spPr>
          <a:xfrm>
            <a:off x="244164" y="3332912"/>
            <a:ext cx="1138105" cy="261610"/>
          </a:xfrm>
          <a:prstGeom prst="rect">
            <a:avLst/>
          </a:prstGeom>
          <a:noFill/>
        </p:spPr>
        <p:txBody>
          <a:bodyPr wrap="square" rtlCol="0">
            <a:spAutoFit/>
          </a:bodyPr>
          <a:lstStyle/>
          <a:p>
            <a:pPr algn="ctr"/>
            <a:r>
              <a:rPr lang="en-US" sz="1100" b="1" dirty="0">
                <a:latin typeface="Arial" panose="020B0604020202020204" pitchFamily="34" charset="0"/>
                <a:cs typeface="Arial" panose="020B0604020202020204" pitchFamily="34" charset="0"/>
              </a:rPr>
              <a:t>Greater of</a:t>
            </a:r>
          </a:p>
        </p:txBody>
      </p:sp>
      <p:sp>
        <p:nvSpPr>
          <p:cNvPr id="15" name="TextBox 14"/>
          <p:cNvSpPr txBox="1"/>
          <p:nvPr/>
        </p:nvSpPr>
        <p:spPr>
          <a:xfrm>
            <a:off x="656217" y="4711457"/>
            <a:ext cx="3862247" cy="1105367"/>
          </a:xfrm>
          <a:prstGeom prst="rect">
            <a:avLst/>
          </a:prstGeom>
          <a:noFill/>
        </p:spPr>
        <p:txBody>
          <a:bodyPr wrap="square" rtlCol="0">
            <a:spAutoFit/>
          </a:bodyPr>
          <a:lstStyle/>
          <a:p>
            <a:pPr marL="171450" indent="-171450">
              <a:lnSpc>
                <a:spcPct val="150000"/>
              </a:lnSpc>
              <a:buFont typeface="Arial" panose="020B0604020202020204" pitchFamily="34" charset="0"/>
              <a:buChar char="•"/>
            </a:pPr>
            <a:r>
              <a:rPr lang="en-US" sz="900" dirty="0">
                <a:latin typeface="Arial" panose="020B0604020202020204" pitchFamily="34" charset="0"/>
                <a:cs typeface="Arial" panose="020B0604020202020204" pitchFamily="34" charset="0"/>
              </a:rPr>
              <a:t>1m Preferred Shares, 1:1 Conversion Rate</a:t>
            </a:r>
          </a:p>
          <a:p>
            <a:pPr marL="171450" indent="-171450">
              <a:lnSpc>
                <a:spcPct val="150000"/>
              </a:lnSpc>
              <a:buFont typeface="Arial" panose="020B0604020202020204" pitchFamily="34" charset="0"/>
              <a:buChar char="•"/>
            </a:pPr>
            <a:r>
              <a:rPr lang="en-US" sz="900" dirty="0">
                <a:latin typeface="Arial" panose="020B0604020202020204" pitchFamily="34" charset="0"/>
                <a:cs typeface="Arial" panose="020B0604020202020204" pitchFamily="34" charset="0"/>
              </a:rPr>
              <a:t>Initial PPS $15, 1x Liquidation Preference</a:t>
            </a:r>
          </a:p>
          <a:p>
            <a:pPr marL="171450" indent="-171450">
              <a:lnSpc>
                <a:spcPct val="150000"/>
              </a:lnSpc>
              <a:buFont typeface="Arial" panose="020B0604020202020204" pitchFamily="34" charset="0"/>
              <a:buChar char="•"/>
            </a:pPr>
            <a:r>
              <a:rPr lang="en-US" sz="900" dirty="0">
                <a:latin typeface="Arial" panose="020B0604020202020204" pitchFamily="34" charset="0"/>
                <a:cs typeface="Arial" panose="020B0604020202020204" pitchFamily="34" charset="0"/>
              </a:rPr>
              <a:t>Exit price per common share: $20</a:t>
            </a:r>
          </a:p>
          <a:p>
            <a:pPr marL="171450" indent="-171450">
              <a:lnSpc>
                <a:spcPct val="150000"/>
              </a:lnSpc>
              <a:buFont typeface="Arial" panose="020B0604020202020204" pitchFamily="34" charset="0"/>
              <a:buChar char="•"/>
            </a:pPr>
            <a:r>
              <a:rPr lang="en-US" sz="900" dirty="0">
                <a:latin typeface="Arial" panose="020B0604020202020204" pitchFamily="34" charset="0"/>
                <a:cs typeface="Arial" panose="020B0604020202020204" pitchFamily="34" charset="0"/>
              </a:rPr>
              <a:t>Proceeds w/ liquidation preference = $15 x 1 x 1m = </a:t>
            </a:r>
            <a:r>
              <a:rPr lang="en-US" sz="900" b="1" u="sng" dirty="0">
                <a:solidFill>
                  <a:srgbClr val="FF0000"/>
                </a:solidFill>
                <a:latin typeface="Arial" panose="020B0604020202020204" pitchFamily="34" charset="0"/>
                <a:cs typeface="Arial" panose="020B0604020202020204" pitchFamily="34" charset="0"/>
              </a:rPr>
              <a:t>$15m</a:t>
            </a:r>
          </a:p>
          <a:p>
            <a:pPr marL="171450" indent="-171450">
              <a:lnSpc>
                <a:spcPct val="150000"/>
              </a:lnSpc>
              <a:buFont typeface="Arial" panose="020B0604020202020204" pitchFamily="34" charset="0"/>
              <a:buChar char="•"/>
            </a:pPr>
            <a:r>
              <a:rPr lang="en-US" sz="900" dirty="0">
                <a:latin typeface="Arial" panose="020B0604020202020204" pitchFamily="34" charset="0"/>
                <a:cs typeface="Arial" panose="020B0604020202020204" pitchFamily="34" charset="0"/>
              </a:rPr>
              <a:t>Proceeds w/out liquidation preference = $20 x 1m = </a:t>
            </a:r>
            <a:r>
              <a:rPr lang="en-US" sz="900" b="1" u="sng" dirty="0">
                <a:latin typeface="Arial" panose="020B0604020202020204" pitchFamily="34" charset="0"/>
                <a:cs typeface="Arial" panose="020B0604020202020204" pitchFamily="34" charset="0"/>
              </a:rPr>
              <a:t>$20m</a:t>
            </a:r>
          </a:p>
        </p:txBody>
      </p:sp>
      <p:sp>
        <p:nvSpPr>
          <p:cNvPr id="17" name="Rectangle 16"/>
          <p:cNvSpPr/>
          <p:nvPr/>
        </p:nvSpPr>
        <p:spPr>
          <a:xfrm>
            <a:off x="623129" y="4368962"/>
            <a:ext cx="3665862" cy="261847"/>
          </a:xfrm>
          <a:prstGeom prst="rect">
            <a:avLst/>
          </a:prstGeom>
          <a:solidFill>
            <a:schemeClr val="tx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p:cNvSpPr txBox="1"/>
          <p:nvPr/>
        </p:nvSpPr>
        <p:spPr>
          <a:xfrm>
            <a:off x="1780280" y="4365104"/>
            <a:ext cx="1312288" cy="261610"/>
          </a:xfrm>
          <a:prstGeom prst="rect">
            <a:avLst/>
          </a:prstGeom>
          <a:noFill/>
        </p:spPr>
        <p:txBody>
          <a:bodyPr wrap="square" rtlCol="0">
            <a:spAutoFit/>
          </a:bodyPr>
          <a:lstStyle/>
          <a:p>
            <a:pPr algn="ctr"/>
            <a:r>
              <a:rPr lang="en-US" sz="1100" b="1" dirty="0">
                <a:solidFill>
                  <a:schemeClr val="bg1"/>
                </a:solidFill>
                <a:latin typeface="Arial" panose="020B0604020202020204" pitchFamily="34" charset="0"/>
                <a:cs typeface="Arial" panose="020B0604020202020204" pitchFamily="34" charset="0"/>
              </a:rPr>
              <a:t>Example 1</a:t>
            </a:r>
          </a:p>
        </p:txBody>
      </p:sp>
      <p:sp>
        <p:nvSpPr>
          <p:cNvPr id="21" name="Rectangle 20"/>
          <p:cNvSpPr/>
          <p:nvPr/>
        </p:nvSpPr>
        <p:spPr>
          <a:xfrm>
            <a:off x="620796" y="4593045"/>
            <a:ext cx="3665862" cy="1341967"/>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extBox 21"/>
          <p:cNvSpPr txBox="1"/>
          <p:nvPr/>
        </p:nvSpPr>
        <p:spPr>
          <a:xfrm>
            <a:off x="4751437" y="4729929"/>
            <a:ext cx="3862247" cy="1131079"/>
          </a:xfrm>
          <a:prstGeom prst="rect">
            <a:avLst/>
          </a:prstGeom>
          <a:noFill/>
        </p:spPr>
        <p:txBody>
          <a:bodyPr wrap="square" rtlCol="0">
            <a:spAutoFit/>
          </a:bodyPr>
          <a:lstStyle/>
          <a:p>
            <a:pPr marL="171450" indent="-171450">
              <a:lnSpc>
                <a:spcPct val="150000"/>
              </a:lnSpc>
              <a:buFont typeface="Arial" panose="020B0604020202020204" pitchFamily="34" charset="0"/>
              <a:buChar char="•"/>
            </a:pPr>
            <a:r>
              <a:rPr lang="en-US" sz="900" dirty="0">
                <a:latin typeface="Arial" panose="020B0604020202020204" pitchFamily="34" charset="0"/>
                <a:cs typeface="Arial" panose="020B0604020202020204" pitchFamily="34" charset="0"/>
              </a:rPr>
              <a:t>1m Preferred Shares, 1:1 Conversion Rate</a:t>
            </a:r>
          </a:p>
          <a:p>
            <a:pPr marL="171450" indent="-171450">
              <a:lnSpc>
                <a:spcPct val="150000"/>
              </a:lnSpc>
              <a:buFont typeface="Arial" panose="020B0604020202020204" pitchFamily="34" charset="0"/>
              <a:buChar char="•"/>
            </a:pPr>
            <a:r>
              <a:rPr lang="en-US" sz="900" dirty="0">
                <a:latin typeface="Arial" panose="020B0604020202020204" pitchFamily="34" charset="0"/>
                <a:cs typeface="Arial" panose="020B0604020202020204" pitchFamily="34" charset="0"/>
              </a:rPr>
              <a:t>Initial PPS $15, 1x Liquidation Preference</a:t>
            </a:r>
          </a:p>
          <a:p>
            <a:pPr marL="171450" indent="-171450">
              <a:lnSpc>
                <a:spcPct val="150000"/>
              </a:lnSpc>
              <a:buFont typeface="Arial" panose="020B0604020202020204" pitchFamily="34" charset="0"/>
              <a:buChar char="•"/>
            </a:pPr>
            <a:r>
              <a:rPr lang="en-US" sz="900" dirty="0">
                <a:latin typeface="Arial" panose="020B0604020202020204" pitchFamily="34" charset="0"/>
                <a:cs typeface="Arial" panose="020B0604020202020204" pitchFamily="34" charset="0"/>
              </a:rPr>
              <a:t>Exit price per common share: $12</a:t>
            </a:r>
          </a:p>
          <a:p>
            <a:pPr marL="171450" indent="-171450">
              <a:lnSpc>
                <a:spcPct val="150000"/>
              </a:lnSpc>
              <a:buFont typeface="Arial" panose="020B0604020202020204" pitchFamily="34" charset="0"/>
              <a:buChar char="•"/>
            </a:pPr>
            <a:r>
              <a:rPr lang="en-US" sz="900" dirty="0">
                <a:latin typeface="Arial" panose="020B0604020202020204" pitchFamily="34" charset="0"/>
                <a:cs typeface="Arial" panose="020B0604020202020204" pitchFamily="34" charset="0"/>
              </a:rPr>
              <a:t>Proceeds w/ liquidation preference = $15 x 1 x 1m = </a:t>
            </a:r>
            <a:r>
              <a:rPr lang="en-US" sz="900" b="1" u="sng" dirty="0">
                <a:latin typeface="Arial" panose="020B0604020202020204" pitchFamily="34" charset="0"/>
                <a:cs typeface="Arial" panose="020B0604020202020204" pitchFamily="34" charset="0"/>
              </a:rPr>
              <a:t>$15m</a:t>
            </a:r>
          </a:p>
          <a:p>
            <a:pPr marL="171450" indent="-171450">
              <a:lnSpc>
                <a:spcPct val="150000"/>
              </a:lnSpc>
              <a:buFont typeface="Arial" panose="020B0604020202020204" pitchFamily="34" charset="0"/>
              <a:buChar char="•"/>
            </a:pPr>
            <a:r>
              <a:rPr lang="en-US" sz="900" dirty="0">
                <a:latin typeface="Arial" panose="020B0604020202020204" pitchFamily="34" charset="0"/>
                <a:cs typeface="Arial" panose="020B0604020202020204" pitchFamily="34" charset="0"/>
              </a:rPr>
              <a:t>Proceeds w/out liquidation preference = $12 x 1m = </a:t>
            </a:r>
            <a:r>
              <a:rPr lang="en-US" sz="900" b="1" u="sng" dirty="0">
                <a:solidFill>
                  <a:srgbClr val="FF0000"/>
                </a:solidFill>
                <a:latin typeface="Arial" panose="020B0604020202020204" pitchFamily="34" charset="0"/>
                <a:cs typeface="Arial" panose="020B0604020202020204" pitchFamily="34" charset="0"/>
              </a:rPr>
              <a:t>$12m</a:t>
            </a:r>
          </a:p>
        </p:txBody>
      </p:sp>
      <p:sp>
        <p:nvSpPr>
          <p:cNvPr id="23" name="Rectangle 22"/>
          <p:cNvSpPr/>
          <p:nvPr/>
        </p:nvSpPr>
        <p:spPr>
          <a:xfrm>
            <a:off x="4718349" y="4368962"/>
            <a:ext cx="3665862" cy="261847"/>
          </a:xfrm>
          <a:prstGeom prst="rect">
            <a:avLst/>
          </a:prstGeom>
          <a:solidFill>
            <a:schemeClr val="tx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Box 23"/>
          <p:cNvSpPr txBox="1"/>
          <p:nvPr/>
        </p:nvSpPr>
        <p:spPr>
          <a:xfrm>
            <a:off x="5875500" y="4365104"/>
            <a:ext cx="1312288" cy="261610"/>
          </a:xfrm>
          <a:prstGeom prst="rect">
            <a:avLst/>
          </a:prstGeom>
          <a:noFill/>
        </p:spPr>
        <p:txBody>
          <a:bodyPr wrap="square" rtlCol="0">
            <a:spAutoFit/>
          </a:bodyPr>
          <a:lstStyle/>
          <a:p>
            <a:pPr algn="ctr"/>
            <a:r>
              <a:rPr lang="en-US" sz="1100" b="1" dirty="0">
                <a:solidFill>
                  <a:schemeClr val="bg1"/>
                </a:solidFill>
                <a:latin typeface="Arial" panose="020B0604020202020204" pitchFamily="34" charset="0"/>
                <a:cs typeface="Arial" panose="020B0604020202020204" pitchFamily="34" charset="0"/>
              </a:rPr>
              <a:t>Example 2</a:t>
            </a:r>
          </a:p>
        </p:txBody>
      </p:sp>
      <p:sp>
        <p:nvSpPr>
          <p:cNvPr id="25" name="Rectangle 24"/>
          <p:cNvSpPr/>
          <p:nvPr/>
        </p:nvSpPr>
        <p:spPr>
          <a:xfrm>
            <a:off x="4716016" y="4593045"/>
            <a:ext cx="3665862" cy="1341967"/>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p:cNvSpPr txBox="1"/>
          <p:nvPr/>
        </p:nvSpPr>
        <p:spPr>
          <a:xfrm>
            <a:off x="460998" y="1816617"/>
            <a:ext cx="7920880" cy="854080"/>
          </a:xfrm>
          <a:prstGeom prst="rect">
            <a:avLst/>
          </a:prstGeom>
          <a:noFill/>
        </p:spPr>
        <p:txBody>
          <a:bodyPr wrap="square" rtlCol="0">
            <a:spAutoFit/>
          </a:bodyPr>
          <a:lstStyle/>
          <a:p>
            <a:pPr marL="171450" indent="-171450">
              <a:lnSpc>
                <a:spcPct val="150000"/>
              </a:lnSpc>
              <a:buFont typeface="Arial" panose="020B0604020202020204" pitchFamily="34" charset="0"/>
              <a:buChar char="•"/>
            </a:pPr>
            <a:r>
              <a:rPr lang="en-US" sz="1100" dirty="0">
                <a:latin typeface="Arial" panose="020B0604020202020204" pitchFamily="34" charset="0"/>
                <a:cs typeface="Arial" panose="020B0604020202020204" pitchFamily="34" charset="0"/>
              </a:rPr>
              <a:t>In non-IPO exit, ‘Greater of’ Liquidation Preference is used to calculate proceeds</a:t>
            </a:r>
          </a:p>
          <a:p>
            <a:pPr marL="171450" indent="-171450">
              <a:lnSpc>
                <a:spcPct val="150000"/>
              </a:lnSpc>
              <a:buFont typeface="Arial" panose="020B0604020202020204" pitchFamily="34" charset="0"/>
              <a:buChar char="•"/>
            </a:pPr>
            <a:r>
              <a:rPr lang="en-US" sz="1100" dirty="0">
                <a:latin typeface="Arial" panose="020B0604020202020204" pitchFamily="34" charset="0"/>
                <a:cs typeface="Arial" panose="020B0604020202020204" pitchFamily="34" charset="0"/>
              </a:rPr>
              <a:t>Investor either receives price per share that is being paid at exit (assuming regular conversion to common shares)</a:t>
            </a:r>
          </a:p>
          <a:p>
            <a:pPr marL="171450" indent="-171450">
              <a:lnSpc>
                <a:spcPct val="150000"/>
              </a:lnSpc>
              <a:buFont typeface="Arial" panose="020B0604020202020204" pitchFamily="34" charset="0"/>
              <a:buChar char="•"/>
            </a:pPr>
            <a:r>
              <a:rPr lang="en-US" sz="1100" dirty="0">
                <a:latin typeface="Arial" panose="020B0604020202020204" pitchFamily="34" charset="0"/>
                <a:cs typeface="Arial" panose="020B0604020202020204" pitchFamily="34" charset="0"/>
              </a:rPr>
              <a:t>…or Liquidation Preference, whichever is higher.</a:t>
            </a:r>
          </a:p>
        </p:txBody>
      </p:sp>
    </p:spTree>
    <p:extLst>
      <p:ext uri="{BB962C8B-B14F-4D97-AF65-F5344CB8AC3E}">
        <p14:creationId xmlns:p14="http://schemas.microsoft.com/office/powerpoint/2010/main" val="122350520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D22D173-36A3-444D-9CF4-6F3B5C9F8EC4}"/>
              </a:ext>
            </a:extLst>
          </p:cNvPr>
          <p:cNvSpPr>
            <a:spLocks noGrp="1"/>
          </p:cNvSpPr>
          <p:nvPr>
            <p:ph type="body" sz="quarter" idx="13"/>
          </p:nvPr>
        </p:nvSpPr>
        <p:spPr/>
        <p:txBody>
          <a:bodyPr/>
          <a:lstStyle/>
          <a:p>
            <a:r>
              <a:rPr lang="en-US" dirty="0"/>
              <a:t>Liquidation Preference </a:t>
            </a:r>
            <a:r>
              <a:rPr lang="en-US" sz="1200" dirty="0"/>
              <a:t>(Hypothetical Example)</a:t>
            </a:r>
            <a:endParaRPr lang="en-US" dirty="0"/>
          </a:p>
        </p:txBody>
      </p:sp>
      <p:sp>
        <p:nvSpPr>
          <p:cNvPr id="3" name="Slide Number Placeholder 2">
            <a:extLst>
              <a:ext uri="{FF2B5EF4-FFF2-40B4-BE49-F238E27FC236}">
                <a16:creationId xmlns:a16="http://schemas.microsoft.com/office/drawing/2014/main" id="{8704AC8B-D65B-4EF3-BF0D-61F742FEE178}"/>
              </a:ext>
            </a:extLst>
          </p:cNvPr>
          <p:cNvSpPr>
            <a:spLocks noGrp="1"/>
          </p:cNvSpPr>
          <p:nvPr>
            <p:ph type="sldNum" sz="quarter" idx="12"/>
          </p:nvPr>
        </p:nvSpPr>
        <p:spPr/>
        <p:txBody>
          <a:bodyPr/>
          <a:lstStyle/>
          <a:p>
            <a:fld id="{C76FEBDD-00E6-4BCE-81BB-64ADCF1A94EA}" type="slidenum">
              <a:rPr lang="de-DE" smtClean="0"/>
              <a:pPr/>
              <a:t>24</a:t>
            </a:fld>
            <a:endParaRPr lang="de-DE"/>
          </a:p>
        </p:txBody>
      </p:sp>
      <p:sp>
        <p:nvSpPr>
          <p:cNvPr id="5" name="TextBox 4">
            <a:extLst>
              <a:ext uri="{FF2B5EF4-FFF2-40B4-BE49-F238E27FC236}">
                <a16:creationId xmlns:a16="http://schemas.microsoft.com/office/drawing/2014/main" id="{BF182985-89F8-49A1-A9D7-F3C5A945B2A5}"/>
              </a:ext>
            </a:extLst>
          </p:cNvPr>
          <p:cNvSpPr txBox="1"/>
          <p:nvPr/>
        </p:nvSpPr>
        <p:spPr>
          <a:xfrm>
            <a:off x="1691680" y="4149080"/>
            <a:ext cx="6290650" cy="1838388"/>
          </a:xfrm>
          <a:prstGeom prst="rect">
            <a:avLst/>
          </a:prstGeom>
          <a:noFill/>
        </p:spPr>
        <p:txBody>
          <a:bodyPr wrap="square" rtlCol="0">
            <a:spAutoFit/>
          </a:bodyPr>
          <a:lstStyle/>
          <a:p>
            <a:pPr>
              <a:lnSpc>
                <a:spcPct val="150000"/>
              </a:lnSpc>
            </a:pPr>
            <a:r>
              <a:rPr lang="en-US" sz="1100" b="1" u="sng" dirty="0">
                <a:latin typeface="Arial" panose="020B0604020202020204" pitchFamily="34" charset="0"/>
                <a:cs typeface="Arial" panose="020B0604020202020204" pitchFamily="34" charset="0"/>
              </a:rPr>
              <a:t>Hypothetical Example:</a:t>
            </a:r>
          </a:p>
          <a:p>
            <a:pPr marL="285750" indent="-285750">
              <a:lnSpc>
                <a:spcPct val="150000"/>
              </a:lnSpc>
              <a:buFont typeface="Arial" panose="020B0604020202020204" pitchFamily="34" charset="0"/>
              <a:buChar char="•"/>
            </a:pPr>
            <a:r>
              <a:rPr lang="en-US" sz="1100" dirty="0">
                <a:latin typeface="Arial" panose="020B0604020202020204" pitchFamily="34" charset="0"/>
                <a:cs typeface="Arial" panose="020B0604020202020204" pitchFamily="34" charset="0"/>
              </a:rPr>
              <a:t>Random example startup with 4 Series with 4 different investors (A – D)</a:t>
            </a:r>
          </a:p>
          <a:p>
            <a:pPr marL="285750" indent="-285750">
              <a:lnSpc>
                <a:spcPct val="150000"/>
              </a:lnSpc>
              <a:buFont typeface="Arial" panose="020B0604020202020204" pitchFamily="34" charset="0"/>
              <a:buChar char="•"/>
            </a:pPr>
            <a:r>
              <a:rPr lang="en-US" sz="1100" dirty="0">
                <a:latin typeface="Arial" panose="020B0604020202020204" pitchFamily="34" charset="0"/>
                <a:cs typeface="Arial" panose="020B0604020202020204" pitchFamily="34" charset="0"/>
              </a:rPr>
              <a:t>Founders are common shareholders</a:t>
            </a:r>
          </a:p>
          <a:p>
            <a:pPr marL="285750" indent="-285750">
              <a:lnSpc>
                <a:spcPct val="150000"/>
              </a:lnSpc>
              <a:buFont typeface="Arial" panose="020B0604020202020204" pitchFamily="34" charset="0"/>
              <a:buChar char="•"/>
            </a:pPr>
            <a:r>
              <a:rPr lang="en-US" sz="1100" dirty="0">
                <a:latin typeface="Arial" panose="020B0604020202020204" pitchFamily="34" charset="0"/>
                <a:cs typeface="Arial" panose="020B0604020202020204" pitchFamily="34" charset="0"/>
              </a:rPr>
              <a:t>Total of $55mn investments (C: $40mn., B: $12mn., A: $3mn.)</a:t>
            </a:r>
          </a:p>
          <a:p>
            <a:pPr marL="285750" indent="-285750">
              <a:lnSpc>
                <a:spcPct val="150000"/>
              </a:lnSpc>
              <a:buFont typeface="Arial" panose="020B0604020202020204" pitchFamily="34" charset="0"/>
              <a:buChar char="•"/>
            </a:pPr>
            <a:r>
              <a:rPr lang="en-US" sz="1100" dirty="0">
                <a:latin typeface="Arial" panose="020B0604020202020204" pitchFamily="34" charset="0"/>
                <a:cs typeface="Arial" panose="020B0604020202020204" pitchFamily="34" charset="0"/>
              </a:rPr>
              <a:t>Series C contributed 73% to overall funding, Series B 22% and Series A 5%</a:t>
            </a:r>
          </a:p>
          <a:p>
            <a:pPr marL="285750" indent="-285750">
              <a:lnSpc>
                <a:spcPct val="150000"/>
              </a:lnSpc>
              <a:buFont typeface="Arial" panose="020B0604020202020204" pitchFamily="34" charset="0"/>
              <a:buChar char="•"/>
            </a:pPr>
            <a:r>
              <a:rPr lang="en-US" sz="1100" dirty="0">
                <a:latin typeface="Arial" panose="020B0604020202020204" pitchFamily="34" charset="0"/>
                <a:cs typeface="Arial" panose="020B0604020202020204" pitchFamily="34" charset="0"/>
              </a:rPr>
              <a:t>On an as-converted basis, Series C has 50% of all shares, B 30%, A 15% and the common shareholders 5%</a:t>
            </a:r>
          </a:p>
        </p:txBody>
      </p:sp>
      <p:graphicFrame>
        <p:nvGraphicFramePr>
          <p:cNvPr id="6" name="Table 5">
            <a:extLst>
              <a:ext uri="{FF2B5EF4-FFF2-40B4-BE49-F238E27FC236}">
                <a16:creationId xmlns:a16="http://schemas.microsoft.com/office/drawing/2014/main" id="{55C32990-8E7C-415A-8555-6992C661E3A5}"/>
              </a:ext>
            </a:extLst>
          </p:cNvPr>
          <p:cNvGraphicFramePr>
            <a:graphicFrameLocks noGrp="1"/>
          </p:cNvGraphicFramePr>
          <p:nvPr>
            <p:extLst>
              <p:ext uri="{D42A27DB-BD31-4B8C-83A1-F6EECF244321}">
                <p14:modId xmlns:p14="http://schemas.microsoft.com/office/powerpoint/2010/main" val="1469593314"/>
              </p:ext>
            </p:extLst>
          </p:nvPr>
        </p:nvGraphicFramePr>
        <p:xfrm>
          <a:off x="971600" y="1700808"/>
          <a:ext cx="7200799" cy="1849092"/>
        </p:xfrm>
        <a:graphic>
          <a:graphicData uri="http://schemas.openxmlformats.org/drawingml/2006/table">
            <a:tbl>
              <a:tblPr firstRow="1" firstCol="1" bandRow="1">
                <a:tableStyleId>{5C22544A-7EE6-4342-B048-85BDC9FD1C3A}</a:tableStyleId>
              </a:tblPr>
              <a:tblGrid>
                <a:gridCol w="826886">
                  <a:extLst>
                    <a:ext uri="{9D8B030D-6E8A-4147-A177-3AD203B41FA5}">
                      <a16:colId xmlns:a16="http://schemas.microsoft.com/office/drawing/2014/main" val="1255760787"/>
                    </a:ext>
                  </a:extLst>
                </a:gridCol>
                <a:gridCol w="973314">
                  <a:extLst>
                    <a:ext uri="{9D8B030D-6E8A-4147-A177-3AD203B41FA5}">
                      <a16:colId xmlns:a16="http://schemas.microsoft.com/office/drawing/2014/main" val="1236142199"/>
                    </a:ext>
                  </a:extLst>
                </a:gridCol>
                <a:gridCol w="864096">
                  <a:extLst>
                    <a:ext uri="{9D8B030D-6E8A-4147-A177-3AD203B41FA5}">
                      <a16:colId xmlns:a16="http://schemas.microsoft.com/office/drawing/2014/main" val="1985678275"/>
                    </a:ext>
                  </a:extLst>
                </a:gridCol>
                <a:gridCol w="1008112">
                  <a:extLst>
                    <a:ext uri="{9D8B030D-6E8A-4147-A177-3AD203B41FA5}">
                      <a16:colId xmlns:a16="http://schemas.microsoft.com/office/drawing/2014/main" val="1990951833"/>
                    </a:ext>
                  </a:extLst>
                </a:gridCol>
                <a:gridCol w="927146">
                  <a:extLst>
                    <a:ext uri="{9D8B030D-6E8A-4147-A177-3AD203B41FA5}">
                      <a16:colId xmlns:a16="http://schemas.microsoft.com/office/drawing/2014/main" val="3725130608"/>
                    </a:ext>
                  </a:extLst>
                </a:gridCol>
                <a:gridCol w="826886">
                  <a:extLst>
                    <a:ext uri="{9D8B030D-6E8A-4147-A177-3AD203B41FA5}">
                      <a16:colId xmlns:a16="http://schemas.microsoft.com/office/drawing/2014/main" val="165814089"/>
                    </a:ext>
                  </a:extLst>
                </a:gridCol>
                <a:gridCol w="947473">
                  <a:extLst>
                    <a:ext uri="{9D8B030D-6E8A-4147-A177-3AD203B41FA5}">
                      <a16:colId xmlns:a16="http://schemas.microsoft.com/office/drawing/2014/main" val="4188815101"/>
                    </a:ext>
                  </a:extLst>
                </a:gridCol>
                <a:gridCol w="826886">
                  <a:extLst>
                    <a:ext uri="{9D8B030D-6E8A-4147-A177-3AD203B41FA5}">
                      <a16:colId xmlns:a16="http://schemas.microsoft.com/office/drawing/2014/main" val="264047483"/>
                    </a:ext>
                  </a:extLst>
                </a:gridCol>
              </a:tblGrid>
              <a:tr h="468937">
                <a:tc>
                  <a:txBody>
                    <a:bodyPr/>
                    <a:lstStyle/>
                    <a:p>
                      <a:pPr algn="l" fontAlgn="b"/>
                      <a:r>
                        <a:rPr lang="en-US" sz="900" b="1" u="none" strike="noStrike" dirty="0">
                          <a:solidFill>
                            <a:schemeClr val="bg1"/>
                          </a:solidFill>
                          <a:effectLst/>
                          <a:latin typeface="Arial" panose="020B0604020202020204" pitchFamily="34" charset="0"/>
                          <a:cs typeface="Arial" panose="020B0604020202020204" pitchFamily="34" charset="0"/>
                        </a:rPr>
                        <a:t>Series</a:t>
                      </a:r>
                      <a:endParaRPr lang="en-US" sz="900" b="1" i="0" u="none" strike="noStrike" dirty="0">
                        <a:solidFill>
                          <a:schemeClr val="bg1"/>
                        </a:solidFill>
                        <a:effectLst/>
                        <a:latin typeface="Arial" panose="020B0604020202020204" pitchFamily="34" charset="0"/>
                        <a:cs typeface="Arial" panose="020B0604020202020204" pitchFamily="34" charset="0"/>
                      </a:endParaRPr>
                    </a:p>
                  </a:txBody>
                  <a:tcPr marL="6350" marR="6350" marT="635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tx1"/>
                    </a:solidFill>
                  </a:tcPr>
                </a:tc>
                <a:tc>
                  <a:txBody>
                    <a:bodyPr/>
                    <a:lstStyle/>
                    <a:p>
                      <a:pPr algn="ctr" fontAlgn="b"/>
                      <a:r>
                        <a:rPr lang="en-US" sz="900" b="1" i="0" u="none" strike="noStrike" dirty="0">
                          <a:solidFill>
                            <a:schemeClr val="bg1"/>
                          </a:solidFill>
                          <a:effectLst/>
                          <a:latin typeface="Arial" panose="020B0604020202020204" pitchFamily="34" charset="0"/>
                          <a:cs typeface="Arial" panose="020B0604020202020204" pitchFamily="34" charset="0"/>
                        </a:rPr>
                        <a:t>No. Shares</a:t>
                      </a:r>
                    </a:p>
                  </a:txBody>
                  <a:tcPr marL="6350" marR="6350" marT="635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tx1"/>
                    </a:solidFill>
                  </a:tcPr>
                </a:tc>
                <a:tc>
                  <a:txBody>
                    <a:bodyPr/>
                    <a:lstStyle/>
                    <a:p>
                      <a:pPr algn="ctr" fontAlgn="b"/>
                      <a:r>
                        <a:rPr lang="en-US" sz="900" b="1" u="none" strike="noStrike" dirty="0">
                          <a:solidFill>
                            <a:schemeClr val="bg1"/>
                          </a:solidFill>
                          <a:effectLst/>
                          <a:latin typeface="Arial" panose="020B0604020202020204" pitchFamily="34" charset="0"/>
                          <a:cs typeface="Arial" panose="020B0604020202020204" pitchFamily="34" charset="0"/>
                        </a:rPr>
                        <a:t>Conversion Ratio</a:t>
                      </a:r>
                      <a:endParaRPr lang="en-US" sz="900" b="1" i="0" u="none" strike="noStrike" dirty="0">
                        <a:solidFill>
                          <a:schemeClr val="bg1"/>
                        </a:solidFill>
                        <a:effectLst/>
                        <a:latin typeface="Arial" panose="020B0604020202020204" pitchFamily="34" charset="0"/>
                        <a:cs typeface="Arial" panose="020B0604020202020204" pitchFamily="34" charset="0"/>
                      </a:endParaRPr>
                    </a:p>
                  </a:txBody>
                  <a:tcPr marL="6350" marR="6350" marT="635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tx1"/>
                    </a:solidFill>
                  </a:tcPr>
                </a:tc>
                <a:tc>
                  <a:txBody>
                    <a:bodyPr/>
                    <a:lstStyle/>
                    <a:p>
                      <a:pPr algn="ctr" fontAlgn="b"/>
                      <a:r>
                        <a:rPr lang="en-US" sz="900" b="1" u="none" strike="noStrike" dirty="0">
                          <a:solidFill>
                            <a:schemeClr val="bg1"/>
                          </a:solidFill>
                          <a:effectLst/>
                          <a:latin typeface="Arial" panose="020B0604020202020204" pitchFamily="34" charset="0"/>
                          <a:cs typeface="Arial" panose="020B0604020202020204" pitchFamily="34" charset="0"/>
                        </a:rPr>
                        <a:t>% Ownership if Converted</a:t>
                      </a:r>
                      <a:endParaRPr lang="en-US" sz="900" b="1" i="0" u="none" strike="noStrike" dirty="0">
                        <a:solidFill>
                          <a:schemeClr val="bg1"/>
                        </a:solidFill>
                        <a:effectLst/>
                        <a:latin typeface="Arial" panose="020B0604020202020204" pitchFamily="34" charset="0"/>
                        <a:cs typeface="Arial" panose="020B0604020202020204" pitchFamily="34" charset="0"/>
                      </a:endParaRPr>
                    </a:p>
                  </a:txBody>
                  <a:tcPr marL="6350" marR="6350" marT="635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tx1"/>
                    </a:solidFill>
                  </a:tcPr>
                </a:tc>
                <a:tc>
                  <a:txBody>
                    <a:bodyPr/>
                    <a:lstStyle/>
                    <a:p>
                      <a:pPr algn="ctr" fontAlgn="b"/>
                      <a:r>
                        <a:rPr lang="en-US" sz="900" b="1" i="0" u="none" strike="noStrike" dirty="0">
                          <a:solidFill>
                            <a:schemeClr val="bg1"/>
                          </a:solidFill>
                          <a:effectLst/>
                          <a:latin typeface="Arial" panose="020B0604020202020204" pitchFamily="34" charset="0"/>
                          <a:cs typeface="Arial" panose="020B0604020202020204" pitchFamily="34" charset="0"/>
                        </a:rPr>
                        <a:t>Original Purchase PPS</a:t>
                      </a:r>
                    </a:p>
                  </a:txBody>
                  <a:tcPr marL="6350" marR="6350" marT="635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tx1"/>
                    </a:solidFill>
                  </a:tcPr>
                </a:tc>
                <a:tc>
                  <a:txBody>
                    <a:bodyPr/>
                    <a:lstStyle/>
                    <a:p>
                      <a:pPr algn="ctr" fontAlgn="b"/>
                      <a:r>
                        <a:rPr lang="en-US" sz="900" b="1" u="none" strike="noStrike" dirty="0">
                          <a:solidFill>
                            <a:schemeClr val="bg1"/>
                          </a:solidFill>
                          <a:effectLst/>
                          <a:latin typeface="Arial" panose="020B0604020202020204" pitchFamily="34" charset="0"/>
                          <a:cs typeface="Arial" panose="020B0604020202020204" pitchFamily="34" charset="0"/>
                        </a:rPr>
                        <a:t>Liquidation Multiplier</a:t>
                      </a:r>
                      <a:endParaRPr lang="en-US" sz="900" b="1" i="0" u="none" strike="noStrike" dirty="0">
                        <a:solidFill>
                          <a:schemeClr val="bg1"/>
                        </a:solidFill>
                        <a:effectLst/>
                        <a:latin typeface="Arial" panose="020B0604020202020204" pitchFamily="34" charset="0"/>
                        <a:cs typeface="Arial" panose="020B0604020202020204" pitchFamily="34" charset="0"/>
                      </a:endParaRPr>
                    </a:p>
                  </a:txBody>
                  <a:tcPr marL="6350" marR="6350" marT="635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tx1"/>
                    </a:solidFill>
                  </a:tcPr>
                </a:tc>
                <a:tc>
                  <a:txBody>
                    <a:bodyPr/>
                    <a:lstStyle/>
                    <a:p>
                      <a:pPr algn="ctr" fontAlgn="b"/>
                      <a:r>
                        <a:rPr lang="en-US" sz="900" b="1" u="none" strike="noStrike" dirty="0">
                          <a:solidFill>
                            <a:schemeClr val="bg1"/>
                          </a:solidFill>
                          <a:effectLst/>
                          <a:latin typeface="Arial" panose="020B0604020202020204" pitchFamily="34" charset="0"/>
                          <a:cs typeface="Arial" panose="020B0604020202020204" pitchFamily="34" charset="0"/>
                        </a:rPr>
                        <a:t>Payout in Liquidation</a:t>
                      </a:r>
                      <a:endParaRPr lang="en-US" sz="900" b="1" i="0" u="none" strike="noStrike" dirty="0">
                        <a:solidFill>
                          <a:schemeClr val="bg1"/>
                        </a:solidFill>
                        <a:effectLst/>
                        <a:latin typeface="Arial" panose="020B0604020202020204" pitchFamily="34" charset="0"/>
                        <a:cs typeface="Arial" panose="020B0604020202020204" pitchFamily="34" charset="0"/>
                      </a:endParaRPr>
                    </a:p>
                  </a:txBody>
                  <a:tcPr marL="6350" marR="6350" marT="635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tx1"/>
                    </a:solidFill>
                  </a:tcPr>
                </a:tc>
                <a:tc>
                  <a:txBody>
                    <a:bodyPr/>
                    <a:lstStyle/>
                    <a:p>
                      <a:pPr algn="ctr" fontAlgn="b"/>
                      <a:r>
                        <a:rPr lang="en-US" sz="900" b="1" i="0" u="none" strike="noStrike" dirty="0">
                          <a:solidFill>
                            <a:schemeClr val="bg1"/>
                          </a:solidFill>
                          <a:effectLst/>
                          <a:latin typeface="Arial" panose="020B0604020202020204" pitchFamily="34" charset="0"/>
                          <a:cs typeface="Arial" panose="020B0604020202020204" pitchFamily="34" charset="0"/>
                        </a:rPr>
                        <a:t>Pro Rata Investments</a:t>
                      </a:r>
                    </a:p>
                  </a:txBody>
                  <a:tcPr marL="6350" marR="6350" marT="635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tx1"/>
                    </a:solidFill>
                  </a:tcPr>
                </a:tc>
                <a:extLst>
                  <a:ext uri="{0D108BD9-81ED-4DB2-BD59-A6C34878D82A}">
                    <a16:rowId xmlns:a16="http://schemas.microsoft.com/office/drawing/2014/main" val="2883527342"/>
                  </a:ext>
                </a:extLst>
              </a:tr>
              <a:tr h="276031">
                <a:tc>
                  <a:txBody>
                    <a:bodyPr/>
                    <a:lstStyle/>
                    <a:p>
                      <a:pPr algn="l" fontAlgn="b"/>
                      <a:r>
                        <a:rPr lang="en-US" sz="900" b="0" u="none" strike="noStrike" dirty="0">
                          <a:solidFill>
                            <a:schemeClr val="tx1"/>
                          </a:solidFill>
                          <a:effectLst/>
                          <a:latin typeface="Arial" panose="020B0604020202020204" pitchFamily="34" charset="0"/>
                          <a:cs typeface="Arial" panose="020B0604020202020204" pitchFamily="34" charset="0"/>
                        </a:rPr>
                        <a:t>Common</a:t>
                      </a:r>
                      <a:endParaRPr lang="en-US" sz="900" b="0" i="0" u="none" strike="noStrike" dirty="0">
                        <a:solidFill>
                          <a:schemeClr val="tx1"/>
                        </a:solidFill>
                        <a:effectLst/>
                        <a:latin typeface="Arial" panose="020B0604020202020204" pitchFamily="34" charset="0"/>
                        <a:cs typeface="Arial" panose="020B0604020202020204" pitchFamily="34" charset="0"/>
                      </a:endParaRPr>
                    </a:p>
                  </a:txBody>
                  <a:tcPr marL="6350" marR="6350" marT="635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900" b="0" u="none" strike="noStrike" dirty="0">
                          <a:solidFill>
                            <a:schemeClr val="tx1"/>
                          </a:solidFill>
                          <a:effectLst/>
                          <a:latin typeface="Arial" panose="020B0604020202020204" pitchFamily="34" charset="0"/>
                          <a:cs typeface="Arial" panose="020B0604020202020204" pitchFamily="34" charset="0"/>
                        </a:rPr>
                        <a:t>1,000,000</a:t>
                      </a:r>
                      <a:endParaRPr lang="en-US" sz="900" b="0" i="0" u="none" strike="noStrike" dirty="0">
                        <a:solidFill>
                          <a:schemeClr val="tx1"/>
                        </a:solidFill>
                        <a:effectLst/>
                        <a:latin typeface="Arial" panose="020B0604020202020204" pitchFamily="34" charset="0"/>
                        <a:cs typeface="Arial" panose="020B0604020202020204" pitchFamily="34" charset="0"/>
                      </a:endParaRPr>
                    </a:p>
                  </a:txBody>
                  <a:tcPr marL="6350" marR="6350" marT="635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900" b="0" i="0" u="none" strike="noStrike" dirty="0">
                          <a:solidFill>
                            <a:schemeClr val="tx1"/>
                          </a:solidFill>
                          <a:effectLst/>
                          <a:latin typeface="Arial" panose="020B0604020202020204" pitchFamily="34" charset="0"/>
                          <a:cs typeface="Arial" panose="020B0604020202020204" pitchFamily="34" charset="0"/>
                        </a:rPr>
                        <a:t>n/a</a:t>
                      </a:r>
                    </a:p>
                  </a:txBody>
                  <a:tcPr marL="6350" marR="6350" marT="635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900" b="0" u="none" strike="noStrike" dirty="0">
                          <a:solidFill>
                            <a:schemeClr val="tx1"/>
                          </a:solidFill>
                          <a:effectLst/>
                          <a:latin typeface="Arial" panose="020B0604020202020204" pitchFamily="34" charset="0"/>
                          <a:cs typeface="Arial" panose="020B0604020202020204" pitchFamily="34" charset="0"/>
                        </a:rPr>
                        <a:t>5%</a:t>
                      </a:r>
                      <a:endParaRPr lang="en-US" sz="900" b="0" i="0" u="none" strike="noStrike" dirty="0">
                        <a:solidFill>
                          <a:schemeClr val="tx1"/>
                        </a:solidFill>
                        <a:effectLst/>
                        <a:latin typeface="Arial" panose="020B0604020202020204" pitchFamily="34" charset="0"/>
                        <a:cs typeface="Arial" panose="020B0604020202020204" pitchFamily="34" charset="0"/>
                      </a:endParaRPr>
                    </a:p>
                  </a:txBody>
                  <a:tcPr marL="6350" marR="6350" marT="635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900" b="0" i="0" u="none" strike="noStrike" dirty="0">
                          <a:solidFill>
                            <a:schemeClr val="tx1"/>
                          </a:solidFill>
                          <a:effectLst/>
                          <a:latin typeface="Arial" panose="020B0604020202020204" pitchFamily="34" charset="0"/>
                          <a:cs typeface="Arial" panose="020B0604020202020204" pitchFamily="34" charset="0"/>
                        </a:rPr>
                        <a:t>n/a</a:t>
                      </a:r>
                    </a:p>
                  </a:txBody>
                  <a:tcPr marL="6350" marR="6350" marT="635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900" b="0" u="none" strike="noStrike">
                          <a:solidFill>
                            <a:schemeClr val="tx1"/>
                          </a:solidFill>
                          <a:effectLst/>
                          <a:latin typeface="Arial" panose="020B0604020202020204" pitchFamily="34" charset="0"/>
                          <a:cs typeface="Arial" panose="020B0604020202020204" pitchFamily="34" charset="0"/>
                        </a:rPr>
                        <a:t>1x</a:t>
                      </a:r>
                      <a:endParaRPr lang="en-US" sz="900" b="0" i="0" u="none" strike="noStrike">
                        <a:solidFill>
                          <a:schemeClr val="tx1"/>
                        </a:solidFill>
                        <a:effectLst/>
                        <a:latin typeface="Arial" panose="020B0604020202020204" pitchFamily="34" charset="0"/>
                        <a:cs typeface="Arial" panose="020B0604020202020204" pitchFamily="34" charset="0"/>
                      </a:endParaRPr>
                    </a:p>
                  </a:txBody>
                  <a:tcPr marL="6350" marR="6350" marT="635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900" b="0" i="0" u="none" strike="noStrike" dirty="0">
                          <a:solidFill>
                            <a:schemeClr val="tx1"/>
                          </a:solidFill>
                          <a:effectLst/>
                          <a:latin typeface="Arial" panose="020B0604020202020204" pitchFamily="34" charset="0"/>
                          <a:cs typeface="Arial" panose="020B0604020202020204" pitchFamily="34" charset="0"/>
                        </a:rPr>
                        <a:t>n/a</a:t>
                      </a:r>
                    </a:p>
                  </a:txBody>
                  <a:tcPr marL="6350" marR="6350" marT="635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sz="900" b="0" i="0" u="none" strike="noStrike">
                        <a:solidFill>
                          <a:schemeClr val="tx1"/>
                        </a:solidFill>
                        <a:effectLst/>
                        <a:latin typeface="Arial" panose="020B0604020202020204" pitchFamily="34" charset="0"/>
                        <a:cs typeface="Arial" panose="020B0604020202020204" pitchFamily="34" charset="0"/>
                      </a:endParaRPr>
                    </a:p>
                  </a:txBody>
                  <a:tcPr marL="6350" marR="6350" marT="635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62596650"/>
                  </a:ext>
                </a:extLst>
              </a:tr>
              <a:tr h="276031">
                <a:tc>
                  <a:txBody>
                    <a:bodyPr/>
                    <a:lstStyle/>
                    <a:p>
                      <a:pPr algn="l" fontAlgn="b"/>
                      <a:r>
                        <a:rPr lang="en-US" sz="900" b="0" u="none" strike="noStrike" dirty="0">
                          <a:solidFill>
                            <a:schemeClr val="tx1"/>
                          </a:solidFill>
                          <a:effectLst/>
                          <a:latin typeface="Arial" panose="020B0604020202020204" pitchFamily="34" charset="0"/>
                          <a:cs typeface="Arial" panose="020B0604020202020204" pitchFamily="34" charset="0"/>
                        </a:rPr>
                        <a:t>Series A</a:t>
                      </a:r>
                      <a:endParaRPr lang="en-US" sz="900" b="0" i="0" u="none" strike="noStrike" dirty="0">
                        <a:solidFill>
                          <a:schemeClr val="tx1"/>
                        </a:solidFill>
                        <a:effectLst/>
                        <a:latin typeface="Arial" panose="020B0604020202020204" pitchFamily="34" charset="0"/>
                        <a:cs typeface="Arial" panose="020B0604020202020204" pitchFamily="34" charset="0"/>
                      </a:endParaRPr>
                    </a:p>
                  </a:txBody>
                  <a:tcPr marL="6350" marR="6350" marT="635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900" b="0" u="none" strike="noStrike">
                          <a:solidFill>
                            <a:schemeClr val="tx1"/>
                          </a:solidFill>
                          <a:effectLst/>
                          <a:latin typeface="Arial" panose="020B0604020202020204" pitchFamily="34" charset="0"/>
                          <a:cs typeface="Arial" panose="020B0604020202020204" pitchFamily="34" charset="0"/>
                        </a:rPr>
                        <a:t>3,000,000</a:t>
                      </a:r>
                      <a:endParaRPr lang="en-US" sz="900" b="0" i="0" u="none" strike="noStrike">
                        <a:solidFill>
                          <a:schemeClr val="tx1"/>
                        </a:solidFill>
                        <a:effectLst/>
                        <a:latin typeface="Arial" panose="020B0604020202020204" pitchFamily="34" charset="0"/>
                        <a:cs typeface="Arial" panose="020B0604020202020204" pitchFamily="34" charset="0"/>
                      </a:endParaRPr>
                    </a:p>
                  </a:txBody>
                  <a:tcPr marL="6350" marR="6350" marT="635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900" b="0" u="none" strike="noStrike" dirty="0">
                          <a:solidFill>
                            <a:schemeClr val="tx1"/>
                          </a:solidFill>
                          <a:effectLst/>
                          <a:latin typeface="Arial" panose="020B0604020202020204" pitchFamily="34" charset="0"/>
                          <a:cs typeface="Arial" panose="020B0604020202020204" pitchFamily="34" charset="0"/>
                        </a:rPr>
                        <a:t>1:1</a:t>
                      </a:r>
                      <a:endParaRPr lang="en-US" sz="900" b="0" i="0" u="none" strike="noStrike" dirty="0">
                        <a:solidFill>
                          <a:schemeClr val="tx1"/>
                        </a:solidFill>
                        <a:effectLst/>
                        <a:latin typeface="Arial" panose="020B0604020202020204" pitchFamily="34" charset="0"/>
                        <a:cs typeface="Arial" panose="020B0604020202020204" pitchFamily="34" charset="0"/>
                      </a:endParaRPr>
                    </a:p>
                  </a:txBody>
                  <a:tcPr marL="6350" marR="6350" marT="635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900" b="0" u="none" strike="noStrike" dirty="0">
                          <a:solidFill>
                            <a:schemeClr val="tx1"/>
                          </a:solidFill>
                          <a:effectLst/>
                          <a:latin typeface="Arial" panose="020B0604020202020204" pitchFamily="34" charset="0"/>
                          <a:cs typeface="Arial" panose="020B0604020202020204" pitchFamily="34" charset="0"/>
                        </a:rPr>
                        <a:t>15%</a:t>
                      </a:r>
                      <a:endParaRPr lang="en-US" sz="900" b="0" i="0" u="none" strike="noStrike" dirty="0">
                        <a:solidFill>
                          <a:schemeClr val="tx1"/>
                        </a:solidFill>
                        <a:effectLst/>
                        <a:latin typeface="Arial" panose="020B0604020202020204" pitchFamily="34" charset="0"/>
                        <a:cs typeface="Arial" panose="020B0604020202020204" pitchFamily="34" charset="0"/>
                      </a:endParaRPr>
                    </a:p>
                  </a:txBody>
                  <a:tcPr marL="6350" marR="6350" marT="635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900" b="0" u="none" strike="noStrike" dirty="0">
                          <a:solidFill>
                            <a:schemeClr val="tx1"/>
                          </a:solidFill>
                          <a:effectLst/>
                          <a:latin typeface="Arial" panose="020B0604020202020204" pitchFamily="34" charset="0"/>
                          <a:cs typeface="Arial" panose="020B0604020202020204" pitchFamily="34" charset="0"/>
                        </a:rPr>
                        <a:t>$1</a:t>
                      </a:r>
                      <a:endParaRPr lang="en-US" sz="900" b="0" i="0" u="none" strike="noStrike" dirty="0">
                        <a:solidFill>
                          <a:schemeClr val="tx1"/>
                        </a:solidFill>
                        <a:effectLst/>
                        <a:latin typeface="Arial" panose="020B0604020202020204" pitchFamily="34" charset="0"/>
                        <a:cs typeface="Arial" panose="020B0604020202020204" pitchFamily="34" charset="0"/>
                      </a:endParaRPr>
                    </a:p>
                  </a:txBody>
                  <a:tcPr marL="6350" marR="6350" marT="635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900" b="0" u="none" strike="noStrike">
                          <a:solidFill>
                            <a:schemeClr val="tx1"/>
                          </a:solidFill>
                          <a:effectLst/>
                          <a:latin typeface="Arial" panose="020B0604020202020204" pitchFamily="34" charset="0"/>
                          <a:cs typeface="Arial" panose="020B0604020202020204" pitchFamily="34" charset="0"/>
                        </a:rPr>
                        <a:t>1x</a:t>
                      </a:r>
                      <a:endParaRPr lang="en-US" sz="900" b="0" i="0" u="none" strike="noStrike">
                        <a:solidFill>
                          <a:schemeClr val="tx1"/>
                        </a:solidFill>
                        <a:effectLst/>
                        <a:latin typeface="Arial" panose="020B0604020202020204" pitchFamily="34" charset="0"/>
                        <a:cs typeface="Arial" panose="020B0604020202020204" pitchFamily="34" charset="0"/>
                      </a:endParaRPr>
                    </a:p>
                  </a:txBody>
                  <a:tcPr marL="6350" marR="6350" marT="635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900" b="0" u="none" strike="noStrike" dirty="0">
                          <a:solidFill>
                            <a:schemeClr val="tx1"/>
                          </a:solidFill>
                          <a:effectLst/>
                          <a:latin typeface="Arial" panose="020B0604020202020204" pitchFamily="34" charset="0"/>
                          <a:cs typeface="Arial" panose="020B0604020202020204" pitchFamily="34" charset="0"/>
                        </a:rPr>
                        <a:t>$3,000,000</a:t>
                      </a:r>
                      <a:endParaRPr lang="en-US" sz="900" b="0" i="0" u="none" strike="noStrike" dirty="0">
                        <a:solidFill>
                          <a:schemeClr val="tx1"/>
                        </a:solidFill>
                        <a:effectLst/>
                        <a:latin typeface="Arial" panose="020B0604020202020204" pitchFamily="34" charset="0"/>
                        <a:cs typeface="Arial" panose="020B0604020202020204" pitchFamily="34" charset="0"/>
                      </a:endParaRPr>
                    </a:p>
                  </a:txBody>
                  <a:tcPr marL="6350" marR="6350" marT="635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900" b="0" u="none" strike="noStrike" dirty="0">
                          <a:solidFill>
                            <a:schemeClr val="tx1"/>
                          </a:solidFill>
                          <a:effectLst/>
                          <a:latin typeface="Arial" panose="020B0604020202020204" pitchFamily="34" charset="0"/>
                          <a:cs typeface="Arial" panose="020B0604020202020204" pitchFamily="34" charset="0"/>
                        </a:rPr>
                        <a:t>5%</a:t>
                      </a:r>
                      <a:endParaRPr lang="en-US" sz="900" b="0" i="0" u="none" strike="noStrike" dirty="0">
                        <a:solidFill>
                          <a:schemeClr val="tx1"/>
                        </a:solidFill>
                        <a:effectLst/>
                        <a:latin typeface="Arial" panose="020B0604020202020204" pitchFamily="34" charset="0"/>
                        <a:cs typeface="Arial" panose="020B0604020202020204" pitchFamily="34" charset="0"/>
                      </a:endParaRPr>
                    </a:p>
                  </a:txBody>
                  <a:tcPr marL="6350" marR="6350" marT="635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600597270"/>
                  </a:ext>
                </a:extLst>
              </a:tr>
              <a:tr h="276031">
                <a:tc>
                  <a:txBody>
                    <a:bodyPr/>
                    <a:lstStyle/>
                    <a:p>
                      <a:pPr algn="l" fontAlgn="b"/>
                      <a:r>
                        <a:rPr lang="en-US" sz="900" b="0" u="none" strike="noStrike" dirty="0">
                          <a:solidFill>
                            <a:schemeClr val="tx1"/>
                          </a:solidFill>
                          <a:effectLst/>
                          <a:latin typeface="Arial" panose="020B0604020202020204" pitchFamily="34" charset="0"/>
                          <a:cs typeface="Arial" panose="020B0604020202020204" pitchFamily="34" charset="0"/>
                        </a:rPr>
                        <a:t>Series B</a:t>
                      </a:r>
                      <a:endParaRPr lang="en-US" sz="900" b="0" i="0" u="none" strike="noStrike" dirty="0">
                        <a:solidFill>
                          <a:schemeClr val="tx1"/>
                        </a:solidFill>
                        <a:effectLst/>
                        <a:latin typeface="Arial" panose="020B0604020202020204" pitchFamily="34" charset="0"/>
                        <a:cs typeface="Arial" panose="020B0604020202020204" pitchFamily="34" charset="0"/>
                      </a:endParaRPr>
                    </a:p>
                  </a:txBody>
                  <a:tcPr marL="6350" marR="6350" marT="635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900" b="0" u="none" strike="noStrike">
                          <a:solidFill>
                            <a:schemeClr val="tx1"/>
                          </a:solidFill>
                          <a:effectLst/>
                          <a:latin typeface="Arial" panose="020B0604020202020204" pitchFamily="34" charset="0"/>
                          <a:cs typeface="Arial" panose="020B0604020202020204" pitchFamily="34" charset="0"/>
                        </a:rPr>
                        <a:t>6,000,000</a:t>
                      </a:r>
                      <a:endParaRPr lang="en-US" sz="900" b="0" i="0" u="none" strike="noStrike">
                        <a:solidFill>
                          <a:schemeClr val="tx1"/>
                        </a:solidFill>
                        <a:effectLst/>
                        <a:latin typeface="Arial" panose="020B0604020202020204" pitchFamily="34" charset="0"/>
                        <a:cs typeface="Arial" panose="020B0604020202020204" pitchFamily="34" charset="0"/>
                      </a:endParaRPr>
                    </a:p>
                  </a:txBody>
                  <a:tcPr marL="6350" marR="6350" marT="635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900" b="0" u="none" strike="noStrike" dirty="0">
                          <a:solidFill>
                            <a:schemeClr val="tx1"/>
                          </a:solidFill>
                          <a:effectLst/>
                          <a:latin typeface="Arial" panose="020B0604020202020204" pitchFamily="34" charset="0"/>
                          <a:cs typeface="Arial" panose="020B0604020202020204" pitchFamily="34" charset="0"/>
                        </a:rPr>
                        <a:t>1:1</a:t>
                      </a:r>
                      <a:endParaRPr lang="en-US" sz="900" b="0" i="0" u="none" strike="noStrike" dirty="0">
                        <a:solidFill>
                          <a:schemeClr val="tx1"/>
                        </a:solidFill>
                        <a:effectLst/>
                        <a:latin typeface="Arial" panose="020B0604020202020204" pitchFamily="34" charset="0"/>
                        <a:cs typeface="Arial" panose="020B0604020202020204" pitchFamily="34" charset="0"/>
                      </a:endParaRPr>
                    </a:p>
                  </a:txBody>
                  <a:tcPr marL="6350" marR="6350" marT="635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900" b="0" u="none" strike="noStrike" dirty="0">
                          <a:solidFill>
                            <a:schemeClr val="tx1"/>
                          </a:solidFill>
                          <a:effectLst/>
                          <a:latin typeface="Arial" panose="020B0604020202020204" pitchFamily="34" charset="0"/>
                          <a:cs typeface="Arial" panose="020B0604020202020204" pitchFamily="34" charset="0"/>
                        </a:rPr>
                        <a:t>30%</a:t>
                      </a:r>
                      <a:endParaRPr lang="en-US" sz="900" b="0" i="0" u="none" strike="noStrike" dirty="0">
                        <a:solidFill>
                          <a:schemeClr val="tx1"/>
                        </a:solidFill>
                        <a:effectLst/>
                        <a:latin typeface="Arial" panose="020B0604020202020204" pitchFamily="34" charset="0"/>
                        <a:cs typeface="Arial" panose="020B0604020202020204" pitchFamily="34" charset="0"/>
                      </a:endParaRPr>
                    </a:p>
                  </a:txBody>
                  <a:tcPr marL="6350" marR="6350" marT="635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900" b="0" u="none" strike="noStrike" dirty="0">
                          <a:solidFill>
                            <a:schemeClr val="tx1"/>
                          </a:solidFill>
                          <a:effectLst/>
                          <a:latin typeface="Arial" panose="020B0604020202020204" pitchFamily="34" charset="0"/>
                          <a:cs typeface="Arial" panose="020B0604020202020204" pitchFamily="34" charset="0"/>
                        </a:rPr>
                        <a:t>$2</a:t>
                      </a:r>
                      <a:endParaRPr lang="en-US" sz="900" b="0" i="0" u="none" strike="noStrike" dirty="0">
                        <a:solidFill>
                          <a:schemeClr val="tx1"/>
                        </a:solidFill>
                        <a:effectLst/>
                        <a:latin typeface="Arial" panose="020B0604020202020204" pitchFamily="34" charset="0"/>
                        <a:cs typeface="Arial" panose="020B0604020202020204" pitchFamily="34" charset="0"/>
                      </a:endParaRPr>
                    </a:p>
                  </a:txBody>
                  <a:tcPr marL="6350" marR="6350" marT="635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900" b="0" u="none" strike="noStrike" dirty="0">
                          <a:solidFill>
                            <a:schemeClr val="tx1"/>
                          </a:solidFill>
                          <a:effectLst/>
                          <a:latin typeface="Arial" panose="020B0604020202020204" pitchFamily="34" charset="0"/>
                          <a:cs typeface="Arial" panose="020B0604020202020204" pitchFamily="34" charset="0"/>
                        </a:rPr>
                        <a:t>1x</a:t>
                      </a:r>
                      <a:endParaRPr lang="en-US" sz="900" b="0" i="0" u="none" strike="noStrike" dirty="0">
                        <a:solidFill>
                          <a:schemeClr val="tx1"/>
                        </a:solidFill>
                        <a:effectLst/>
                        <a:latin typeface="Arial" panose="020B0604020202020204" pitchFamily="34" charset="0"/>
                        <a:cs typeface="Arial" panose="020B0604020202020204" pitchFamily="34" charset="0"/>
                      </a:endParaRPr>
                    </a:p>
                  </a:txBody>
                  <a:tcPr marL="6350" marR="6350" marT="635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900" b="0" u="none" strike="noStrike" dirty="0">
                          <a:solidFill>
                            <a:schemeClr val="tx1"/>
                          </a:solidFill>
                          <a:effectLst/>
                          <a:latin typeface="Arial" panose="020B0604020202020204" pitchFamily="34" charset="0"/>
                          <a:cs typeface="Arial" panose="020B0604020202020204" pitchFamily="34" charset="0"/>
                        </a:rPr>
                        <a:t>$12,000,000</a:t>
                      </a:r>
                      <a:endParaRPr lang="en-US" sz="900" b="0" i="0" u="none" strike="noStrike" dirty="0">
                        <a:solidFill>
                          <a:schemeClr val="tx1"/>
                        </a:solidFill>
                        <a:effectLst/>
                        <a:latin typeface="Arial" panose="020B0604020202020204" pitchFamily="34" charset="0"/>
                        <a:cs typeface="Arial" panose="020B0604020202020204" pitchFamily="34" charset="0"/>
                      </a:endParaRPr>
                    </a:p>
                  </a:txBody>
                  <a:tcPr marL="6350" marR="6350" marT="635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900" b="0" u="none" strike="noStrike" dirty="0">
                          <a:solidFill>
                            <a:schemeClr val="tx1"/>
                          </a:solidFill>
                          <a:effectLst/>
                          <a:latin typeface="Arial" panose="020B0604020202020204" pitchFamily="34" charset="0"/>
                          <a:cs typeface="Arial" panose="020B0604020202020204" pitchFamily="34" charset="0"/>
                        </a:rPr>
                        <a:t>22%</a:t>
                      </a:r>
                      <a:endParaRPr lang="en-US" sz="900" b="0" i="0" u="none" strike="noStrike" dirty="0">
                        <a:solidFill>
                          <a:schemeClr val="tx1"/>
                        </a:solidFill>
                        <a:effectLst/>
                        <a:latin typeface="Arial" panose="020B0604020202020204" pitchFamily="34" charset="0"/>
                        <a:cs typeface="Arial" panose="020B0604020202020204" pitchFamily="34" charset="0"/>
                      </a:endParaRPr>
                    </a:p>
                  </a:txBody>
                  <a:tcPr marL="6350" marR="6350" marT="635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767975339"/>
                  </a:ext>
                </a:extLst>
              </a:tr>
              <a:tr h="276031">
                <a:tc>
                  <a:txBody>
                    <a:bodyPr/>
                    <a:lstStyle/>
                    <a:p>
                      <a:pPr algn="l" fontAlgn="b"/>
                      <a:r>
                        <a:rPr lang="en-US" sz="900" b="0" u="none" strike="noStrike" dirty="0">
                          <a:solidFill>
                            <a:schemeClr val="tx1"/>
                          </a:solidFill>
                          <a:effectLst/>
                          <a:latin typeface="Arial" panose="020B0604020202020204" pitchFamily="34" charset="0"/>
                          <a:cs typeface="Arial" panose="020B0604020202020204" pitchFamily="34" charset="0"/>
                        </a:rPr>
                        <a:t>Series C</a:t>
                      </a:r>
                      <a:endParaRPr lang="en-US" sz="900" b="0" i="0" u="none" strike="noStrike" dirty="0">
                        <a:solidFill>
                          <a:schemeClr val="tx1"/>
                        </a:solidFill>
                        <a:effectLst/>
                        <a:latin typeface="Arial" panose="020B0604020202020204" pitchFamily="34" charset="0"/>
                        <a:cs typeface="Arial" panose="020B0604020202020204" pitchFamily="34" charset="0"/>
                      </a:endParaRPr>
                    </a:p>
                  </a:txBody>
                  <a:tcPr marL="6350" marR="6350" marT="635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900" b="0" u="none" strike="noStrike" dirty="0">
                          <a:solidFill>
                            <a:schemeClr val="tx1"/>
                          </a:solidFill>
                          <a:effectLst/>
                          <a:latin typeface="Arial" panose="020B0604020202020204" pitchFamily="34" charset="0"/>
                          <a:cs typeface="Arial" panose="020B0604020202020204" pitchFamily="34" charset="0"/>
                        </a:rPr>
                        <a:t>10,000,000</a:t>
                      </a:r>
                      <a:endParaRPr lang="en-US" sz="900" b="0" i="0" u="none" strike="noStrike" dirty="0">
                        <a:solidFill>
                          <a:schemeClr val="tx1"/>
                        </a:solidFill>
                        <a:effectLst/>
                        <a:latin typeface="Arial" panose="020B0604020202020204" pitchFamily="34" charset="0"/>
                        <a:cs typeface="Arial" panose="020B0604020202020204" pitchFamily="34" charset="0"/>
                      </a:endParaRPr>
                    </a:p>
                  </a:txBody>
                  <a:tcPr marL="6350" marR="6350" marT="635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900" b="0" u="none" strike="noStrike" dirty="0">
                          <a:solidFill>
                            <a:schemeClr val="tx1"/>
                          </a:solidFill>
                          <a:effectLst/>
                          <a:latin typeface="Arial" panose="020B0604020202020204" pitchFamily="34" charset="0"/>
                          <a:cs typeface="Arial" panose="020B0604020202020204" pitchFamily="34" charset="0"/>
                        </a:rPr>
                        <a:t>1:1</a:t>
                      </a:r>
                      <a:endParaRPr lang="en-US" sz="900" b="0" i="0" u="none" strike="noStrike" dirty="0">
                        <a:solidFill>
                          <a:schemeClr val="tx1"/>
                        </a:solidFill>
                        <a:effectLst/>
                        <a:latin typeface="Arial" panose="020B0604020202020204" pitchFamily="34" charset="0"/>
                        <a:cs typeface="Arial" panose="020B0604020202020204" pitchFamily="34" charset="0"/>
                      </a:endParaRPr>
                    </a:p>
                  </a:txBody>
                  <a:tcPr marL="6350" marR="6350" marT="635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900" b="0" u="none" strike="noStrike" dirty="0">
                          <a:solidFill>
                            <a:schemeClr val="tx1"/>
                          </a:solidFill>
                          <a:effectLst/>
                          <a:latin typeface="Arial" panose="020B0604020202020204" pitchFamily="34" charset="0"/>
                          <a:cs typeface="Arial" panose="020B0604020202020204" pitchFamily="34" charset="0"/>
                        </a:rPr>
                        <a:t>50%</a:t>
                      </a:r>
                      <a:endParaRPr lang="en-US" sz="900" b="0" i="0" u="none" strike="noStrike" dirty="0">
                        <a:solidFill>
                          <a:schemeClr val="tx1"/>
                        </a:solidFill>
                        <a:effectLst/>
                        <a:latin typeface="Arial" panose="020B0604020202020204" pitchFamily="34" charset="0"/>
                        <a:cs typeface="Arial" panose="020B0604020202020204" pitchFamily="34" charset="0"/>
                      </a:endParaRPr>
                    </a:p>
                  </a:txBody>
                  <a:tcPr marL="6350" marR="6350" marT="635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900" b="0" u="none" strike="noStrike" dirty="0">
                          <a:solidFill>
                            <a:schemeClr val="tx1"/>
                          </a:solidFill>
                          <a:effectLst/>
                          <a:latin typeface="Arial" panose="020B0604020202020204" pitchFamily="34" charset="0"/>
                          <a:cs typeface="Arial" panose="020B0604020202020204" pitchFamily="34" charset="0"/>
                        </a:rPr>
                        <a:t>$4</a:t>
                      </a:r>
                      <a:endParaRPr lang="en-US" sz="900" b="0" i="0" u="none" strike="noStrike" dirty="0">
                        <a:solidFill>
                          <a:schemeClr val="tx1"/>
                        </a:solidFill>
                        <a:effectLst/>
                        <a:latin typeface="Arial" panose="020B0604020202020204" pitchFamily="34" charset="0"/>
                        <a:cs typeface="Arial" panose="020B0604020202020204" pitchFamily="34" charset="0"/>
                      </a:endParaRPr>
                    </a:p>
                  </a:txBody>
                  <a:tcPr marL="6350" marR="6350" marT="635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900" b="0" u="none" strike="noStrike" dirty="0">
                          <a:solidFill>
                            <a:schemeClr val="tx1"/>
                          </a:solidFill>
                          <a:effectLst/>
                          <a:latin typeface="Arial" panose="020B0604020202020204" pitchFamily="34" charset="0"/>
                          <a:cs typeface="Arial" panose="020B0604020202020204" pitchFamily="34" charset="0"/>
                        </a:rPr>
                        <a:t>1x</a:t>
                      </a:r>
                      <a:endParaRPr lang="en-US" sz="900" b="0" i="0" u="none" strike="noStrike" dirty="0">
                        <a:solidFill>
                          <a:schemeClr val="tx1"/>
                        </a:solidFill>
                        <a:effectLst/>
                        <a:latin typeface="Arial" panose="020B0604020202020204" pitchFamily="34" charset="0"/>
                        <a:cs typeface="Arial" panose="020B0604020202020204" pitchFamily="34" charset="0"/>
                      </a:endParaRPr>
                    </a:p>
                  </a:txBody>
                  <a:tcPr marL="6350" marR="6350" marT="635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900" b="0" u="none" strike="noStrike" dirty="0">
                          <a:solidFill>
                            <a:schemeClr val="tx1"/>
                          </a:solidFill>
                          <a:effectLst/>
                          <a:latin typeface="Arial" panose="020B0604020202020204" pitchFamily="34" charset="0"/>
                          <a:cs typeface="Arial" panose="020B0604020202020204" pitchFamily="34" charset="0"/>
                        </a:rPr>
                        <a:t>$40,000,000</a:t>
                      </a:r>
                      <a:endParaRPr lang="en-US" sz="900" b="0" i="0" u="none" strike="noStrike" dirty="0">
                        <a:solidFill>
                          <a:schemeClr val="tx1"/>
                        </a:solidFill>
                        <a:effectLst/>
                        <a:latin typeface="Arial" panose="020B0604020202020204" pitchFamily="34" charset="0"/>
                        <a:cs typeface="Arial" panose="020B0604020202020204" pitchFamily="34" charset="0"/>
                      </a:endParaRPr>
                    </a:p>
                  </a:txBody>
                  <a:tcPr marL="6350" marR="6350" marT="635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900" b="0" u="none" strike="noStrike" dirty="0">
                          <a:solidFill>
                            <a:schemeClr val="tx1"/>
                          </a:solidFill>
                          <a:effectLst/>
                          <a:latin typeface="Arial" panose="020B0604020202020204" pitchFamily="34" charset="0"/>
                          <a:cs typeface="Arial" panose="020B0604020202020204" pitchFamily="34" charset="0"/>
                        </a:rPr>
                        <a:t>73%</a:t>
                      </a:r>
                      <a:endParaRPr lang="en-US" sz="900" b="0" i="0" u="none" strike="noStrike" dirty="0">
                        <a:solidFill>
                          <a:schemeClr val="tx1"/>
                        </a:solidFill>
                        <a:effectLst/>
                        <a:latin typeface="Arial" panose="020B0604020202020204" pitchFamily="34" charset="0"/>
                        <a:cs typeface="Arial" panose="020B0604020202020204" pitchFamily="34" charset="0"/>
                      </a:endParaRPr>
                    </a:p>
                  </a:txBody>
                  <a:tcPr marL="6350" marR="6350" marT="635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408383900"/>
                  </a:ext>
                </a:extLst>
              </a:tr>
              <a:tr h="276031">
                <a:tc>
                  <a:txBody>
                    <a:bodyPr/>
                    <a:lstStyle/>
                    <a:p>
                      <a:pPr algn="l" fontAlgn="b"/>
                      <a:r>
                        <a:rPr lang="en-US" sz="900" b="0" i="0" u="none" strike="noStrike" dirty="0">
                          <a:solidFill>
                            <a:schemeClr val="tx1"/>
                          </a:solidFill>
                          <a:effectLst/>
                          <a:latin typeface="Arial" panose="020B0604020202020204" pitchFamily="34" charset="0"/>
                          <a:cs typeface="Arial" panose="020B0604020202020204" pitchFamily="34" charset="0"/>
                        </a:rPr>
                        <a:t>Total</a:t>
                      </a:r>
                    </a:p>
                  </a:txBody>
                  <a:tcPr marL="6350" marR="6350" marT="635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900" b="0" u="none" strike="noStrike" dirty="0">
                          <a:solidFill>
                            <a:schemeClr val="tx1"/>
                          </a:solidFill>
                          <a:effectLst/>
                          <a:latin typeface="Arial" panose="020B0604020202020204" pitchFamily="34" charset="0"/>
                          <a:cs typeface="Arial" panose="020B0604020202020204" pitchFamily="34" charset="0"/>
                        </a:rPr>
                        <a:t>20,000,000</a:t>
                      </a:r>
                      <a:endParaRPr lang="en-US" sz="900" b="0" i="0" u="none" strike="noStrike" dirty="0">
                        <a:solidFill>
                          <a:schemeClr val="tx1"/>
                        </a:solidFill>
                        <a:effectLst/>
                        <a:latin typeface="Arial" panose="020B0604020202020204" pitchFamily="34" charset="0"/>
                        <a:cs typeface="Arial" panose="020B0604020202020204" pitchFamily="34" charset="0"/>
                      </a:endParaRPr>
                    </a:p>
                  </a:txBody>
                  <a:tcPr marL="6350" marR="6350" marT="635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sz="900" b="0" i="0" u="none" strike="noStrike" dirty="0">
                        <a:solidFill>
                          <a:schemeClr val="tx1"/>
                        </a:solidFill>
                        <a:effectLst/>
                        <a:latin typeface="Arial" panose="020B0604020202020204" pitchFamily="34" charset="0"/>
                        <a:cs typeface="Arial" panose="020B0604020202020204" pitchFamily="34" charset="0"/>
                      </a:endParaRPr>
                    </a:p>
                  </a:txBody>
                  <a:tcPr marL="6350" marR="6350" marT="635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sz="900" b="0" i="0" u="none" strike="noStrike" dirty="0">
                        <a:solidFill>
                          <a:schemeClr val="tx1"/>
                        </a:solidFill>
                        <a:effectLst/>
                        <a:latin typeface="Arial" panose="020B0604020202020204" pitchFamily="34" charset="0"/>
                        <a:cs typeface="Arial" panose="020B0604020202020204" pitchFamily="34" charset="0"/>
                      </a:endParaRPr>
                    </a:p>
                  </a:txBody>
                  <a:tcPr marL="6350" marR="6350" marT="635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sz="900" b="0" i="0" u="none" strike="noStrike" dirty="0">
                        <a:solidFill>
                          <a:schemeClr val="tx1"/>
                        </a:solidFill>
                        <a:effectLst/>
                        <a:latin typeface="Arial" panose="020B0604020202020204" pitchFamily="34" charset="0"/>
                        <a:cs typeface="Arial" panose="020B0604020202020204" pitchFamily="34" charset="0"/>
                      </a:endParaRPr>
                    </a:p>
                  </a:txBody>
                  <a:tcPr marL="6350" marR="6350" marT="635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sz="900" b="0" i="0" u="none" strike="noStrike" dirty="0">
                        <a:solidFill>
                          <a:schemeClr val="tx1"/>
                        </a:solidFill>
                        <a:effectLst/>
                        <a:latin typeface="Arial" panose="020B0604020202020204" pitchFamily="34" charset="0"/>
                        <a:cs typeface="Arial" panose="020B0604020202020204" pitchFamily="34" charset="0"/>
                      </a:endParaRPr>
                    </a:p>
                  </a:txBody>
                  <a:tcPr marL="6350" marR="6350" marT="635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900" b="0" u="none" strike="noStrike" dirty="0">
                          <a:solidFill>
                            <a:schemeClr val="tx1"/>
                          </a:solidFill>
                          <a:effectLst/>
                          <a:latin typeface="Arial" panose="020B0604020202020204" pitchFamily="34" charset="0"/>
                          <a:cs typeface="Arial" panose="020B0604020202020204" pitchFamily="34" charset="0"/>
                        </a:rPr>
                        <a:t>$55,000,000</a:t>
                      </a:r>
                      <a:endParaRPr lang="en-US" sz="900" b="0" i="0" u="none" strike="noStrike" dirty="0">
                        <a:solidFill>
                          <a:schemeClr val="tx1"/>
                        </a:solidFill>
                        <a:effectLst/>
                        <a:latin typeface="Arial" panose="020B0604020202020204" pitchFamily="34" charset="0"/>
                        <a:cs typeface="Arial" panose="020B0604020202020204" pitchFamily="34" charset="0"/>
                      </a:endParaRPr>
                    </a:p>
                  </a:txBody>
                  <a:tcPr marL="6350" marR="6350" marT="635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sz="900" b="0" i="0" u="none" strike="noStrike" dirty="0">
                        <a:solidFill>
                          <a:schemeClr val="tx1"/>
                        </a:solidFill>
                        <a:effectLst/>
                        <a:latin typeface="Arial" panose="020B0604020202020204" pitchFamily="34" charset="0"/>
                        <a:cs typeface="Arial" panose="020B0604020202020204" pitchFamily="34" charset="0"/>
                      </a:endParaRPr>
                    </a:p>
                  </a:txBody>
                  <a:tcPr marL="6350" marR="6350" marT="635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810943454"/>
                  </a:ext>
                </a:extLst>
              </a:tr>
            </a:tbl>
          </a:graphicData>
        </a:graphic>
      </p:graphicFrame>
      <p:grpSp>
        <p:nvGrpSpPr>
          <p:cNvPr id="8" name="Group 7">
            <a:extLst>
              <a:ext uri="{FF2B5EF4-FFF2-40B4-BE49-F238E27FC236}">
                <a16:creationId xmlns:a16="http://schemas.microsoft.com/office/drawing/2014/main" id="{EB8C51AB-C2DA-4B4C-8A01-064BED28AC74}"/>
              </a:ext>
            </a:extLst>
          </p:cNvPr>
          <p:cNvGrpSpPr/>
          <p:nvPr/>
        </p:nvGrpSpPr>
        <p:grpSpPr>
          <a:xfrm>
            <a:off x="1475656" y="4077072"/>
            <a:ext cx="6552728" cy="2016224"/>
            <a:chOff x="5652120" y="2780928"/>
            <a:chExt cx="3024336" cy="2964025"/>
          </a:xfrm>
        </p:grpSpPr>
        <p:cxnSp>
          <p:nvCxnSpPr>
            <p:cNvPr id="9" name="Straight Connector 8">
              <a:extLst>
                <a:ext uri="{FF2B5EF4-FFF2-40B4-BE49-F238E27FC236}">
                  <a16:creationId xmlns:a16="http://schemas.microsoft.com/office/drawing/2014/main" id="{D60A0864-9A48-46AB-AACA-1EE721CD3CF2}"/>
                </a:ext>
              </a:extLst>
            </p:cNvPr>
            <p:cNvCxnSpPr>
              <a:cxnSpLocks/>
            </p:cNvCxnSpPr>
            <p:nvPr/>
          </p:nvCxnSpPr>
          <p:spPr>
            <a:xfrm>
              <a:off x="5652120" y="2780928"/>
              <a:ext cx="0" cy="2964025"/>
            </a:xfrm>
            <a:prstGeom prst="line">
              <a:avLst/>
            </a:prstGeom>
            <a:ln w="127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AD2657A8-52CD-4A34-A6D8-130FAEC96D09}"/>
                </a:ext>
              </a:extLst>
            </p:cNvPr>
            <p:cNvCxnSpPr>
              <a:cxnSpLocks/>
            </p:cNvCxnSpPr>
            <p:nvPr/>
          </p:nvCxnSpPr>
          <p:spPr>
            <a:xfrm>
              <a:off x="5652120" y="2780928"/>
              <a:ext cx="3024336" cy="0"/>
            </a:xfrm>
            <a:prstGeom prst="line">
              <a:avLst/>
            </a:prstGeom>
            <a:ln w="12700">
              <a:solidFill>
                <a:srgbClr val="FF0000"/>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44015482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93AB7565-69C3-4384-8E61-A7D5949A1C4A}"/>
              </a:ext>
            </a:extLst>
          </p:cNvPr>
          <p:cNvSpPr>
            <a:spLocks noGrp="1"/>
          </p:cNvSpPr>
          <p:nvPr>
            <p:ph type="body" sz="quarter" idx="13"/>
          </p:nvPr>
        </p:nvSpPr>
        <p:spPr/>
        <p:txBody>
          <a:bodyPr/>
          <a:lstStyle/>
          <a:p>
            <a:r>
              <a:rPr lang="en-US" dirty="0"/>
              <a:t>Liquidation Preference </a:t>
            </a:r>
            <a:r>
              <a:rPr lang="en-US" sz="1200" dirty="0"/>
              <a:t>(Hypothetical Example)</a:t>
            </a:r>
            <a:endParaRPr lang="en-US" dirty="0"/>
          </a:p>
        </p:txBody>
      </p:sp>
      <p:sp>
        <p:nvSpPr>
          <p:cNvPr id="3" name="Slide Number Placeholder 2">
            <a:extLst>
              <a:ext uri="{FF2B5EF4-FFF2-40B4-BE49-F238E27FC236}">
                <a16:creationId xmlns:a16="http://schemas.microsoft.com/office/drawing/2014/main" id="{7BF07CF9-3903-4A12-8885-55A69F3B9C8B}"/>
              </a:ext>
            </a:extLst>
          </p:cNvPr>
          <p:cNvSpPr>
            <a:spLocks noGrp="1"/>
          </p:cNvSpPr>
          <p:nvPr>
            <p:ph type="sldNum" sz="quarter" idx="12"/>
          </p:nvPr>
        </p:nvSpPr>
        <p:spPr/>
        <p:txBody>
          <a:bodyPr/>
          <a:lstStyle/>
          <a:p>
            <a:fld id="{C76FEBDD-00E6-4BCE-81BB-64ADCF1A94EA}" type="slidenum">
              <a:rPr lang="de-DE" smtClean="0"/>
              <a:pPr/>
              <a:t>25</a:t>
            </a:fld>
            <a:endParaRPr lang="de-DE"/>
          </a:p>
        </p:txBody>
      </p:sp>
      <p:graphicFrame>
        <p:nvGraphicFramePr>
          <p:cNvPr id="5" name="Table 4">
            <a:extLst>
              <a:ext uri="{FF2B5EF4-FFF2-40B4-BE49-F238E27FC236}">
                <a16:creationId xmlns:a16="http://schemas.microsoft.com/office/drawing/2014/main" id="{6DEE7FC4-E024-4A80-B0A7-0FC01493BB4D}"/>
              </a:ext>
            </a:extLst>
          </p:cNvPr>
          <p:cNvGraphicFramePr>
            <a:graphicFrameLocks noGrp="1"/>
          </p:cNvGraphicFramePr>
          <p:nvPr>
            <p:extLst>
              <p:ext uri="{D42A27DB-BD31-4B8C-83A1-F6EECF244321}">
                <p14:modId xmlns:p14="http://schemas.microsoft.com/office/powerpoint/2010/main" val="2671795088"/>
              </p:ext>
            </p:extLst>
          </p:nvPr>
        </p:nvGraphicFramePr>
        <p:xfrm>
          <a:off x="740346" y="1629389"/>
          <a:ext cx="2664294" cy="1951084"/>
        </p:xfrm>
        <a:graphic>
          <a:graphicData uri="http://schemas.openxmlformats.org/drawingml/2006/table">
            <a:tbl>
              <a:tblPr firstRow="1" firstCol="1" bandRow="1">
                <a:tableStyleId>{5C22544A-7EE6-4342-B048-85BDC9FD1C3A}</a:tableStyleId>
              </a:tblPr>
              <a:tblGrid>
                <a:gridCol w="888098">
                  <a:extLst>
                    <a:ext uri="{9D8B030D-6E8A-4147-A177-3AD203B41FA5}">
                      <a16:colId xmlns:a16="http://schemas.microsoft.com/office/drawing/2014/main" val="2394817650"/>
                    </a:ext>
                  </a:extLst>
                </a:gridCol>
                <a:gridCol w="888098">
                  <a:extLst>
                    <a:ext uri="{9D8B030D-6E8A-4147-A177-3AD203B41FA5}">
                      <a16:colId xmlns:a16="http://schemas.microsoft.com/office/drawing/2014/main" val="3899170545"/>
                    </a:ext>
                  </a:extLst>
                </a:gridCol>
                <a:gridCol w="888098">
                  <a:extLst>
                    <a:ext uri="{9D8B030D-6E8A-4147-A177-3AD203B41FA5}">
                      <a16:colId xmlns:a16="http://schemas.microsoft.com/office/drawing/2014/main" val="1773283214"/>
                    </a:ext>
                  </a:extLst>
                </a:gridCol>
              </a:tblGrid>
              <a:tr h="305955">
                <a:tc gridSpan="3">
                  <a:txBody>
                    <a:bodyPr/>
                    <a:lstStyle/>
                    <a:p>
                      <a:pPr algn="ctr" fontAlgn="b"/>
                      <a:r>
                        <a:rPr lang="en-US" sz="1000" b="1" u="none" strike="noStrike" dirty="0">
                          <a:solidFill>
                            <a:schemeClr val="bg1"/>
                          </a:solidFill>
                          <a:effectLst/>
                          <a:latin typeface="Arial" panose="020B0604020202020204" pitchFamily="34" charset="0"/>
                          <a:cs typeface="Arial" panose="020B0604020202020204" pitchFamily="34" charset="0"/>
                        </a:rPr>
                        <a:t>Company is sold for $200m</a:t>
                      </a:r>
                      <a:endParaRPr lang="en-US" sz="1000" b="1" i="0" u="none" strike="noStrike" dirty="0">
                        <a:solidFill>
                          <a:schemeClr val="bg1"/>
                        </a:solidFill>
                        <a:effectLst/>
                        <a:latin typeface="Arial" panose="020B0604020202020204" pitchFamily="34" charset="0"/>
                        <a:cs typeface="Arial" panose="020B0604020202020204" pitchFamily="34" charset="0"/>
                      </a:endParaRPr>
                    </a:p>
                  </a:txBody>
                  <a:tcPr marL="6350" marR="6350" marT="635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tx1"/>
                    </a:solidFill>
                  </a:tcPr>
                </a:tc>
                <a:tc hMerge="1">
                  <a:txBody>
                    <a:bodyPr/>
                    <a:lstStyle/>
                    <a:p>
                      <a:pPr algn="ctr" fontAlgn="b"/>
                      <a:r>
                        <a:rPr lang="en-US" sz="900" b="0" u="none" strike="noStrike" dirty="0">
                          <a:solidFill>
                            <a:schemeClr val="bg1"/>
                          </a:solidFill>
                          <a:effectLst/>
                          <a:latin typeface="Arial" panose="020B0604020202020204" pitchFamily="34" charset="0"/>
                          <a:cs typeface="Arial" panose="020B0604020202020204" pitchFamily="34" charset="0"/>
                        </a:rPr>
                        <a:t>200m</a:t>
                      </a:r>
                      <a:endParaRPr lang="en-US" sz="900" b="0" i="0" u="none" strike="noStrike" dirty="0">
                        <a:solidFill>
                          <a:schemeClr val="bg1"/>
                        </a:solidFill>
                        <a:effectLst/>
                        <a:latin typeface="Arial" panose="020B0604020202020204" pitchFamily="34" charset="0"/>
                        <a:cs typeface="Arial" panose="020B0604020202020204" pitchFamily="34" charset="0"/>
                      </a:endParaRPr>
                    </a:p>
                  </a:txBody>
                  <a:tcPr marL="6350" marR="6350" marT="635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noFill/>
                  </a:tcPr>
                </a:tc>
                <a:tc hMerge="1">
                  <a:txBody>
                    <a:bodyPr/>
                    <a:lstStyle/>
                    <a:p>
                      <a:pPr algn="ctr" fontAlgn="b"/>
                      <a:endParaRPr lang="en-US" sz="900" b="0" i="0" u="none" strike="noStrike" dirty="0">
                        <a:solidFill>
                          <a:schemeClr val="bg1"/>
                        </a:solidFill>
                        <a:effectLst/>
                        <a:latin typeface="Arial" panose="020B0604020202020204" pitchFamily="34" charset="0"/>
                        <a:cs typeface="Arial" panose="020B0604020202020204" pitchFamily="34" charset="0"/>
                      </a:endParaRPr>
                    </a:p>
                  </a:txBody>
                  <a:tcPr marL="6350" marR="6350" marT="635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noFill/>
                  </a:tcPr>
                </a:tc>
                <a:extLst>
                  <a:ext uri="{0D108BD9-81ED-4DB2-BD59-A6C34878D82A}">
                    <a16:rowId xmlns:a16="http://schemas.microsoft.com/office/drawing/2014/main" val="2247183371"/>
                  </a:ext>
                </a:extLst>
              </a:tr>
              <a:tr h="421309">
                <a:tc>
                  <a:txBody>
                    <a:bodyPr/>
                    <a:lstStyle/>
                    <a:p>
                      <a:pPr algn="l" fontAlgn="b"/>
                      <a:endParaRPr lang="en-US" sz="900" b="0" i="0" u="none" strike="noStrike">
                        <a:solidFill>
                          <a:schemeClr val="tx1"/>
                        </a:solidFill>
                        <a:effectLst/>
                        <a:latin typeface="Arial" panose="020B0604020202020204" pitchFamily="34" charset="0"/>
                        <a:cs typeface="Arial" panose="020B0604020202020204" pitchFamily="34" charset="0"/>
                      </a:endParaRPr>
                    </a:p>
                  </a:txBody>
                  <a:tcPr marL="6350" marR="6350" marT="635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noFill/>
                  </a:tcPr>
                </a:tc>
                <a:tc>
                  <a:txBody>
                    <a:bodyPr/>
                    <a:lstStyle/>
                    <a:p>
                      <a:pPr algn="ctr" fontAlgn="b"/>
                      <a:r>
                        <a:rPr lang="en-US" sz="900" b="0" i="0" u="none" strike="noStrike" dirty="0">
                          <a:solidFill>
                            <a:schemeClr val="tx1"/>
                          </a:solidFill>
                          <a:effectLst/>
                          <a:latin typeface="Arial" panose="020B0604020202020204" pitchFamily="34" charset="0"/>
                          <a:cs typeface="Arial" panose="020B0604020202020204" pitchFamily="34" charset="0"/>
                        </a:rPr>
                        <a:t>Payout if converted</a:t>
                      </a:r>
                    </a:p>
                  </a:txBody>
                  <a:tcPr marL="6350" marR="6350" marT="635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noFill/>
                  </a:tcPr>
                </a:tc>
                <a:tc>
                  <a:txBody>
                    <a:bodyPr/>
                    <a:lstStyle/>
                    <a:p>
                      <a:pPr algn="ctr" fontAlgn="b"/>
                      <a:r>
                        <a:rPr lang="en-US" sz="900" b="0" u="none" strike="noStrike" dirty="0">
                          <a:solidFill>
                            <a:schemeClr val="tx1"/>
                          </a:solidFill>
                          <a:effectLst/>
                          <a:latin typeface="Arial" panose="020B0604020202020204" pitchFamily="34" charset="0"/>
                          <a:cs typeface="Arial" panose="020B0604020202020204" pitchFamily="34" charset="0"/>
                        </a:rPr>
                        <a:t>Payout if not converted</a:t>
                      </a:r>
                      <a:endParaRPr lang="en-US" sz="900" b="0" i="0" u="none" strike="noStrike" dirty="0">
                        <a:solidFill>
                          <a:schemeClr val="tx1"/>
                        </a:solidFill>
                        <a:effectLst/>
                        <a:latin typeface="Arial" panose="020B0604020202020204" pitchFamily="34" charset="0"/>
                        <a:cs typeface="Arial" panose="020B0604020202020204" pitchFamily="34" charset="0"/>
                      </a:endParaRPr>
                    </a:p>
                  </a:txBody>
                  <a:tcPr marL="6350" marR="6350" marT="635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noFill/>
                  </a:tcPr>
                </a:tc>
                <a:extLst>
                  <a:ext uri="{0D108BD9-81ED-4DB2-BD59-A6C34878D82A}">
                    <a16:rowId xmlns:a16="http://schemas.microsoft.com/office/drawing/2014/main" val="2831893079"/>
                  </a:ext>
                </a:extLst>
              </a:tr>
              <a:tr h="305955">
                <a:tc>
                  <a:txBody>
                    <a:bodyPr/>
                    <a:lstStyle/>
                    <a:p>
                      <a:pPr algn="l" fontAlgn="b"/>
                      <a:r>
                        <a:rPr lang="en-US" sz="900" b="0" u="none" strike="noStrike" dirty="0">
                          <a:solidFill>
                            <a:schemeClr val="tx1"/>
                          </a:solidFill>
                          <a:effectLst/>
                          <a:latin typeface="Arial" panose="020B0604020202020204" pitchFamily="34" charset="0"/>
                          <a:cs typeface="Arial" panose="020B0604020202020204" pitchFamily="34" charset="0"/>
                        </a:rPr>
                        <a:t>Common</a:t>
                      </a:r>
                      <a:endParaRPr lang="en-US" sz="900" b="0" i="0" u="none" strike="noStrike" dirty="0">
                        <a:solidFill>
                          <a:schemeClr val="tx1"/>
                        </a:solidFill>
                        <a:effectLst/>
                        <a:latin typeface="Arial" panose="020B0604020202020204" pitchFamily="34" charset="0"/>
                        <a:cs typeface="Arial" panose="020B0604020202020204" pitchFamily="34" charset="0"/>
                      </a:endParaRPr>
                    </a:p>
                  </a:txBody>
                  <a:tcPr marL="6350" marR="6350" marT="635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noFill/>
                  </a:tcPr>
                </a:tc>
                <a:tc>
                  <a:txBody>
                    <a:bodyPr/>
                    <a:lstStyle/>
                    <a:p>
                      <a:pPr algn="ctr" fontAlgn="b"/>
                      <a:r>
                        <a:rPr lang="en-US" sz="900" b="0" u="none" strike="noStrike" dirty="0">
                          <a:solidFill>
                            <a:schemeClr val="tx1"/>
                          </a:solidFill>
                          <a:effectLst/>
                          <a:latin typeface="Arial" panose="020B0604020202020204" pitchFamily="34" charset="0"/>
                          <a:cs typeface="Arial" panose="020B0604020202020204" pitchFamily="34" charset="0"/>
                        </a:rPr>
                        <a:t>$10m</a:t>
                      </a:r>
                      <a:endParaRPr lang="en-US" sz="900" b="0" i="0" u="none" strike="noStrike" dirty="0">
                        <a:solidFill>
                          <a:schemeClr val="tx1"/>
                        </a:solidFill>
                        <a:effectLst/>
                        <a:latin typeface="Arial" panose="020B0604020202020204" pitchFamily="34" charset="0"/>
                        <a:cs typeface="Arial" panose="020B0604020202020204" pitchFamily="34" charset="0"/>
                      </a:endParaRPr>
                    </a:p>
                  </a:txBody>
                  <a:tcPr marL="6350" marR="6350" marT="635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noFill/>
                  </a:tcPr>
                </a:tc>
                <a:tc>
                  <a:txBody>
                    <a:bodyPr/>
                    <a:lstStyle/>
                    <a:p>
                      <a:pPr algn="ctr" fontAlgn="b"/>
                      <a:r>
                        <a:rPr lang="en-US" sz="900" b="0" u="none" strike="noStrike" dirty="0">
                          <a:solidFill>
                            <a:schemeClr val="tx1"/>
                          </a:solidFill>
                          <a:effectLst/>
                          <a:latin typeface="Arial" panose="020B0604020202020204" pitchFamily="34" charset="0"/>
                          <a:cs typeface="Arial" panose="020B0604020202020204" pitchFamily="34" charset="0"/>
                        </a:rPr>
                        <a:t>$145m</a:t>
                      </a:r>
                      <a:endParaRPr lang="en-US" sz="900" b="0" i="0" u="none" strike="noStrike" dirty="0">
                        <a:solidFill>
                          <a:schemeClr val="tx1"/>
                        </a:solidFill>
                        <a:effectLst/>
                        <a:latin typeface="Arial" panose="020B0604020202020204" pitchFamily="34" charset="0"/>
                        <a:cs typeface="Arial" panose="020B0604020202020204" pitchFamily="34" charset="0"/>
                      </a:endParaRPr>
                    </a:p>
                  </a:txBody>
                  <a:tcPr marL="6350" marR="6350" marT="635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noFill/>
                  </a:tcPr>
                </a:tc>
                <a:extLst>
                  <a:ext uri="{0D108BD9-81ED-4DB2-BD59-A6C34878D82A}">
                    <a16:rowId xmlns:a16="http://schemas.microsoft.com/office/drawing/2014/main" val="240345874"/>
                  </a:ext>
                </a:extLst>
              </a:tr>
              <a:tr h="305955">
                <a:tc>
                  <a:txBody>
                    <a:bodyPr/>
                    <a:lstStyle/>
                    <a:p>
                      <a:pPr algn="l" fontAlgn="b"/>
                      <a:r>
                        <a:rPr lang="en-US" sz="900" b="0" u="none" strike="noStrike" dirty="0">
                          <a:solidFill>
                            <a:schemeClr val="tx1"/>
                          </a:solidFill>
                          <a:effectLst/>
                          <a:latin typeface="Arial" panose="020B0604020202020204" pitchFamily="34" charset="0"/>
                          <a:cs typeface="Arial" panose="020B0604020202020204" pitchFamily="34" charset="0"/>
                        </a:rPr>
                        <a:t>Series A</a:t>
                      </a:r>
                      <a:endParaRPr lang="en-US" sz="900" b="0" i="0" u="none" strike="noStrike" dirty="0">
                        <a:solidFill>
                          <a:schemeClr val="tx1"/>
                        </a:solidFill>
                        <a:effectLst/>
                        <a:latin typeface="Arial" panose="020B0604020202020204" pitchFamily="34" charset="0"/>
                        <a:cs typeface="Arial" panose="020B0604020202020204" pitchFamily="34" charset="0"/>
                      </a:endParaRPr>
                    </a:p>
                  </a:txBody>
                  <a:tcPr marL="6350" marR="6350" marT="635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noFill/>
                  </a:tcPr>
                </a:tc>
                <a:tc>
                  <a:txBody>
                    <a:bodyPr/>
                    <a:lstStyle/>
                    <a:p>
                      <a:pPr algn="ctr" fontAlgn="b"/>
                      <a:r>
                        <a:rPr lang="en-US" sz="900" b="0" u="none" strike="noStrike" dirty="0">
                          <a:solidFill>
                            <a:schemeClr val="tx1"/>
                          </a:solidFill>
                          <a:effectLst/>
                          <a:latin typeface="Arial" panose="020B0604020202020204" pitchFamily="34" charset="0"/>
                          <a:cs typeface="Arial" panose="020B0604020202020204" pitchFamily="34" charset="0"/>
                        </a:rPr>
                        <a:t>$30m</a:t>
                      </a:r>
                      <a:endParaRPr lang="en-US" sz="900" b="0" i="0" u="none" strike="noStrike" dirty="0">
                        <a:solidFill>
                          <a:schemeClr val="tx1"/>
                        </a:solidFill>
                        <a:effectLst/>
                        <a:latin typeface="Arial" panose="020B0604020202020204" pitchFamily="34" charset="0"/>
                        <a:cs typeface="Arial" panose="020B0604020202020204" pitchFamily="34" charset="0"/>
                      </a:endParaRPr>
                    </a:p>
                  </a:txBody>
                  <a:tcPr marL="6350" marR="6350" marT="635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noFill/>
                  </a:tcPr>
                </a:tc>
                <a:tc>
                  <a:txBody>
                    <a:bodyPr/>
                    <a:lstStyle/>
                    <a:p>
                      <a:pPr algn="ctr" fontAlgn="b"/>
                      <a:r>
                        <a:rPr lang="en-US" sz="900" b="0" u="none" strike="noStrike" dirty="0">
                          <a:solidFill>
                            <a:schemeClr val="tx1"/>
                          </a:solidFill>
                          <a:effectLst/>
                          <a:latin typeface="Arial" panose="020B0604020202020204" pitchFamily="34" charset="0"/>
                          <a:cs typeface="Arial" panose="020B0604020202020204" pitchFamily="34" charset="0"/>
                        </a:rPr>
                        <a:t>$3m</a:t>
                      </a:r>
                      <a:endParaRPr lang="en-US" sz="900" b="0" i="0" u="none" strike="noStrike" dirty="0">
                        <a:solidFill>
                          <a:schemeClr val="tx1"/>
                        </a:solidFill>
                        <a:effectLst/>
                        <a:latin typeface="Arial" panose="020B0604020202020204" pitchFamily="34" charset="0"/>
                        <a:cs typeface="Arial" panose="020B0604020202020204" pitchFamily="34" charset="0"/>
                      </a:endParaRPr>
                    </a:p>
                  </a:txBody>
                  <a:tcPr marL="6350" marR="6350" marT="635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noFill/>
                  </a:tcPr>
                </a:tc>
                <a:extLst>
                  <a:ext uri="{0D108BD9-81ED-4DB2-BD59-A6C34878D82A}">
                    <a16:rowId xmlns:a16="http://schemas.microsoft.com/office/drawing/2014/main" val="2040351013"/>
                  </a:ext>
                </a:extLst>
              </a:tr>
              <a:tr h="305955">
                <a:tc>
                  <a:txBody>
                    <a:bodyPr/>
                    <a:lstStyle/>
                    <a:p>
                      <a:pPr algn="l" fontAlgn="b"/>
                      <a:r>
                        <a:rPr lang="en-US" sz="900" b="0" u="none" strike="noStrike" dirty="0">
                          <a:solidFill>
                            <a:schemeClr val="tx1"/>
                          </a:solidFill>
                          <a:effectLst/>
                          <a:latin typeface="Arial" panose="020B0604020202020204" pitchFamily="34" charset="0"/>
                          <a:cs typeface="Arial" panose="020B0604020202020204" pitchFamily="34" charset="0"/>
                        </a:rPr>
                        <a:t>Series B</a:t>
                      </a:r>
                      <a:endParaRPr lang="en-US" sz="900" b="0" i="0" u="none" strike="noStrike" dirty="0">
                        <a:solidFill>
                          <a:schemeClr val="tx1"/>
                        </a:solidFill>
                        <a:effectLst/>
                        <a:latin typeface="Arial" panose="020B0604020202020204" pitchFamily="34" charset="0"/>
                        <a:cs typeface="Arial" panose="020B0604020202020204" pitchFamily="34" charset="0"/>
                      </a:endParaRPr>
                    </a:p>
                  </a:txBody>
                  <a:tcPr marL="6350" marR="6350" marT="635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noFill/>
                  </a:tcPr>
                </a:tc>
                <a:tc>
                  <a:txBody>
                    <a:bodyPr/>
                    <a:lstStyle/>
                    <a:p>
                      <a:pPr algn="ctr" fontAlgn="b"/>
                      <a:r>
                        <a:rPr lang="en-US" sz="900" b="0" u="none" strike="noStrike" dirty="0">
                          <a:solidFill>
                            <a:schemeClr val="tx1"/>
                          </a:solidFill>
                          <a:effectLst/>
                          <a:latin typeface="Arial" panose="020B0604020202020204" pitchFamily="34" charset="0"/>
                          <a:cs typeface="Arial" panose="020B0604020202020204" pitchFamily="34" charset="0"/>
                        </a:rPr>
                        <a:t>$60m</a:t>
                      </a:r>
                      <a:endParaRPr lang="en-US" sz="900" b="0" i="0" u="none" strike="noStrike" dirty="0">
                        <a:solidFill>
                          <a:schemeClr val="tx1"/>
                        </a:solidFill>
                        <a:effectLst/>
                        <a:latin typeface="Arial" panose="020B0604020202020204" pitchFamily="34" charset="0"/>
                        <a:cs typeface="Arial" panose="020B0604020202020204" pitchFamily="34" charset="0"/>
                      </a:endParaRPr>
                    </a:p>
                  </a:txBody>
                  <a:tcPr marL="6350" marR="6350" marT="635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noFill/>
                  </a:tcPr>
                </a:tc>
                <a:tc>
                  <a:txBody>
                    <a:bodyPr/>
                    <a:lstStyle/>
                    <a:p>
                      <a:pPr algn="ctr" fontAlgn="b"/>
                      <a:r>
                        <a:rPr lang="en-US" sz="900" b="0" u="none" strike="noStrike" dirty="0">
                          <a:solidFill>
                            <a:schemeClr val="tx1"/>
                          </a:solidFill>
                          <a:effectLst/>
                          <a:latin typeface="Arial" panose="020B0604020202020204" pitchFamily="34" charset="0"/>
                          <a:cs typeface="Arial" panose="020B0604020202020204" pitchFamily="34" charset="0"/>
                        </a:rPr>
                        <a:t>$12m</a:t>
                      </a:r>
                      <a:endParaRPr lang="en-US" sz="900" b="0" i="0" u="none" strike="noStrike" dirty="0">
                        <a:solidFill>
                          <a:schemeClr val="tx1"/>
                        </a:solidFill>
                        <a:effectLst/>
                        <a:latin typeface="Arial" panose="020B0604020202020204" pitchFamily="34" charset="0"/>
                        <a:cs typeface="Arial" panose="020B0604020202020204" pitchFamily="34" charset="0"/>
                      </a:endParaRPr>
                    </a:p>
                  </a:txBody>
                  <a:tcPr marL="6350" marR="6350" marT="635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noFill/>
                  </a:tcPr>
                </a:tc>
                <a:extLst>
                  <a:ext uri="{0D108BD9-81ED-4DB2-BD59-A6C34878D82A}">
                    <a16:rowId xmlns:a16="http://schemas.microsoft.com/office/drawing/2014/main" val="314903081"/>
                  </a:ext>
                </a:extLst>
              </a:tr>
              <a:tr h="305955">
                <a:tc>
                  <a:txBody>
                    <a:bodyPr/>
                    <a:lstStyle/>
                    <a:p>
                      <a:pPr algn="l" fontAlgn="b"/>
                      <a:r>
                        <a:rPr lang="en-US" sz="900" b="0" u="none" strike="noStrike" dirty="0">
                          <a:solidFill>
                            <a:schemeClr val="tx1"/>
                          </a:solidFill>
                          <a:effectLst/>
                          <a:latin typeface="Arial" panose="020B0604020202020204" pitchFamily="34" charset="0"/>
                          <a:cs typeface="Arial" panose="020B0604020202020204" pitchFamily="34" charset="0"/>
                        </a:rPr>
                        <a:t>Series C</a:t>
                      </a:r>
                      <a:endParaRPr lang="en-US" sz="900" b="0" i="0" u="none" strike="noStrike" dirty="0">
                        <a:solidFill>
                          <a:schemeClr val="tx1"/>
                        </a:solidFill>
                        <a:effectLst/>
                        <a:latin typeface="Arial" panose="020B0604020202020204" pitchFamily="34" charset="0"/>
                        <a:cs typeface="Arial" panose="020B0604020202020204" pitchFamily="34" charset="0"/>
                      </a:endParaRPr>
                    </a:p>
                  </a:txBody>
                  <a:tcPr marL="6350" marR="6350" marT="635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noFill/>
                  </a:tcPr>
                </a:tc>
                <a:tc>
                  <a:txBody>
                    <a:bodyPr/>
                    <a:lstStyle/>
                    <a:p>
                      <a:pPr algn="ctr" fontAlgn="b"/>
                      <a:r>
                        <a:rPr lang="en-US" sz="900" b="0" u="none" strike="noStrike" dirty="0">
                          <a:solidFill>
                            <a:schemeClr val="tx1"/>
                          </a:solidFill>
                          <a:effectLst/>
                          <a:latin typeface="Arial" panose="020B0604020202020204" pitchFamily="34" charset="0"/>
                          <a:cs typeface="Arial" panose="020B0604020202020204" pitchFamily="34" charset="0"/>
                        </a:rPr>
                        <a:t>$100m</a:t>
                      </a:r>
                      <a:endParaRPr lang="en-US" sz="900" b="0" i="0" u="none" strike="noStrike" dirty="0">
                        <a:solidFill>
                          <a:schemeClr val="tx1"/>
                        </a:solidFill>
                        <a:effectLst/>
                        <a:latin typeface="Arial" panose="020B0604020202020204" pitchFamily="34" charset="0"/>
                        <a:cs typeface="Arial" panose="020B0604020202020204" pitchFamily="34" charset="0"/>
                      </a:endParaRPr>
                    </a:p>
                  </a:txBody>
                  <a:tcPr marL="6350" marR="6350" marT="635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noFill/>
                  </a:tcPr>
                </a:tc>
                <a:tc>
                  <a:txBody>
                    <a:bodyPr/>
                    <a:lstStyle/>
                    <a:p>
                      <a:pPr algn="ctr" fontAlgn="b"/>
                      <a:r>
                        <a:rPr lang="en-US" sz="900" b="0" u="none" strike="noStrike" dirty="0">
                          <a:solidFill>
                            <a:schemeClr val="tx1"/>
                          </a:solidFill>
                          <a:effectLst/>
                          <a:latin typeface="Arial" panose="020B0604020202020204" pitchFamily="34" charset="0"/>
                          <a:cs typeface="Arial" panose="020B0604020202020204" pitchFamily="34" charset="0"/>
                        </a:rPr>
                        <a:t>$40m</a:t>
                      </a:r>
                      <a:endParaRPr lang="en-US" sz="900" b="0" i="0" u="none" strike="noStrike" dirty="0">
                        <a:solidFill>
                          <a:schemeClr val="tx1"/>
                        </a:solidFill>
                        <a:effectLst/>
                        <a:latin typeface="Arial" panose="020B0604020202020204" pitchFamily="34" charset="0"/>
                        <a:cs typeface="Arial" panose="020B0604020202020204" pitchFamily="34" charset="0"/>
                      </a:endParaRPr>
                    </a:p>
                  </a:txBody>
                  <a:tcPr marL="6350" marR="6350" marT="635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noFill/>
                  </a:tcPr>
                </a:tc>
                <a:extLst>
                  <a:ext uri="{0D108BD9-81ED-4DB2-BD59-A6C34878D82A}">
                    <a16:rowId xmlns:a16="http://schemas.microsoft.com/office/drawing/2014/main" val="1682608213"/>
                  </a:ext>
                </a:extLst>
              </a:tr>
            </a:tbl>
          </a:graphicData>
        </a:graphic>
      </p:graphicFrame>
      <p:pic>
        <p:nvPicPr>
          <p:cNvPr id="6" name="Picture 12" descr="Download Published Inhand Drawn Arrow - Wire PNG Image with No Background -  PNGkey.com">
            <a:extLst>
              <a:ext uri="{FF2B5EF4-FFF2-40B4-BE49-F238E27FC236}">
                <a16:creationId xmlns:a16="http://schemas.microsoft.com/office/drawing/2014/main" id="{857C8A34-5954-4FD7-9BD9-9E4FFEC3CC49}"/>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13689534">
            <a:off x="1372002" y="2221221"/>
            <a:ext cx="523294" cy="216023"/>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a:extLst>
              <a:ext uri="{FF2B5EF4-FFF2-40B4-BE49-F238E27FC236}">
                <a16:creationId xmlns:a16="http://schemas.microsoft.com/office/drawing/2014/main" id="{62AFA725-1B65-41B0-BDBB-3D21596A0112}"/>
              </a:ext>
            </a:extLst>
          </p:cNvPr>
          <p:cNvSpPr txBox="1"/>
          <p:nvPr/>
        </p:nvSpPr>
        <p:spPr>
          <a:xfrm>
            <a:off x="251520" y="1988840"/>
            <a:ext cx="1073071" cy="230832"/>
          </a:xfrm>
          <a:prstGeom prst="rect">
            <a:avLst/>
          </a:prstGeom>
          <a:solidFill>
            <a:schemeClr val="bg1"/>
          </a:solidFill>
          <a:ln w="6350">
            <a:solidFill>
              <a:srgbClr val="FF0000"/>
            </a:solidFill>
          </a:ln>
        </p:spPr>
        <p:txBody>
          <a:bodyPr wrap="square" rtlCol="0">
            <a:spAutoFit/>
          </a:bodyPr>
          <a:lstStyle/>
          <a:p>
            <a:pPr algn="ctr"/>
            <a:r>
              <a:rPr lang="en-US" sz="900" dirty="0">
                <a:latin typeface="Arial" panose="020B0604020202020204" pitchFamily="34" charset="0"/>
                <a:cs typeface="Arial" panose="020B0604020202020204" pitchFamily="34" charset="0"/>
              </a:rPr>
              <a:t>5% of $200m</a:t>
            </a:r>
          </a:p>
        </p:txBody>
      </p:sp>
      <p:pic>
        <p:nvPicPr>
          <p:cNvPr id="8" name="Picture 12" descr="Download Published Inhand Drawn Arrow - Wire PNG Image with No Background -  PNGkey.com">
            <a:extLst>
              <a:ext uri="{FF2B5EF4-FFF2-40B4-BE49-F238E27FC236}">
                <a16:creationId xmlns:a16="http://schemas.microsoft.com/office/drawing/2014/main" id="{B6DCB7C0-612D-40E8-817F-2D9BAB1F617E}"/>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17311348" flipH="1">
            <a:off x="1600338" y="3675403"/>
            <a:ext cx="523294" cy="216023"/>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a:extLst>
              <a:ext uri="{FF2B5EF4-FFF2-40B4-BE49-F238E27FC236}">
                <a16:creationId xmlns:a16="http://schemas.microsoft.com/office/drawing/2014/main" id="{CB2A41A9-8498-4705-A070-10BCC59F7FAE}"/>
              </a:ext>
            </a:extLst>
          </p:cNvPr>
          <p:cNvSpPr txBox="1"/>
          <p:nvPr/>
        </p:nvSpPr>
        <p:spPr>
          <a:xfrm>
            <a:off x="542404" y="3892879"/>
            <a:ext cx="1073071" cy="230832"/>
          </a:xfrm>
          <a:prstGeom prst="rect">
            <a:avLst/>
          </a:prstGeom>
          <a:noFill/>
          <a:ln w="6350">
            <a:solidFill>
              <a:srgbClr val="FF0000"/>
            </a:solidFill>
          </a:ln>
        </p:spPr>
        <p:txBody>
          <a:bodyPr wrap="square" rtlCol="0">
            <a:spAutoFit/>
          </a:bodyPr>
          <a:lstStyle/>
          <a:p>
            <a:pPr algn="ctr"/>
            <a:r>
              <a:rPr lang="en-US" sz="900" dirty="0">
                <a:latin typeface="Arial" panose="020B0604020202020204" pitchFamily="34" charset="0"/>
                <a:cs typeface="Arial" panose="020B0604020202020204" pitchFamily="34" charset="0"/>
              </a:rPr>
              <a:t>50% of $200m</a:t>
            </a:r>
          </a:p>
        </p:txBody>
      </p:sp>
      <p:pic>
        <p:nvPicPr>
          <p:cNvPr id="10" name="Picture 12" descr="Download Published Inhand Drawn Arrow - Wire PNG Image with No Background -  PNGkey.com">
            <a:extLst>
              <a:ext uri="{FF2B5EF4-FFF2-40B4-BE49-F238E27FC236}">
                <a16:creationId xmlns:a16="http://schemas.microsoft.com/office/drawing/2014/main" id="{7201311D-FA57-4B71-9E1C-545D170D28CE}"/>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3157122">
            <a:off x="3057563" y="3594473"/>
            <a:ext cx="523294" cy="216023"/>
          </a:xfrm>
          <a:prstGeom prst="rect">
            <a:avLst/>
          </a:prstGeom>
          <a:noFill/>
          <a:extLst>
            <a:ext uri="{909E8E84-426E-40DD-AFC4-6F175D3DCCD1}">
              <a14:hiddenFill xmlns:a14="http://schemas.microsoft.com/office/drawing/2010/main">
                <a:solidFill>
                  <a:srgbClr val="FFFFFF"/>
                </a:solidFill>
              </a14:hiddenFill>
            </a:ext>
          </a:extLst>
        </p:spPr>
      </p:pic>
      <p:sp>
        <p:nvSpPr>
          <p:cNvPr id="11" name="TextBox 10">
            <a:extLst>
              <a:ext uri="{FF2B5EF4-FFF2-40B4-BE49-F238E27FC236}">
                <a16:creationId xmlns:a16="http://schemas.microsoft.com/office/drawing/2014/main" id="{68A9FB54-F19C-4AE6-88F3-E988AAEC7160}"/>
              </a:ext>
            </a:extLst>
          </p:cNvPr>
          <p:cNvSpPr txBox="1"/>
          <p:nvPr/>
        </p:nvSpPr>
        <p:spPr>
          <a:xfrm>
            <a:off x="2915816" y="3878859"/>
            <a:ext cx="1400630" cy="369332"/>
          </a:xfrm>
          <a:prstGeom prst="rect">
            <a:avLst/>
          </a:prstGeom>
          <a:noFill/>
          <a:ln w="6350">
            <a:solidFill>
              <a:srgbClr val="FF0000"/>
            </a:solidFill>
          </a:ln>
        </p:spPr>
        <p:txBody>
          <a:bodyPr wrap="square" rtlCol="0">
            <a:spAutoFit/>
          </a:bodyPr>
          <a:lstStyle/>
          <a:p>
            <a:pPr algn="ctr"/>
            <a:r>
              <a:rPr lang="en-US" sz="900" dirty="0">
                <a:latin typeface="Arial" panose="020B0604020202020204" pitchFamily="34" charset="0"/>
                <a:cs typeface="Arial" panose="020B0604020202020204" pitchFamily="34" charset="0"/>
              </a:rPr>
              <a:t>1x of $4 investment x 10m shares</a:t>
            </a:r>
          </a:p>
        </p:txBody>
      </p:sp>
      <p:graphicFrame>
        <p:nvGraphicFramePr>
          <p:cNvPr id="12" name="Table 11">
            <a:extLst>
              <a:ext uri="{FF2B5EF4-FFF2-40B4-BE49-F238E27FC236}">
                <a16:creationId xmlns:a16="http://schemas.microsoft.com/office/drawing/2014/main" id="{09E40550-5E38-4AC5-A103-71FAE15EE803}"/>
              </a:ext>
            </a:extLst>
          </p:cNvPr>
          <p:cNvGraphicFramePr>
            <a:graphicFrameLocks noGrp="1"/>
          </p:cNvGraphicFramePr>
          <p:nvPr>
            <p:extLst>
              <p:ext uri="{D42A27DB-BD31-4B8C-83A1-F6EECF244321}">
                <p14:modId xmlns:p14="http://schemas.microsoft.com/office/powerpoint/2010/main" val="1114464801"/>
              </p:ext>
            </p:extLst>
          </p:nvPr>
        </p:nvGraphicFramePr>
        <p:xfrm>
          <a:off x="5738826" y="1629389"/>
          <a:ext cx="2664828" cy="1951084"/>
        </p:xfrm>
        <a:graphic>
          <a:graphicData uri="http://schemas.openxmlformats.org/drawingml/2006/table">
            <a:tbl>
              <a:tblPr firstRow="1" firstCol="1" bandRow="1">
                <a:tableStyleId>{5C22544A-7EE6-4342-B048-85BDC9FD1C3A}</a:tableStyleId>
              </a:tblPr>
              <a:tblGrid>
                <a:gridCol w="888276">
                  <a:extLst>
                    <a:ext uri="{9D8B030D-6E8A-4147-A177-3AD203B41FA5}">
                      <a16:colId xmlns:a16="http://schemas.microsoft.com/office/drawing/2014/main" val="2394817650"/>
                    </a:ext>
                  </a:extLst>
                </a:gridCol>
                <a:gridCol w="888276">
                  <a:extLst>
                    <a:ext uri="{9D8B030D-6E8A-4147-A177-3AD203B41FA5}">
                      <a16:colId xmlns:a16="http://schemas.microsoft.com/office/drawing/2014/main" val="3172142959"/>
                    </a:ext>
                  </a:extLst>
                </a:gridCol>
                <a:gridCol w="888276">
                  <a:extLst>
                    <a:ext uri="{9D8B030D-6E8A-4147-A177-3AD203B41FA5}">
                      <a16:colId xmlns:a16="http://schemas.microsoft.com/office/drawing/2014/main" val="1661311276"/>
                    </a:ext>
                  </a:extLst>
                </a:gridCol>
              </a:tblGrid>
              <a:tr h="305955">
                <a:tc gridSpan="3">
                  <a:txBody>
                    <a:bodyPr/>
                    <a:lstStyle/>
                    <a:p>
                      <a:pPr algn="ctr" fontAlgn="b"/>
                      <a:r>
                        <a:rPr lang="en-US" sz="1000" b="1" u="none" strike="noStrike" dirty="0">
                          <a:solidFill>
                            <a:schemeClr val="bg1"/>
                          </a:solidFill>
                          <a:effectLst/>
                          <a:latin typeface="Arial" panose="020B0604020202020204" pitchFamily="34" charset="0"/>
                          <a:cs typeface="Arial" panose="020B0604020202020204" pitchFamily="34" charset="0"/>
                        </a:rPr>
                        <a:t>Company is sold for $50m</a:t>
                      </a:r>
                      <a:endParaRPr lang="en-US" sz="1000" b="1" i="0" u="none" strike="noStrike" dirty="0">
                        <a:solidFill>
                          <a:schemeClr val="bg1"/>
                        </a:solidFill>
                        <a:effectLst/>
                        <a:latin typeface="Arial" panose="020B0604020202020204" pitchFamily="34" charset="0"/>
                        <a:cs typeface="Arial" panose="020B0604020202020204" pitchFamily="34" charset="0"/>
                      </a:endParaRPr>
                    </a:p>
                  </a:txBody>
                  <a:tcPr marL="6350" marR="6350" marT="635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tx1"/>
                    </a:solidFill>
                  </a:tcPr>
                </a:tc>
                <a:tc hMerge="1">
                  <a:txBody>
                    <a:bodyPr/>
                    <a:lstStyle/>
                    <a:p>
                      <a:pPr algn="ctr" fontAlgn="b"/>
                      <a:r>
                        <a:rPr lang="en-US" sz="900" b="0" u="none" strike="noStrike" dirty="0">
                          <a:solidFill>
                            <a:schemeClr val="tx1"/>
                          </a:solidFill>
                          <a:effectLst/>
                          <a:latin typeface="Arial" panose="020B0604020202020204" pitchFamily="34" charset="0"/>
                          <a:cs typeface="Arial" panose="020B0604020202020204" pitchFamily="34" charset="0"/>
                        </a:rPr>
                        <a:t>50m</a:t>
                      </a:r>
                      <a:endParaRPr lang="en-US" sz="900" b="0" i="0" u="none" strike="noStrike" dirty="0">
                        <a:solidFill>
                          <a:schemeClr val="tx1"/>
                        </a:solidFill>
                        <a:effectLst/>
                        <a:latin typeface="Arial" panose="020B0604020202020204" pitchFamily="34" charset="0"/>
                        <a:cs typeface="Arial" panose="020B0604020202020204" pitchFamily="34" charset="0"/>
                      </a:endParaRPr>
                    </a:p>
                  </a:txBody>
                  <a:tcPr marL="6350" marR="6350" marT="635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noFill/>
                  </a:tcPr>
                </a:tc>
                <a:tc hMerge="1">
                  <a:txBody>
                    <a:bodyPr/>
                    <a:lstStyle/>
                    <a:p>
                      <a:pPr algn="ctr" fontAlgn="b"/>
                      <a:endParaRPr lang="en-US" sz="900" b="0" i="0" u="none" strike="noStrike" dirty="0">
                        <a:solidFill>
                          <a:schemeClr val="tx1"/>
                        </a:solidFill>
                        <a:effectLst/>
                        <a:latin typeface="Arial" panose="020B0604020202020204" pitchFamily="34" charset="0"/>
                        <a:cs typeface="Arial" panose="020B0604020202020204" pitchFamily="34" charset="0"/>
                      </a:endParaRPr>
                    </a:p>
                  </a:txBody>
                  <a:tcPr marL="6350" marR="6350" marT="635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noFill/>
                  </a:tcPr>
                </a:tc>
                <a:extLst>
                  <a:ext uri="{0D108BD9-81ED-4DB2-BD59-A6C34878D82A}">
                    <a16:rowId xmlns:a16="http://schemas.microsoft.com/office/drawing/2014/main" val="2247183371"/>
                  </a:ext>
                </a:extLst>
              </a:tr>
              <a:tr h="421309">
                <a:tc>
                  <a:txBody>
                    <a:bodyPr/>
                    <a:lstStyle/>
                    <a:p>
                      <a:pPr algn="l" fontAlgn="b"/>
                      <a:endParaRPr lang="en-US" sz="900" b="0" i="0" u="none" strike="noStrike">
                        <a:solidFill>
                          <a:schemeClr val="tx1"/>
                        </a:solidFill>
                        <a:effectLst/>
                        <a:latin typeface="Arial" panose="020B0604020202020204" pitchFamily="34" charset="0"/>
                        <a:cs typeface="Arial" panose="020B0604020202020204" pitchFamily="34" charset="0"/>
                      </a:endParaRPr>
                    </a:p>
                  </a:txBody>
                  <a:tcPr marL="6350" marR="6350" marT="635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noFill/>
                  </a:tcPr>
                </a:tc>
                <a:tc>
                  <a:txBody>
                    <a:bodyPr/>
                    <a:lstStyle/>
                    <a:p>
                      <a:pPr algn="ctr" fontAlgn="b"/>
                      <a:r>
                        <a:rPr lang="en-US" sz="900" b="0" i="0" u="none" strike="noStrike" dirty="0">
                          <a:solidFill>
                            <a:schemeClr val="tx1"/>
                          </a:solidFill>
                          <a:effectLst/>
                          <a:latin typeface="Arial" panose="020B0604020202020204" pitchFamily="34" charset="0"/>
                          <a:cs typeface="Arial" panose="020B0604020202020204" pitchFamily="34" charset="0"/>
                        </a:rPr>
                        <a:t>Payout</a:t>
                      </a:r>
                      <a:r>
                        <a:rPr lang="en-US" sz="900" b="0" u="none" strike="noStrike" dirty="0">
                          <a:solidFill>
                            <a:schemeClr val="tx1"/>
                          </a:solidFill>
                          <a:effectLst/>
                          <a:latin typeface="Arial" panose="020B0604020202020204" pitchFamily="34" charset="0"/>
                          <a:cs typeface="Arial" panose="020B0604020202020204" pitchFamily="34" charset="0"/>
                        </a:rPr>
                        <a:t> </a:t>
                      </a:r>
                      <a:r>
                        <a:rPr lang="en-US" sz="900" b="0" i="0" u="none" strike="noStrike" dirty="0">
                          <a:solidFill>
                            <a:schemeClr val="tx1"/>
                          </a:solidFill>
                          <a:effectLst/>
                          <a:latin typeface="Arial" panose="020B0604020202020204" pitchFamily="34" charset="0"/>
                          <a:cs typeface="Arial" panose="020B0604020202020204" pitchFamily="34" charset="0"/>
                        </a:rPr>
                        <a:t>if converted</a:t>
                      </a:r>
                    </a:p>
                  </a:txBody>
                  <a:tcPr marL="6350" marR="6350" marT="635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noFill/>
                  </a:tcPr>
                </a:tc>
                <a:tc>
                  <a:txBody>
                    <a:bodyPr/>
                    <a:lstStyle/>
                    <a:p>
                      <a:pPr algn="ctr" fontAlgn="b"/>
                      <a:r>
                        <a:rPr lang="en-US" sz="900" b="0" u="none" strike="noStrike" dirty="0">
                          <a:solidFill>
                            <a:schemeClr val="tx1"/>
                          </a:solidFill>
                          <a:effectLst/>
                          <a:latin typeface="Arial" panose="020B0604020202020204" pitchFamily="34" charset="0"/>
                          <a:cs typeface="Arial" panose="020B0604020202020204" pitchFamily="34" charset="0"/>
                        </a:rPr>
                        <a:t>Payout if not converted</a:t>
                      </a:r>
                      <a:endParaRPr lang="en-US" sz="900" b="0" i="0" u="none" strike="noStrike" dirty="0">
                        <a:solidFill>
                          <a:schemeClr val="tx1"/>
                        </a:solidFill>
                        <a:effectLst/>
                        <a:latin typeface="Arial" panose="020B0604020202020204" pitchFamily="34" charset="0"/>
                        <a:cs typeface="Arial" panose="020B0604020202020204" pitchFamily="34" charset="0"/>
                      </a:endParaRPr>
                    </a:p>
                  </a:txBody>
                  <a:tcPr marL="6350" marR="6350" marT="635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noFill/>
                  </a:tcPr>
                </a:tc>
                <a:extLst>
                  <a:ext uri="{0D108BD9-81ED-4DB2-BD59-A6C34878D82A}">
                    <a16:rowId xmlns:a16="http://schemas.microsoft.com/office/drawing/2014/main" val="2831893079"/>
                  </a:ext>
                </a:extLst>
              </a:tr>
              <a:tr h="305955">
                <a:tc>
                  <a:txBody>
                    <a:bodyPr/>
                    <a:lstStyle/>
                    <a:p>
                      <a:pPr algn="l" fontAlgn="b"/>
                      <a:r>
                        <a:rPr lang="en-US" sz="900" b="0" u="none" strike="noStrike" dirty="0">
                          <a:solidFill>
                            <a:schemeClr val="tx1"/>
                          </a:solidFill>
                          <a:effectLst/>
                          <a:latin typeface="Arial" panose="020B0604020202020204" pitchFamily="34" charset="0"/>
                          <a:cs typeface="Arial" panose="020B0604020202020204" pitchFamily="34" charset="0"/>
                        </a:rPr>
                        <a:t>Common</a:t>
                      </a:r>
                      <a:endParaRPr lang="en-US" sz="900" b="0" i="0" u="none" strike="noStrike" dirty="0">
                        <a:solidFill>
                          <a:schemeClr val="tx1"/>
                        </a:solidFill>
                        <a:effectLst/>
                        <a:latin typeface="Arial" panose="020B0604020202020204" pitchFamily="34" charset="0"/>
                        <a:cs typeface="Arial" panose="020B0604020202020204" pitchFamily="34" charset="0"/>
                      </a:endParaRPr>
                    </a:p>
                  </a:txBody>
                  <a:tcPr marL="6350" marR="6350" marT="635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noFill/>
                  </a:tcPr>
                </a:tc>
                <a:tc>
                  <a:txBody>
                    <a:bodyPr/>
                    <a:lstStyle/>
                    <a:p>
                      <a:pPr algn="ctr" fontAlgn="b"/>
                      <a:r>
                        <a:rPr lang="en-US" sz="900" b="0" u="none" strike="noStrike" dirty="0">
                          <a:solidFill>
                            <a:schemeClr val="tx1"/>
                          </a:solidFill>
                          <a:effectLst/>
                          <a:latin typeface="Arial" panose="020B0604020202020204" pitchFamily="34" charset="0"/>
                          <a:cs typeface="Arial" panose="020B0604020202020204" pitchFamily="34" charset="0"/>
                        </a:rPr>
                        <a:t>$2.5m</a:t>
                      </a:r>
                      <a:endParaRPr lang="en-US" sz="900" b="0" i="0" u="none" strike="noStrike" dirty="0">
                        <a:solidFill>
                          <a:schemeClr val="tx1"/>
                        </a:solidFill>
                        <a:effectLst/>
                        <a:latin typeface="Arial" panose="020B0604020202020204" pitchFamily="34" charset="0"/>
                        <a:cs typeface="Arial" panose="020B0604020202020204" pitchFamily="34" charset="0"/>
                      </a:endParaRPr>
                    </a:p>
                  </a:txBody>
                  <a:tcPr marL="6350" marR="6350" marT="635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noFill/>
                  </a:tcPr>
                </a:tc>
                <a:tc>
                  <a:txBody>
                    <a:bodyPr/>
                    <a:lstStyle/>
                    <a:p>
                      <a:pPr algn="ctr" fontAlgn="b"/>
                      <a:r>
                        <a:rPr lang="en-US" sz="900" b="0" i="1" u="none" strike="noStrike" dirty="0">
                          <a:solidFill>
                            <a:schemeClr val="tx1"/>
                          </a:solidFill>
                          <a:effectLst/>
                          <a:latin typeface="Arial" panose="020B0604020202020204" pitchFamily="34" charset="0"/>
                          <a:cs typeface="Arial" panose="020B0604020202020204" pitchFamily="34" charset="0"/>
                        </a:rPr>
                        <a:t>?</a:t>
                      </a:r>
                    </a:p>
                  </a:txBody>
                  <a:tcPr marL="6350" marR="6350" marT="635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noFill/>
                  </a:tcPr>
                </a:tc>
                <a:extLst>
                  <a:ext uri="{0D108BD9-81ED-4DB2-BD59-A6C34878D82A}">
                    <a16:rowId xmlns:a16="http://schemas.microsoft.com/office/drawing/2014/main" val="240345874"/>
                  </a:ext>
                </a:extLst>
              </a:tr>
              <a:tr h="305955">
                <a:tc>
                  <a:txBody>
                    <a:bodyPr/>
                    <a:lstStyle/>
                    <a:p>
                      <a:pPr algn="l" fontAlgn="b"/>
                      <a:r>
                        <a:rPr lang="en-US" sz="900" b="0" u="none" strike="noStrike" dirty="0">
                          <a:solidFill>
                            <a:schemeClr val="tx1"/>
                          </a:solidFill>
                          <a:effectLst/>
                          <a:latin typeface="Arial" panose="020B0604020202020204" pitchFamily="34" charset="0"/>
                          <a:cs typeface="Arial" panose="020B0604020202020204" pitchFamily="34" charset="0"/>
                        </a:rPr>
                        <a:t>Series A</a:t>
                      </a:r>
                      <a:endParaRPr lang="en-US" sz="900" b="0" i="0" u="none" strike="noStrike" dirty="0">
                        <a:solidFill>
                          <a:schemeClr val="tx1"/>
                        </a:solidFill>
                        <a:effectLst/>
                        <a:latin typeface="Arial" panose="020B0604020202020204" pitchFamily="34" charset="0"/>
                        <a:cs typeface="Arial" panose="020B0604020202020204" pitchFamily="34" charset="0"/>
                      </a:endParaRPr>
                    </a:p>
                  </a:txBody>
                  <a:tcPr marL="6350" marR="6350" marT="635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noFill/>
                  </a:tcPr>
                </a:tc>
                <a:tc>
                  <a:txBody>
                    <a:bodyPr/>
                    <a:lstStyle/>
                    <a:p>
                      <a:pPr algn="ctr" fontAlgn="b"/>
                      <a:r>
                        <a:rPr lang="en-US" sz="900" b="0" u="none" strike="noStrike" dirty="0">
                          <a:solidFill>
                            <a:schemeClr val="tx1"/>
                          </a:solidFill>
                          <a:effectLst/>
                          <a:latin typeface="Arial" panose="020B0604020202020204" pitchFamily="34" charset="0"/>
                          <a:cs typeface="Arial" panose="020B0604020202020204" pitchFamily="34" charset="0"/>
                        </a:rPr>
                        <a:t>$7.5m</a:t>
                      </a:r>
                      <a:endParaRPr lang="en-US" sz="900" b="0" i="0" u="none" strike="noStrike" dirty="0">
                        <a:solidFill>
                          <a:schemeClr val="tx1"/>
                        </a:solidFill>
                        <a:effectLst/>
                        <a:latin typeface="Arial" panose="020B0604020202020204" pitchFamily="34" charset="0"/>
                        <a:cs typeface="Arial" panose="020B0604020202020204" pitchFamily="34" charset="0"/>
                      </a:endParaRPr>
                    </a:p>
                  </a:txBody>
                  <a:tcPr marL="6350" marR="6350" marT="635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noFill/>
                  </a:tcPr>
                </a:tc>
                <a:tc>
                  <a:txBody>
                    <a:bodyPr/>
                    <a:lstStyle/>
                    <a:p>
                      <a:pPr algn="ctr" fontAlgn="b"/>
                      <a:r>
                        <a:rPr lang="en-US" sz="900" b="0" i="1" u="none" strike="noStrike" dirty="0">
                          <a:solidFill>
                            <a:schemeClr val="tx1"/>
                          </a:solidFill>
                          <a:effectLst/>
                          <a:latin typeface="Arial" panose="020B0604020202020204" pitchFamily="34" charset="0"/>
                          <a:cs typeface="Arial" panose="020B0604020202020204" pitchFamily="34" charset="0"/>
                        </a:rPr>
                        <a:t>$0?</a:t>
                      </a:r>
                    </a:p>
                  </a:txBody>
                  <a:tcPr marL="6350" marR="6350" marT="635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noFill/>
                  </a:tcPr>
                </a:tc>
                <a:extLst>
                  <a:ext uri="{0D108BD9-81ED-4DB2-BD59-A6C34878D82A}">
                    <a16:rowId xmlns:a16="http://schemas.microsoft.com/office/drawing/2014/main" val="2040351013"/>
                  </a:ext>
                </a:extLst>
              </a:tr>
              <a:tr h="305955">
                <a:tc>
                  <a:txBody>
                    <a:bodyPr/>
                    <a:lstStyle/>
                    <a:p>
                      <a:pPr algn="l" fontAlgn="b"/>
                      <a:r>
                        <a:rPr lang="en-US" sz="900" b="0" u="none" strike="noStrike" dirty="0">
                          <a:solidFill>
                            <a:schemeClr val="tx1"/>
                          </a:solidFill>
                          <a:effectLst/>
                          <a:latin typeface="Arial" panose="020B0604020202020204" pitchFamily="34" charset="0"/>
                          <a:cs typeface="Arial" panose="020B0604020202020204" pitchFamily="34" charset="0"/>
                        </a:rPr>
                        <a:t>Series B</a:t>
                      </a:r>
                      <a:endParaRPr lang="en-US" sz="900" b="0" i="0" u="none" strike="noStrike" dirty="0">
                        <a:solidFill>
                          <a:schemeClr val="tx1"/>
                        </a:solidFill>
                        <a:effectLst/>
                        <a:latin typeface="Arial" panose="020B0604020202020204" pitchFamily="34" charset="0"/>
                        <a:cs typeface="Arial" panose="020B0604020202020204" pitchFamily="34" charset="0"/>
                      </a:endParaRPr>
                    </a:p>
                  </a:txBody>
                  <a:tcPr marL="6350" marR="6350" marT="635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noFill/>
                  </a:tcPr>
                </a:tc>
                <a:tc>
                  <a:txBody>
                    <a:bodyPr/>
                    <a:lstStyle/>
                    <a:p>
                      <a:pPr algn="ctr" fontAlgn="b"/>
                      <a:r>
                        <a:rPr lang="en-US" sz="900" b="0" u="none" strike="noStrike" dirty="0">
                          <a:solidFill>
                            <a:schemeClr val="tx1"/>
                          </a:solidFill>
                          <a:effectLst/>
                          <a:latin typeface="Arial" panose="020B0604020202020204" pitchFamily="34" charset="0"/>
                          <a:cs typeface="Arial" panose="020B0604020202020204" pitchFamily="34" charset="0"/>
                        </a:rPr>
                        <a:t>$15m</a:t>
                      </a:r>
                      <a:endParaRPr lang="en-US" sz="900" b="0" i="0" u="none" strike="noStrike" dirty="0">
                        <a:solidFill>
                          <a:schemeClr val="tx1"/>
                        </a:solidFill>
                        <a:effectLst/>
                        <a:latin typeface="Arial" panose="020B0604020202020204" pitchFamily="34" charset="0"/>
                        <a:cs typeface="Arial" panose="020B0604020202020204" pitchFamily="34" charset="0"/>
                      </a:endParaRPr>
                    </a:p>
                  </a:txBody>
                  <a:tcPr marL="6350" marR="6350" marT="635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noFill/>
                  </a:tcPr>
                </a:tc>
                <a:tc>
                  <a:txBody>
                    <a:bodyPr/>
                    <a:lstStyle/>
                    <a:p>
                      <a:pPr algn="ctr" fontAlgn="b"/>
                      <a:r>
                        <a:rPr lang="en-US" sz="900" b="0" i="1" u="none" strike="noStrike" dirty="0">
                          <a:solidFill>
                            <a:schemeClr val="tx1"/>
                          </a:solidFill>
                          <a:effectLst/>
                          <a:latin typeface="Arial" panose="020B0604020202020204" pitchFamily="34" charset="0"/>
                          <a:cs typeface="Arial" panose="020B0604020202020204" pitchFamily="34" charset="0"/>
                        </a:rPr>
                        <a:t>$10m?</a:t>
                      </a:r>
                    </a:p>
                  </a:txBody>
                  <a:tcPr marL="6350" marR="6350" marT="635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noFill/>
                  </a:tcPr>
                </a:tc>
                <a:extLst>
                  <a:ext uri="{0D108BD9-81ED-4DB2-BD59-A6C34878D82A}">
                    <a16:rowId xmlns:a16="http://schemas.microsoft.com/office/drawing/2014/main" val="314903081"/>
                  </a:ext>
                </a:extLst>
              </a:tr>
              <a:tr h="305955">
                <a:tc>
                  <a:txBody>
                    <a:bodyPr/>
                    <a:lstStyle/>
                    <a:p>
                      <a:pPr algn="l" fontAlgn="b"/>
                      <a:r>
                        <a:rPr lang="en-US" sz="900" b="0" u="none" strike="noStrike" dirty="0">
                          <a:solidFill>
                            <a:schemeClr val="tx1"/>
                          </a:solidFill>
                          <a:effectLst/>
                          <a:latin typeface="Arial" panose="020B0604020202020204" pitchFamily="34" charset="0"/>
                          <a:cs typeface="Arial" panose="020B0604020202020204" pitchFamily="34" charset="0"/>
                        </a:rPr>
                        <a:t>Series C</a:t>
                      </a:r>
                      <a:endParaRPr lang="en-US" sz="900" b="0" i="0" u="none" strike="noStrike" dirty="0">
                        <a:solidFill>
                          <a:schemeClr val="tx1"/>
                        </a:solidFill>
                        <a:effectLst/>
                        <a:latin typeface="Arial" panose="020B0604020202020204" pitchFamily="34" charset="0"/>
                        <a:cs typeface="Arial" panose="020B0604020202020204" pitchFamily="34" charset="0"/>
                      </a:endParaRPr>
                    </a:p>
                  </a:txBody>
                  <a:tcPr marL="6350" marR="6350" marT="635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noFill/>
                  </a:tcPr>
                </a:tc>
                <a:tc>
                  <a:txBody>
                    <a:bodyPr/>
                    <a:lstStyle/>
                    <a:p>
                      <a:pPr algn="ctr" fontAlgn="b"/>
                      <a:r>
                        <a:rPr lang="en-US" sz="900" b="0" u="none" strike="noStrike" dirty="0">
                          <a:solidFill>
                            <a:schemeClr val="tx1"/>
                          </a:solidFill>
                          <a:effectLst/>
                          <a:latin typeface="Arial" panose="020B0604020202020204" pitchFamily="34" charset="0"/>
                          <a:cs typeface="Arial" panose="020B0604020202020204" pitchFamily="34" charset="0"/>
                        </a:rPr>
                        <a:t>$25m</a:t>
                      </a:r>
                      <a:endParaRPr lang="en-US" sz="900" b="0" i="0" u="none" strike="noStrike" dirty="0">
                        <a:solidFill>
                          <a:schemeClr val="tx1"/>
                        </a:solidFill>
                        <a:effectLst/>
                        <a:latin typeface="Arial" panose="020B0604020202020204" pitchFamily="34" charset="0"/>
                        <a:cs typeface="Arial" panose="020B0604020202020204" pitchFamily="34" charset="0"/>
                      </a:endParaRPr>
                    </a:p>
                  </a:txBody>
                  <a:tcPr marL="6350" marR="6350" marT="635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noFill/>
                  </a:tcPr>
                </a:tc>
                <a:tc>
                  <a:txBody>
                    <a:bodyPr/>
                    <a:lstStyle/>
                    <a:p>
                      <a:pPr algn="ctr" fontAlgn="b"/>
                      <a:r>
                        <a:rPr lang="en-US" sz="900" b="0" i="1" u="none" strike="noStrike" dirty="0">
                          <a:solidFill>
                            <a:schemeClr val="tx1"/>
                          </a:solidFill>
                          <a:effectLst/>
                          <a:latin typeface="Arial" panose="020B0604020202020204" pitchFamily="34" charset="0"/>
                          <a:cs typeface="Arial" panose="020B0604020202020204" pitchFamily="34" charset="0"/>
                        </a:rPr>
                        <a:t>$40m?</a:t>
                      </a:r>
                    </a:p>
                  </a:txBody>
                  <a:tcPr marL="6350" marR="6350" marT="635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noFill/>
                  </a:tcPr>
                </a:tc>
                <a:extLst>
                  <a:ext uri="{0D108BD9-81ED-4DB2-BD59-A6C34878D82A}">
                    <a16:rowId xmlns:a16="http://schemas.microsoft.com/office/drawing/2014/main" val="1682608213"/>
                  </a:ext>
                </a:extLst>
              </a:tr>
            </a:tbl>
          </a:graphicData>
        </a:graphic>
      </p:graphicFrame>
      <p:pic>
        <p:nvPicPr>
          <p:cNvPr id="13" name="Picture 12" descr="Download Published Inhand Drawn Arrow - Wire PNG Image with No Background -  PNGkey.com">
            <a:extLst>
              <a:ext uri="{FF2B5EF4-FFF2-40B4-BE49-F238E27FC236}">
                <a16:creationId xmlns:a16="http://schemas.microsoft.com/office/drawing/2014/main" id="{284207C0-4BE9-4F0B-8494-E336D47720F1}"/>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20878934">
            <a:off x="3129735" y="2329144"/>
            <a:ext cx="523294" cy="216023"/>
          </a:xfrm>
          <a:prstGeom prst="rect">
            <a:avLst/>
          </a:prstGeom>
          <a:noFill/>
          <a:extLst>
            <a:ext uri="{909E8E84-426E-40DD-AFC4-6F175D3DCCD1}">
              <a14:hiddenFill xmlns:a14="http://schemas.microsoft.com/office/drawing/2010/main">
                <a:solidFill>
                  <a:srgbClr val="FFFFFF"/>
                </a:solidFill>
              </a14:hiddenFill>
            </a:ext>
          </a:extLst>
        </p:spPr>
      </p:pic>
      <p:sp>
        <p:nvSpPr>
          <p:cNvPr id="15" name="TextBox 14">
            <a:extLst>
              <a:ext uri="{FF2B5EF4-FFF2-40B4-BE49-F238E27FC236}">
                <a16:creationId xmlns:a16="http://schemas.microsoft.com/office/drawing/2014/main" id="{9BD6DEF6-8B00-43A5-B2D2-32F1963C8855}"/>
              </a:ext>
            </a:extLst>
          </p:cNvPr>
          <p:cNvSpPr txBox="1"/>
          <p:nvPr/>
        </p:nvSpPr>
        <p:spPr>
          <a:xfrm>
            <a:off x="3650605" y="1628800"/>
            <a:ext cx="707682" cy="784830"/>
          </a:xfrm>
          <a:prstGeom prst="rect">
            <a:avLst/>
          </a:prstGeom>
          <a:noFill/>
          <a:ln w="6350">
            <a:solidFill>
              <a:srgbClr val="FF0000"/>
            </a:solidFill>
          </a:ln>
        </p:spPr>
        <p:txBody>
          <a:bodyPr wrap="square" rtlCol="0">
            <a:spAutoFit/>
          </a:bodyPr>
          <a:lstStyle/>
          <a:p>
            <a:pPr algn="r"/>
            <a:r>
              <a:rPr lang="en-US" sz="900" dirty="0">
                <a:latin typeface="Arial" panose="020B0604020202020204" pitchFamily="34" charset="0"/>
                <a:cs typeface="Arial" panose="020B0604020202020204" pitchFamily="34" charset="0"/>
              </a:rPr>
              <a:t>$200mn</a:t>
            </a:r>
          </a:p>
          <a:p>
            <a:pPr algn="r"/>
            <a:r>
              <a:rPr lang="en-US" sz="900" dirty="0">
                <a:latin typeface="Arial" panose="020B0604020202020204" pitchFamily="34" charset="0"/>
                <a:cs typeface="Arial" panose="020B0604020202020204" pitchFamily="34" charset="0"/>
              </a:rPr>
              <a:t>- $40mn</a:t>
            </a:r>
          </a:p>
          <a:p>
            <a:pPr algn="r"/>
            <a:r>
              <a:rPr lang="en-US" sz="900" dirty="0">
                <a:latin typeface="Arial" panose="020B0604020202020204" pitchFamily="34" charset="0"/>
                <a:cs typeface="Arial" panose="020B0604020202020204" pitchFamily="34" charset="0"/>
              </a:rPr>
              <a:t>- $12mn</a:t>
            </a:r>
          </a:p>
          <a:p>
            <a:pPr algn="r"/>
            <a:r>
              <a:rPr lang="en-US" sz="900" dirty="0">
                <a:latin typeface="Arial" panose="020B0604020202020204" pitchFamily="34" charset="0"/>
                <a:cs typeface="Arial" panose="020B0604020202020204" pitchFamily="34" charset="0"/>
              </a:rPr>
              <a:t> - $3mn</a:t>
            </a:r>
          </a:p>
          <a:p>
            <a:pPr algn="r"/>
            <a:r>
              <a:rPr lang="en-US" sz="900" dirty="0">
                <a:latin typeface="Arial" panose="020B0604020202020204" pitchFamily="34" charset="0"/>
                <a:cs typeface="Arial" panose="020B0604020202020204" pitchFamily="34" charset="0"/>
              </a:rPr>
              <a:t>= $145m </a:t>
            </a:r>
          </a:p>
        </p:txBody>
      </p:sp>
      <p:pic>
        <p:nvPicPr>
          <p:cNvPr id="16" name="Picture 12" descr="Download Published Inhand Drawn Arrow - Wire PNG Image with No Background -  PNGkey.com">
            <a:extLst>
              <a:ext uri="{FF2B5EF4-FFF2-40B4-BE49-F238E27FC236}">
                <a16:creationId xmlns:a16="http://schemas.microsoft.com/office/drawing/2014/main" id="{605EDA1E-4829-4F5E-9681-77C9D86CD24E}"/>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13689534">
            <a:off x="6388175" y="2293229"/>
            <a:ext cx="523294" cy="216023"/>
          </a:xfrm>
          <a:prstGeom prst="rect">
            <a:avLst/>
          </a:prstGeom>
          <a:noFill/>
          <a:extLst>
            <a:ext uri="{909E8E84-426E-40DD-AFC4-6F175D3DCCD1}">
              <a14:hiddenFill xmlns:a14="http://schemas.microsoft.com/office/drawing/2010/main">
                <a:solidFill>
                  <a:srgbClr val="FFFFFF"/>
                </a:solidFill>
              </a14:hiddenFill>
            </a:ext>
          </a:extLst>
        </p:spPr>
      </p:pic>
      <p:sp>
        <p:nvSpPr>
          <p:cNvPr id="17" name="TextBox 16">
            <a:extLst>
              <a:ext uri="{FF2B5EF4-FFF2-40B4-BE49-F238E27FC236}">
                <a16:creationId xmlns:a16="http://schemas.microsoft.com/office/drawing/2014/main" id="{9BEF47C7-3340-480F-8891-5A4C80E0C041}"/>
              </a:ext>
            </a:extLst>
          </p:cNvPr>
          <p:cNvSpPr txBox="1"/>
          <p:nvPr/>
        </p:nvSpPr>
        <p:spPr>
          <a:xfrm>
            <a:off x="5267693" y="2060848"/>
            <a:ext cx="1073071" cy="230832"/>
          </a:xfrm>
          <a:prstGeom prst="rect">
            <a:avLst/>
          </a:prstGeom>
          <a:solidFill>
            <a:schemeClr val="bg1"/>
          </a:solidFill>
          <a:ln w="6350">
            <a:solidFill>
              <a:srgbClr val="FF0000"/>
            </a:solidFill>
          </a:ln>
        </p:spPr>
        <p:txBody>
          <a:bodyPr wrap="square" rtlCol="0">
            <a:spAutoFit/>
          </a:bodyPr>
          <a:lstStyle/>
          <a:p>
            <a:pPr algn="ctr"/>
            <a:r>
              <a:rPr lang="en-US" sz="900" dirty="0">
                <a:latin typeface="Arial" panose="020B0604020202020204" pitchFamily="34" charset="0"/>
                <a:cs typeface="Arial" panose="020B0604020202020204" pitchFamily="34" charset="0"/>
              </a:rPr>
              <a:t>5% of $50m</a:t>
            </a:r>
          </a:p>
        </p:txBody>
      </p:sp>
      <p:pic>
        <p:nvPicPr>
          <p:cNvPr id="18" name="Picture 12" descr="Download Published Inhand Drawn Arrow - Wire PNG Image with No Background -  PNGkey.com">
            <a:extLst>
              <a:ext uri="{FF2B5EF4-FFF2-40B4-BE49-F238E27FC236}">
                <a16:creationId xmlns:a16="http://schemas.microsoft.com/office/drawing/2014/main" id="{461656A3-3CF5-4AB3-BD1C-2AF7E85CAC72}"/>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17311348" flipH="1">
            <a:off x="6512113" y="3675403"/>
            <a:ext cx="523294" cy="216023"/>
          </a:xfrm>
          <a:prstGeom prst="rect">
            <a:avLst/>
          </a:prstGeom>
          <a:noFill/>
          <a:extLst>
            <a:ext uri="{909E8E84-426E-40DD-AFC4-6F175D3DCCD1}">
              <a14:hiddenFill xmlns:a14="http://schemas.microsoft.com/office/drawing/2010/main">
                <a:solidFill>
                  <a:srgbClr val="FFFFFF"/>
                </a:solidFill>
              </a14:hiddenFill>
            </a:ext>
          </a:extLst>
        </p:spPr>
      </p:pic>
      <p:sp>
        <p:nvSpPr>
          <p:cNvPr id="19" name="TextBox 18">
            <a:extLst>
              <a:ext uri="{FF2B5EF4-FFF2-40B4-BE49-F238E27FC236}">
                <a16:creationId xmlns:a16="http://schemas.microsoft.com/office/drawing/2014/main" id="{FDAB0651-98F6-4BA4-8169-C972EE9ECCFE}"/>
              </a:ext>
            </a:extLst>
          </p:cNvPr>
          <p:cNvSpPr txBox="1"/>
          <p:nvPr/>
        </p:nvSpPr>
        <p:spPr>
          <a:xfrm>
            <a:off x="5434936" y="3879583"/>
            <a:ext cx="1073071" cy="230832"/>
          </a:xfrm>
          <a:prstGeom prst="rect">
            <a:avLst/>
          </a:prstGeom>
          <a:noFill/>
          <a:ln w="6350">
            <a:solidFill>
              <a:srgbClr val="FF0000"/>
            </a:solidFill>
          </a:ln>
        </p:spPr>
        <p:txBody>
          <a:bodyPr wrap="square" rtlCol="0">
            <a:spAutoFit/>
          </a:bodyPr>
          <a:lstStyle/>
          <a:p>
            <a:pPr algn="ctr"/>
            <a:r>
              <a:rPr lang="en-US" sz="900" dirty="0">
                <a:latin typeface="Arial" panose="020B0604020202020204" pitchFamily="34" charset="0"/>
                <a:cs typeface="Arial" panose="020B0604020202020204" pitchFamily="34" charset="0"/>
              </a:rPr>
              <a:t>50% of $50m</a:t>
            </a:r>
          </a:p>
        </p:txBody>
      </p:sp>
      <p:grpSp>
        <p:nvGrpSpPr>
          <p:cNvPr id="20" name="Group 19">
            <a:extLst>
              <a:ext uri="{FF2B5EF4-FFF2-40B4-BE49-F238E27FC236}">
                <a16:creationId xmlns:a16="http://schemas.microsoft.com/office/drawing/2014/main" id="{E24D4354-FEA0-40EF-B784-7C6D08AD96AC}"/>
              </a:ext>
            </a:extLst>
          </p:cNvPr>
          <p:cNvGrpSpPr/>
          <p:nvPr/>
        </p:nvGrpSpPr>
        <p:grpSpPr>
          <a:xfrm>
            <a:off x="739485" y="4515681"/>
            <a:ext cx="2664296" cy="1433600"/>
            <a:chOff x="5652120" y="2780928"/>
            <a:chExt cx="3024336" cy="2964025"/>
          </a:xfrm>
        </p:grpSpPr>
        <p:cxnSp>
          <p:nvCxnSpPr>
            <p:cNvPr id="21" name="Straight Connector 20">
              <a:extLst>
                <a:ext uri="{FF2B5EF4-FFF2-40B4-BE49-F238E27FC236}">
                  <a16:creationId xmlns:a16="http://schemas.microsoft.com/office/drawing/2014/main" id="{162E62C5-FBC9-4212-BBD9-4D16732DC717}"/>
                </a:ext>
              </a:extLst>
            </p:cNvPr>
            <p:cNvCxnSpPr>
              <a:cxnSpLocks/>
            </p:cNvCxnSpPr>
            <p:nvPr/>
          </p:nvCxnSpPr>
          <p:spPr>
            <a:xfrm>
              <a:off x="5652120" y="2780928"/>
              <a:ext cx="0" cy="2964025"/>
            </a:xfrm>
            <a:prstGeom prst="line">
              <a:avLst/>
            </a:prstGeom>
            <a:ln w="127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D8BEBBA6-CC4B-4847-BC2F-CAFF1FF77B6F}"/>
                </a:ext>
              </a:extLst>
            </p:cNvPr>
            <p:cNvCxnSpPr>
              <a:cxnSpLocks/>
            </p:cNvCxnSpPr>
            <p:nvPr/>
          </p:nvCxnSpPr>
          <p:spPr>
            <a:xfrm>
              <a:off x="5652120" y="2780928"/>
              <a:ext cx="3024336" cy="0"/>
            </a:xfrm>
            <a:prstGeom prst="line">
              <a:avLst/>
            </a:prstGeom>
            <a:ln w="12700">
              <a:solidFill>
                <a:srgbClr val="FF0000"/>
              </a:solidFill>
            </a:ln>
          </p:spPr>
          <p:style>
            <a:lnRef idx="1">
              <a:schemeClr val="accent1"/>
            </a:lnRef>
            <a:fillRef idx="0">
              <a:schemeClr val="accent1"/>
            </a:fillRef>
            <a:effectRef idx="0">
              <a:schemeClr val="accent1"/>
            </a:effectRef>
            <a:fontRef idx="minor">
              <a:schemeClr val="tx1"/>
            </a:fontRef>
          </p:style>
        </p:cxnSp>
      </p:grpSp>
      <p:sp>
        <p:nvSpPr>
          <p:cNvPr id="24" name="TextBox 23">
            <a:extLst>
              <a:ext uri="{FF2B5EF4-FFF2-40B4-BE49-F238E27FC236}">
                <a16:creationId xmlns:a16="http://schemas.microsoft.com/office/drawing/2014/main" id="{13358830-AF13-4291-A945-4499370158AA}"/>
              </a:ext>
            </a:extLst>
          </p:cNvPr>
          <p:cNvSpPr txBox="1"/>
          <p:nvPr/>
        </p:nvSpPr>
        <p:spPr>
          <a:xfrm>
            <a:off x="940280" y="4630659"/>
            <a:ext cx="2432153" cy="1274260"/>
          </a:xfrm>
          <a:prstGeom prst="rect">
            <a:avLst/>
          </a:prstGeom>
          <a:noFill/>
        </p:spPr>
        <p:txBody>
          <a:bodyPr wrap="square" rtlCol="0">
            <a:spAutoFit/>
          </a:bodyPr>
          <a:lstStyle/>
          <a:p>
            <a:pPr>
              <a:lnSpc>
                <a:spcPct val="150000"/>
              </a:lnSpc>
            </a:pPr>
            <a:r>
              <a:rPr lang="en-US" sz="1050" b="1" u="sng" dirty="0">
                <a:latin typeface="Arial" panose="020B0604020202020204" pitchFamily="34" charset="0"/>
                <a:cs typeface="Arial" panose="020B0604020202020204" pitchFamily="34" charset="0"/>
              </a:rPr>
              <a:t>Exit value covers liquidation pref.</a:t>
            </a:r>
          </a:p>
          <a:p>
            <a:pPr marL="171450" indent="-171450">
              <a:lnSpc>
                <a:spcPct val="150000"/>
              </a:lnSpc>
              <a:buFont typeface="Arial" panose="020B0604020202020204" pitchFamily="34" charset="0"/>
              <a:buChar char="•"/>
            </a:pPr>
            <a:r>
              <a:rPr lang="en-US" sz="1050" dirty="0">
                <a:latin typeface="Arial" panose="020B0604020202020204" pitchFamily="34" charset="0"/>
                <a:cs typeface="Arial" panose="020B0604020202020204" pitchFamily="34" charset="0"/>
              </a:rPr>
              <a:t>Full conversion to equity due to higher payout</a:t>
            </a:r>
          </a:p>
          <a:p>
            <a:pPr marL="171450" indent="-171450">
              <a:lnSpc>
                <a:spcPct val="150000"/>
              </a:lnSpc>
              <a:buFont typeface="Arial" panose="020B0604020202020204" pitchFamily="34" charset="0"/>
              <a:buChar char="•"/>
            </a:pPr>
            <a:r>
              <a:rPr lang="en-US" sz="1050" dirty="0">
                <a:latin typeface="Arial" panose="020B0604020202020204" pitchFamily="34" charset="0"/>
                <a:cs typeface="Arial" panose="020B0604020202020204" pitchFamily="34" charset="0"/>
              </a:rPr>
              <a:t>Payout is non-issue as exit value &gt; all claims</a:t>
            </a:r>
          </a:p>
        </p:txBody>
      </p:sp>
      <p:sp>
        <p:nvSpPr>
          <p:cNvPr id="30" name="TextBox 29">
            <a:extLst>
              <a:ext uri="{FF2B5EF4-FFF2-40B4-BE49-F238E27FC236}">
                <a16:creationId xmlns:a16="http://schemas.microsoft.com/office/drawing/2014/main" id="{14AB382F-E049-4836-AE3A-86E145BC2224}"/>
              </a:ext>
            </a:extLst>
          </p:cNvPr>
          <p:cNvSpPr txBox="1"/>
          <p:nvPr/>
        </p:nvSpPr>
        <p:spPr>
          <a:xfrm>
            <a:off x="5940153" y="4624151"/>
            <a:ext cx="2592286" cy="1274260"/>
          </a:xfrm>
          <a:prstGeom prst="rect">
            <a:avLst/>
          </a:prstGeom>
          <a:noFill/>
        </p:spPr>
        <p:txBody>
          <a:bodyPr wrap="square" rtlCol="0">
            <a:spAutoFit/>
          </a:bodyPr>
          <a:lstStyle/>
          <a:p>
            <a:pPr>
              <a:lnSpc>
                <a:spcPct val="150000"/>
              </a:lnSpc>
            </a:pPr>
            <a:r>
              <a:rPr lang="en-US" sz="1050" b="1" u="sng" dirty="0">
                <a:latin typeface="Arial" panose="020B0604020202020204" pitchFamily="34" charset="0"/>
                <a:cs typeface="Arial" panose="020B0604020202020204" pitchFamily="34" charset="0"/>
              </a:rPr>
              <a:t>Exit value does not cover liquidation pref.</a:t>
            </a:r>
            <a:endParaRPr lang="en-US" sz="1050" dirty="0">
              <a:latin typeface="Arial" panose="020B0604020202020204" pitchFamily="34" charset="0"/>
              <a:cs typeface="Arial" panose="020B0604020202020204" pitchFamily="34" charset="0"/>
            </a:endParaRPr>
          </a:p>
          <a:p>
            <a:pPr marL="171450" indent="-171450">
              <a:lnSpc>
                <a:spcPct val="150000"/>
              </a:lnSpc>
              <a:buFont typeface="Arial" panose="020B0604020202020204" pitchFamily="34" charset="0"/>
              <a:buChar char="•"/>
            </a:pPr>
            <a:r>
              <a:rPr lang="en-US" sz="1050" dirty="0">
                <a:latin typeface="Arial" panose="020B0604020202020204" pitchFamily="34" charset="0"/>
                <a:cs typeface="Arial" panose="020B0604020202020204" pitchFamily="34" charset="0"/>
              </a:rPr>
              <a:t>Not-converted-payout unclear</a:t>
            </a:r>
          </a:p>
          <a:p>
            <a:pPr marL="171450" indent="-171450">
              <a:lnSpc>
                <a:spcPct val="150000"/>
              </a:lnSpc>
              <a:buFont typeface="Arial" panose="020B0604020202020204" pitchFamily="34" charset="0"/>
              <a:buChar char="•"/>
            </a:pPr>
            <a:r>
              <a:rPr lang="en-US" sz="1050" dirty="0">
                <a:latin typeface="Arial" panose="020B0604020202020204" pitchFamily="34" charset="0"/>
                <a:cs typeface="Arial" panose="020B0604020202020204" pitchFamily="34" charset="0"/>
              </a:rPr>
              <a:t>$40mn (1x </a:t>
            </a:r>
            <a:r>
              <a:rPr lang="en-US" sz="1050" dirty="0" err="1">
                <a:latin typeface="Arial" panose="020B0604020202020204" pitchFamily="34" charset="0"/>
                <a:cs typeface="Arial" panose="020B0604020202020204" pitchFamily="34" charset="0"/>
              </a:rPr>
              <a:t>liq</a:t>
            </a:r>
            <a:r>
              <a:rPr lang="en-US" sz="1050" dirty="0">
                <a:latin typeface="Arial" panose="020B0604020202020204" pitchFamily="34" charset="0"/>
                <a:cs typeface="Arial" panose="020B0604020202020204" pitchFamily="34" charset="0"/>
              </a:rPr>
              <a:t> </a:t>
            </a:r>
            <a:r>
              <a:rPr lang="en-US" sz="1050" dirty="0" err="1">
                <a:latin typeface="Arial" panose="020B0604020202020204" pitchFamily="34" charset="0"/>
                <a:cs typeface="Arial" panose="020B0604020202020204" pitchFamily="34" charset="0"/>
              </a:rPr>
              <a:t>mult</a:t>
            </a:r>
            <a:r>
              <a:rPr lang="en-US" sz="1050" dirty="0">
                <a:latin typeface="Arial" panose="020B0604020202020204" pitchFamily="34" charset="0"/>
                <a:cs typeface="Arial" panose="020B0604020202020204" pitchFamily="34" charset="0"/>
              </a:rPr>
              <a:t>.) to Series C</a:t>
            </a:r>
          </a:p>
          <a:p>
            <a:pPr marL="171450" indent="-171450">
              <a:lnSpc>
                <a:spcPct val="150000"/>
              </a:lnSpc>
              <a:buFont typeface="Arial" panose="020B0604020202020204" pitchFamily="34" charset="0"/>
              <a:buChar char="•"/>
            </a:pPr>
            <a:r>
              <a:rPr lang="en-US" sz="1050" dirty="0">
                <a:latin typeface="Arial" panose="020B0604020202020204" pitchFamily="34" charset="0"/>
                <a:cs typeface="Arial" panose="020B0604020202020204" pitchFamily="34" charset="0"/>
              </a:rPr>
              <a:t>…then only $10m to B?</a:t>
            </a:r>
          </a:p>
        </p:txBody>
      </p:sp>
      <p:grpSp>
        <p:nvGrpSpPr>
          <p:cNvPr id="34" name="Group 33">
            <a:extLst>
              <a:ext uri="{FF2B5EF4-FFF2-40B4-BE49-F238E27FC236}">
                <a16:creationId xmlns:a16="http://schemas.microsoft.com/office/drawing/2014/main" id="{5CB93BB2-6492-44D8-87AE-50F83BEF8AC7}"/>
              </a:ext>
            </a:extLst>
          </p:cNvPr>
          <p:cNvGrpSpPr/>
          <p:nvPr/>
        </p:nvGrpSpPr>
        <p:grpSpPr>
          <a:xfrm>
            <a:off x="5796136" y="4515681"/>
            <a:ext cx="2664296" cy="1433600"/>
            <a:chOff x="5652120" y="2780928"/>
            <a:chExt cx="3024336" cy="2964025"/>
          </a:xfrm>
        </p:grpSpPr>
        <p:cxnSp>
          <p:nvCxnSpPr>
            <p:cNvPr id="35" name="Straight Connector 34">
              <a:extLst>
                <a:ext uri="{FF2B5EF4-FFF2-40B4-BE49-F238E27FC236}">
                  <a16:creationId xmlns:a16="http://schemas.microsoft.com/office/drawing/2014/main" id="{305B2B50-20DD-4E5E-B7B2-8E986C636A29}"/>
                </a:ext>
              </a:extLst>
            </p:cNvPr>
            <p:cNvCxnSpPr>
              <a:cxnSpLocks/>
            </p:cNvCxnSpPr>
            <p:nvPr/>
          </p:nvCxnSpPr>
          <p:spPr>
            <a:xfrm>
              <a:off x="5652120" y="2780928"/>
              <a:ext cx="0" cy="2964025"/>
            </a:xfrm>
            <a:prstGeom prst="line">
              <a:avLst/>
            </a:prstGeom>
            <a:ln w="127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D93A3CB4-9119-449B-8DEA-A9F0D446E6F5}"/>
                </a:ext>
              </a:extLst>
            </p:cNvPr>
            <p:cNvCxnSpPr>
              <a:cxnSpLocks/>
            </p:cNvCxnSpPr>
            <p:nvPr/>
          </p:nvCxnSpPr>
          <p:spPr>
            <a:xfrm>
              <a:off x="5652120" y="2780928"/>
              <a:ext cx="3024336" cy="0"/>
            </a:xfrm>
            <a:prstGeom prst="line">
              <a:avLst/>
            </a:prstGeom>
            <a:ln w="12700">
              <a:solidFill>
                <a:srgbClr val="FF0000"/>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90828803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4CF5ECB0-176E-4410-B2B6-46A21E043F23}"/>
              </a:ext>
            </a:extLst>
          </p:cNvPr>
          <p:cNvSpPr>
            <a:spLocks noGrp="1"/>
          </p:cNvSpPr>
          <p:nvPr>
            <p:ph type="body" sz="quarter" idx="13"/>
          </p:nvPr>
        </p:nvSpPr>
        <p:spPr/>
        <p:txBody>
          <a:bodyPr/>
          <a:lstStyle/>
          <a:p>
            <a:r>
              <a:rPr lang="en-US" dirty="0"/>
              <a:t>Liquidation Preference </a:t>
            </a:r>
            <a:r>
              <a:rPr lang="en-US" sz="1200" dirty="0"/>
              <a:t>(Rule #1: Seniority Waterfall)</a:t>
            </a:r>
            <a:endParaRPr lang="en-US" dirty="0"/>
          </a:p>
        </p:txBody>
      </p:sp>
      <p:sp>
        <p:nvSpPr>
          <p:cNvPr id="3" name="Slide Number Placeholder 2">
            <a:extLst>
              <a:ext uri="{FF2B5EF4-FFF2-40B4-BE49-F238E27FC236}">
                <a16:creationId xmlns:a16="http://schemas.microsoft.com/office/drawing/2014/main" id="{9E28CDBA-96BB-4B99-A749-1B1B406E2478}"/>
              </a:ext>
            </a:extLst>
          </p:cNvPr>
          <p:cNvSpPr>
            <a:spLocks noGrp="1"/>
          </p:cNvSpPr>
          <p:nvPr>
            <p:ph type="sldNum" sz="quarter" idx="12"/>
          </p:nvPr>
        </p:nvSpPr>
        <p:spPr/>
        <p:txBody>
          <a:bodyPr/>
          <a:lstStyle/>
          <a:p>
            <a:fld id="{C76FEBDD-00E6-4BCE-81BB-64ADCF1A94EA}" type="slidenum">
              <a:rPr lang="de-DE" smtClean="0"/>
              <a:pPr/>
              <a:t>26</a:t>
            </a:fld>
            <a:endParaRPr lang="de-DE"/>
          </a:p>
        </p:txBody>
      </p:sp>
      <p:graphicFrame>
        <p:nvGraphicFramePr>
          <p:cNvPr id="4" name="Table 3">
            <a:extLst>
              <a:ext uri="{FF2B5EF4-FFF2-40B4-BE49-F238E27FC236}">
                <a16:creationId xmlns:a16="http://schemas.microsoft.com/office/drawing/2014/main" id="{0816C2F1-1271-4862-82EC-214AD6FA40AB}"/>
              </a:ext>
            </a:extLst>
          </p:cNvPr>
          <p:cNvGraphicFramePr>
            <a:graphicFrameLocks noGrp="1"/>
          </p:cNvGraphicFramePr>
          <p:nvPr>
            <p:extLst>
              <p:ext uri="{D42A27DB-BD31-4B8C-83A1-F6EECF244321}">
                <p14:modId xmlns:p14="http://schemas.microsoft.com/office/powerpoint/2010/main" val="2972762963"/>
              </p:ext>
            </p:extLst>
          </p:nvPr>
        </p:nvGraphicFramePr>
        <p:xfrm>
          <a:off x="827584" y="1484784"/>
          <a:ext cx="4320480" cy="2280642"/>
        </p:xfrm>
        <a:graphic>
          <a:graphicData uri="http://schemas.openxmlformats.org/drawingml/2006/table">
            <a:tbl>
              <a:tblPr firstRow="1" firstCol="1" bandRow="1">
                <a:tableStyleId>{5C22544A-7EE6-4342-B048-85BDC9FD1C3A}</a:tableStyleId>
              </a:tblPr>
              <a:tblGrid>
                <a:gridCol w="864096">
                  <a:extLst>
                    <a:ext uri="{9D8B030D-6E8A-4147-A177-3AD203B41FA5}">
                      <a16:colId xmlns:a16="http://schemas.microsoft.com/office/drawing/2014/main" val="2394817650"/>
                    </a:ext>
                  </a:extLst>
                </a:gridCol>
                <a:gridCol w="864096">
                  <a:extLst>
                    <a:ext uri="{9D8B030D-6E8A-4147-A177-3AD203B41FA5}">
                      <a16:colId xmlns:a16="http://schemas.microsoft.com/office/drawing/2014/main" val="443383442"/>
                    </a:ext>
                  </a:extLst>
                </a:gridCol>
                <a:gridCol w="864096">
                  <a:extLst>
                    <a:ext uri="{9D8B030D-6E8A-4147-A177-3AD203B41FA5}">
                      <a16:colId xmlns:a16="http://schemas.microsoft.com/office/drawing/2014/main" val="3172142959"/>
                    </a:ext>
                  </a:extLst>
                </a:gridCol>
                <a:gridCol w="864096">
                  <a:extLst>
                    <a:ext uri="{9D8B030D-6E8A-4147-A177-3AD203B41FA5}">
                      <a16:colId xmlns:a16="http://schemas.microsoft.com/office/drawing/2014/main" val="1661311276"/>
                    </a:ext>
                  </a:extLst>
                </a:gridCol>
                <a:gridCol w="864096">
                  <a:extLst>
                    <a:ext uri="{9D8B030D-6E8A-4147-A177-3AD203B41FA5}">
                      <a16:colId xmlns:a16="http://schemas.microsoft.com/office/drawing/2014/main" val="447053963"/>
                    </a:ext>
                  </a:extLst>
                </a:gridCol>
              </a:tblGrid>
              <a:tr h="357634">
                <a:tc gridSpan="5">
                  <a:txBody>
                    <a:bodyPr/>
                    <a:lstStyle/>
                    <a:p>
                      <a:pPr algn="ctr" fontAlgn="b"/>
                      <a:r>
                        <a:rPr lang="en-US" sz="1000" b="1" u="none" strike="noStrike" dirty="0">
                          <a:solidFill>
                            <a:schemeClr val="bg1"/>
                          </a:solidFill>
                          <a:effectLst/>
                          <a:latin typeface="Arial" panose="020B0604020202020204" pitchFamily="34" charset="0"/>
                          <a:cs typeface="Arial" panose="020B0604020202020204" pitchFamily="34" charset="0"/>
                        </a:rPr>
                        <a:t>Company is sold for $50m</a:t>
                      </a:r>
                      <a:endParaRPr lang="en-US" sz="1000" b="1" i="0" u="none" strike="noStrike" dirty="0">
                        <a:solidFill>
                          <a:schemeClr val="bg1"/>
                        </a:solidFill>
                        <a:effectLst/>
                        <a:latin typeface="Arial" panose="020B0604020202020204" pitchFamily="34" charset="0"/>
                        <a:cs typeface="Arial" panose="020B0604020202020204" pitchFamily="34" charset="0"/>
                      </a:endParaRPr>
                    </a:p>
                  </a:txBody>
                  <a:tcPr marL="6350" marR="6350" marT="635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tx1"/>
                    </a:solidFill>
                  </a:tcPr>
                </a:tc>
                <a:tc hMerge="1">
                  <a:txBody>
                    <a:bodyPr/>
                    <a:lstStyle/>
                    <a:p>
                      <a:endParaRPr lang="en-US"/>
                    </a:p>
                  </a:txBody>
                  <a:tcPr/>
                </a:tc>
                <a:tc hMerge="1">
                  <a:txBody>
                    <a:bodyPr/>
                    <a:lstStyle/>
                    <a:p>
                      <a:pPr algn="ctr" fontAlgn="b"/>
                      <a:r>
                        <a:rPr lang="en-US" sz="900" b="0" u="none" strike="noStrike" dirty="0">
                          <a:solidFill>
                            <a:schemeClr val="tx1"/>
                          </a:solidFill>
                          <a:effectLst/>
                          <a:latin typeface="Arial" panose="020B0604020202020204" pitchFamily="34" charset="0"/>
                          <a:cs typeface="Arial" panose="020B0604020202020204" pitchFamily="34" charset="0"/>
                        </a:rPr>
                        <a:t>50m</a:t>
                      </a:r>
                      <a:endParaRPr lang="en-US" sz="900" b="0" i="0" u="none" strike="noStrike" dirty="0">
                        <a:solidFill>
                          <a:schemeClr val="tx1"/>
                        </a:solidFill>
                        <a:effectLst/>
                        <a:latin typeface="Arial" panose="020B0604020202020204" pitchFamily="34" charset="0"/>
                        <a:cs typeface="Arial" panose="020B0604020202020204" pitchFamily="34" charset="0"/>
                      </a:endParaRPr>
                    </a:p>
                  </a:txBody>
                  <a:tcPr marL="6350" marR="6350" marT="635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noFill/>
                  </a:tcPr>
                </a:tc>
                <a:tc hMerge="1">
                  <a:txBody>
                    <a:bodyPr/>
                    <a:lstStyle/>
                    <a:p>
                      <a:pPr algn="ctr" fontAlgn="b"/>
                      <a:endParaRPr lang="en-US" sz="900" b="0" i="0" u="none" strike="noStrike" dirty="0">
                        <a:solidFill>
                          <a:schemeClr val="tx1"/>
                        </a:solidFill>
                        <a:effectLst/>
                        <a:latin typeface="Arial" panose="020B0604020202020204" pitchFamily="34" charset="0"/>
                        <a:cs typeface="Arial" panose="020B0604020202020204" pitchFamily="34" charset="0"/>
                      </a:endParaRPr>
                    </a:p>
                  </a:txBody>
                  <a:tcPr marL="6350" marR="6350" marT="635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noFill/>
                  </a:tcPr>
                </a:tc>
                <a:tc hMerge="1">
                  <a:txBody>
                    <a:bodyPr/>
                    <a:lstStyle/>
                    <a:p>
                      <a:pPr algn="ctr" fontAlgn="b"/>
                      <a:endParaRPr lang="en-US" sz="1000" b="1" i="0" u="none" strike="noStrike" dirty="0">
                        <a:solidFill>
                          <a:schemeClr val="bg1"/>
                        </a:solidFill>
                        <a:effectLst/>
                        <a:latin typeface="Arial" panose="020B0604020202020204" pitchFamily="34" charset="0"/>
                        <a:cs typeface="Arial" panose="020B0604020202020204" pitchFamily="34" charset="0"/>
                      </a:endParaRPr>
                    </a:p>
                  </a:txBody>
                  <a:tcPr marL="6350" marR="6350" marT="635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tx1"/>
                    </a:solidFill>
                  </a:tcPr>
                </a:tc>
                <a:extLst>
                  <a:ext uri="{0D108BD9-81ED-4DB2-BD59-A6C34878D82A}">
                    <a16:rowId xmlns:a16="http://schemas.microsoft.com/office/drawing/2014/main" val="2247183371"/>
                  </a:ext>
                </a:extLst>
              </a:tr>
              <a:tr h="492472">
                <a:tc>
                  <a:txBody>
                    <a:bodyPr/>
                    <a:lstStyle/>
                    <a:p>
                      <a:pPr algn="l" fontAlgn="b"/>
                      <a:endParaRPr lang="en-US" sz="900" b="0" i="0" u="none" strike="noStrike" dirty="0">
                        <a:solidFill>
                          <a:schemeClr val="tx1"/>
                        </a:solidFill>
                        <a:effectLst/>
                        <a:latin typeface="Arial" panose="020B0604020202020204" pitchFamily="34" charset="0"/>
                        <a:cs typeface="Arial" panose="020B0604020202020204" pitchFamily="34" charset="0"/>
                      </a:endParaRPr>
                    </a:p>
                  </a:txBody>
                  <a:tcPr marL="6350" marR="6350" marT="635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noFill/>
                  </a:tcPr>
                </a:tc>
                <a:tc>
                  <a:txBody>
                    <a:bodyPr/>
                    <a:lstStyle/>
                    <a:p>
                      <a:pPr algn="ctr" fontAlgn="b"/>
                      <a:r>
                        <a:rPr lang="en-US" sz="900" b="0" i="0" u="none" strike="noStrike" dirty="0">
                          <a:solidFill>
                            <a:schemeClr val="tx1"/>
                          </a:solidFill>
                          <a:effectLst/>
                          <a:latin typeface="Arial" panose="020B0604020202020204" pitchFamily="34" charset="0"/>
                          <a:cs typeface="Arial" panose="020B0604020202020204" pitchFamily="34" charset="0"/>
                        </a:rPr>
                        <a:t>Seniority</a:t>
                      </a:r>
                    </a:p>
                  </a:txBody>
                  <a:tcPr marL="6350" marR="6350" marT="635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noFill/>
                  </a:tcPr>
                </a:tc>
                <a:tc>
                  <a:txBody>
                    <a:bodyPr/>
                    <a:lstStyle/>
                    <a:p>
                      <a:pPr algn="ctr" fontAlgn="b"/>
                      <a:r>
                        <a:rPr lang="en-US" sz="900" b="0" i="0" u="none" strike="noStrike" dirty="0">
                          <a:solidFill>
                            <a:schemeClr val="tx1"/>
                          </a:solidFill>
                          <a:effectLst/>
                          <a:latin typeface="Arial" panose="020B0604020202020204" pitchFamily="34" charset="0"/>
                          <a:cs typeface="Arial" panose="020B0604020202020204" pitchFamily="34" charset="0"/>
                        </a:rPr>
                        <a:t>Payout</a:t>
                      </a:r>
                      <a:r>
                        <a:rPr lang="en-US" sz="900" b="0" u="none" strike="noStrike" dirty="0">
                          <a:solidFill>
                            <a:schemeClr val="tx1"/>
                          </a:solidFill>
                          <a:effectLst/>
                          <a:latin typeface="Arial" panose="020B0604020202020204" pitchFamily="34" charset="0"/>
                          <a:cs typeface="Arial" panose="020B0604020202020204" pitchFamily="34" charset="0"/>
                        </a:rPr>
                        <a:t> </a:t>
                      </a:r>
                      <a:r>
                        <a:rPr lang="en-US" sz="900" b="0" i="0" u="none" strike="noStrike" dirty="0">
                          <a:solidFill>
                            <a:schemeClr val="tx1"/>
                          </a:solidFill>
                          <a:effectLst/>
                          <a:latin typeface="Arial" panose="020B0604020202020204" pitchFamily="34" charset="0"/>
                          <a:cs typeface="Arial" panose="020B0604020202020204" pitchFamily="34" charset="0"/>
                        </a:rPr>
                        <a:t>if converted</a:t>
                      </a:r>
                    </a:p>
                  </a:txBody>
                  <a:tcPr marL="6350" marR="6350" marT="635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noFill/>
                  </a:tcPr>
                </a:tc>
                <a:tc>
                  <a:txBody>
                    <a:bodyPr/>
                    <a:lstStyle/>
                    <a:p>
                      <a:pPr algn="ctr" fontAlgn="b"/>
                      <a:r>
                        <a:rPr lang="en-US" sz="900" b="0" u="none" strike="noStrike" dirty="0">
                          <a:solidFill>
                            <a:schemeClr val="tx1"/>
                          </a:solidFill>
                          <a:effectLst/>
                          <a:latin typeface="Arial" panose="020B0604020202020204" pitchFamily="34" charset="0"/>
                          <a:cs typeface="Arial" panose="020B0604020202020204" pitchFamily="34" charset="0"/>
                        </a:rPr>
                        <a:t>Payout if not converted</a:t>
                      </a:r>
                      <a:endParaRPr lang="en-US" sz="900" b="0" i="0" u="none" strike="noStrike" dirty="0">
                        <a:solidFill>
                          <a:schemeClr val="tx1"/>
                        </a:solidFill>
                        <a:effectLst/>
                        <a:latin typeface="Arial" panose="020B0604020202020204" pitchFamily="34" charset="0"/>
                        <a:cs typeface="Arial" panose="020B0604020202020204" pitchFamily="34" charset="0"/>
                      </a:endParaRPr>
                    </a:p>
                  </a:txBody>
                  <a:tcPr marL="6350" marR="6350" marT="635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noFill/>
                  </a:tcPr>
                </a:tc>
                <a:tc>
                  <a:txBody>
                    <a:bodyPr/>
                    <a:lstStyle/>
                    <a:p>
                      <a:pPr algn="ctr" fontAlgn="b"/>
                      <a:r>
                        <a:rPr lang="en-US" sz="900" b="0" i="0" u="none" strike="noStrike" dirty="0">
                          <a:solidFill>
                            <a:schemeClr val="tx1"/>
                          </a:solidFill>
                          <a:effectLst/>
                          <a:latin typeface="Arial" panose="020B0604020202020204" pitchFamily="34" charset="0"/>
                          <a:cs typeface="Arial" panose="020B0604020202020204" pitchFamily="34" charset="0"/>
                        </a:rPr>
                        <a:t>Loss</a:t>
                      </a:r>
                    </a:p>
                  </a:txBody>
                  <a:tcPr marL="6350" marR="6350" marT="635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noFill/>
                  </a:tcPr>
                </a:tc>
                <a:extLst>
                  <a:ext uri="{0D108BD9-81ED-4DB2-BD59-A6C34878D82A}">
                    <a16:rowId xmlns:a16="http://schemas.microsoft.com/office/drawing/2014/main" val="2831893079"/>
                  </a:ext>
                </a:extLst>
              </a:tr>
              <a:tr h="357634">
                <a:tc>
                  <a:txBody>
                    <a:bodyPr/>
                    <a:lstStyle/>
                    <a:p>
                      <a:pPr algn="l" fontAlgn="b"/>
                      <a:r>
                        <a:rPr lang="en-US" sz="900" b="0" u="none" strike="noStrike" dirty="0">
                          <a:solidFill>
                            <a:schemeClr val="tx1"/>
                          </a:solidFill>
                          <a:effectLst/>
                          <a:latin typeface="Arial" panose="020B0604020202020204" pitchFamily="34" charset="0"/>
                          <a:cs typeface="Arial" panose="020B0604020202020204" pitchFamily="34" charset="0"/>
                        </a:rPr>
                        <a:t>Common</a:t>
                      </a:r>
                      <a:endParaRPr lang="en-US" sz="900" b="0" i="0" u="none" strike="noStrike" dirty="0">
                        <a:solidFill>
                          <a:schemeClr val="tx1"/>
                        </a:solidFill>
                        <a:effectLst/>
                        <a:latin typeface="Arial" panose="020B0604020202020204" pitchFamily="34" charset="0"/>
                        <a:cs typeface="Arial" panose="020B0604020202020204" pitchFamily="34" charset="0"/>
                      </a:endParaRPr>
                    </a:p>
                  </a:txBody>
                  <a:tcPr marL="6350" marR="6350" marT="635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noFill/>
                  </a:tcPr>
                </a:tc>
                <a:tc>
                  <a:txBody>
                    <a:bodyPr/>
                    <a:lstStyle/>
                    <a:p>
                      <a:pPr algn="ctr" fontAlgn="b"/>
                      <a:r>
                        <a:rPr lang="en-US" sz="900" b="0" i="0" u="none" strike="noStrike" dirty="0">
                          <a:solidFill>
                            <a:schemeClr val="tx1"/>
                          </a:solidFill>
                          <a:effectLst/>
                          <a:latin typeface="Arial" panose="020B0604020202020204" pitchFamily="34" charset="0"/>
                          <a:cs typeface="Arial" panose="020B0604020202020204" pitchFamily="34" charset="0"/>
                        </a:rPr>
                        <a:t>Last</a:t>
                      </a:r>
                    </a:p>
                  </a:txBody>
                  <a:tcPr marL="6350" marR="6350" marT="635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noFill/>
                  </a:tcPr>
                </a:tc>
                <a:tc>
                  <a:txBody>
                    <a:bodyPr/>
                    <a:lstStyle/>
                    <a:p>
                      <a:pPr algn="ctr" fontAlgn="b"/>
                      <a:r>
                        <a:rPr lang="en-US" sz="900" b="0" u="none" strike="noStrike" dirty="0">
                          <a:solidFill>
                            <a:schemeClr val="tx1"/>
                          </a:solidFill>
                          <a:effectLst/>
                          <a:latin typeface="Arial" panose="020B0604020202020204" pitchFamily="34" charset="0"/>
                          <a:cs typeface="Arial" panose="020B0604020202020204" pitchFamily="34" charset="0"/>
                        </a:rPr>
                        <a:t>$2.5m</a:t>
                      </a:r>
                      <a:endParaRPr lang="en-US" sz="900" b="0" i="0" u="none" strike="noStrike" dirty="0">
                        <a:solidFill>
                          <a:schemeClr val="tx1"/>
                        </a:solidFill>
                        <a:effectLst/>
                        <a:latin typeface="Arial" panose="020B0604020202020204" pitchFamily="34" charset="0"/>
                        <a:cs typeface="Arial" panose="020B0604020202020204" pitchFamily="34" charset="0"/>
                      </a:endParaRPr>
                    </a:p>
                  </a:txBody>
                  <a:tcPr marL="6350" marR="6350" marT="635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noFill/>
                  </a:tcPr>
                </a:tc>
                <a:tc>
                  <a:txBody>
                    <a:bodyPr/>
                    <a:lstStyle/>
                    <a:p>
                      <a:pPr algn="ctr" fontAlgn="b"/>
                      <a:r>
                        <a:rPr lang="en-US" sz="900" b="1" i="0" u="none" strike="noStrike" dirty="0">
                          <a:solidFill>
                            <a:schemeClr val="tx1"/>
                          </a:solidFill>
                          <a:effectLst/>
                          <a:latin typeface="Arial" panose="020B0604020202020204" pitchFamily="34" charset="0"/>
                          <a:cs typeface="Arial" panose="020B0604020202020204" pitchFamily="34" charset="0"/>
                        </a:rPr>
                        <a:t>$0</a:t>
                      </a:r>
                    </a:p>
                  </a:txBody>
                  <a:tcPr marL="6350" marR="6350" marT="635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noFill/>
                  </a:tcPr>
                </a:tc>
                <a:tc>
                  <a:txBody>
                    <a:bodyPr/>
                    <a:lstStyle/>
                    <a:p>
                      <a:pPr algn="ctr" fontAlgn="b"/>
                      <a:r>
                        <a:rPr lang="en-US" sz="900" b="1" i="0" u="none" strike="noStrike" dirty="0">
                          <a:solidFill>
                            <a:schemeClr val="tx1"/>
                          </a:solidFill>
                          <a:effectLst/>
                          <a:latin typeface="Arial" panose="020B0604020202020204" pitchFamily="34" charset="0"/>
                          <a:cs typeface="Arial" panose="020B0604020202020204" pitchFamily="34" charset="0"/>
                        </a:rPr>
                        <a:t>n/a</a:t>
                      </a:r>
                    </a:p>
                  </a:txBody>
                  <a:tcPr marL="6350" marR="6350" marT="635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noFill/>
                  </a:tcPr>
                </a:tc>
                <a:extLst>
                  <a:ext uri="{0D108BD9-81ED-4DB2-BD59-A6C34878D82A}">
                    <a16:rowId xmlns:a16="http://schemas.microsoft.com/office/drawing/2014/main" val="240345874"/>
                  </a:ext>
                </a:extLst>
              </a:tr>
              <a:tr h="357634">
                <a:tc>
                  <a:txBody>
                    <a:bodyPr/>
                    <a:lstStyle/>
                    <a:p>
                      <a:pPr algn="l" fontAlgn="b"/>
                      <a:r>
                        <a:rPr lang="en-US" sz="900" b="0" u="none" strike="noStrike" dirty="0">
                          <a:solidFill>
                            <a:schemeClr val="tx1"/>
                          </a:solidFill>
                          <a:effectLst/>
                          <a:latin typeface="Arial" panose="020B0604020202020204" pitchFamily="34" charset="0"/>
                          <a:cs typeface="Arial" panose="020B0604020202020204" pitchFamily="34" charset="0"/>
                        </a:rPr>
                        <a:t>Series A</a:t>
                      </a:r>
                      <a:endParaRPr lang="en-US" sz="900" b="0" i="0" u="none" strike="noStrike" dirty="0">
                        <a:solidFill>
                          <a:schemeClr val="tx1"/>
                        </a:solidFill>
                        <a:effectLst/>
                        <a:latin typeface="Arial" panose="020B0604020202020204" pitchFamily="34" charset="0"/>
                        <a:cs typeface="Arial" panose="020B0604020202020204" pitchFamily="34" charset="0"/>
                      </a:endParaRPr>
                    </a:p>
                  </a:txBody>
                  <a:tcPr marL="6350" marR="6350" marT="635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noFill/>
                  </a:tcPr>
                </a:tc>
                <a:tc>
                  <a:txBody>
                    <a:bodyPr/>
                    <a:lstStyle/>
                    <a:p>
                      <a:pPr algn="ctr" fontAlgn="b"/>
                      <a:r>
                        <a:rPr lang="en-US" sz="900" b="0" i="0" u="none" strike="noStrike" dirty="0">
                          <a:solidFill>
                            <a:schemeClr val="tx1"/>
                          </a:solidFill>
                          <a:effectLst/>
                          <a:latin typeface="Arial" panose="020B0604020202020204" pitchFamily="34" charset="0"/>
                          <a:cs typeface="Arial" panose="020B0604020202020204" pitchFamily="34" charset="0"/>
                        </a:rPr>
                        <a:t>Third</a:t>
                      </a:r>
                    </a:p>
                  </a:txBody>
                  <a:tcPr marL="6350" marR="6350" marT="635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noFill/>
                  </a:tcPr>
                </a:tc>
                <a:tc>
                  <a:txBody>
                    <a:bodyPr/>
                    <a:lstStyle/>
                    <a:p>
                      <a:pPr algn="ctr" fontAlgn="b"/>
                      <a:r>
                        <a:rPr lang="en-US" sz="900" b="0" u="none" strike="noStrike" dirty="0">
                          <a:solidFill>
                            <a:schemeClr val="tx1"/>
                          </a:solidFill>
                          <a:effectLst/>
                          <a:latin typeface="Arial" panose="020B0604020202020204" pitchFamily="34" charset="0"/>
                          <a:cs typeface="Arial" panose="020B0604020202020204" pitchFamily="34" charset="0"/>
                        </a:rPr>
                        <a:t>$7.5m</a:t>
                      </a:r>
                      <a:endParaRPr lang="en-US" sz="900" b="0" i="0" u="none" strike="noStrike" dirty="0">
                        <a:solidFill>
                          <a:schemeClr val="tx1"/>
                        </a:solidFill>
                        <a:effectLst/>
                        <a:latin typeface="Arial" panose="020B0604020202020204" pitchFamily="34" charset="0"/>
                        <a:cs typeface="Arial" panose="020B0604020202020204" pitchFamily="34" charset="0"/>
                      </a:endParaRPr>
                    </a:p>
                  </a:txBody>
                  <a:tcPr marL="6350" marR="6350" marT="635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noFill/>
                  </a:tcPr>
                </a:tc>
                <a:tc>
                  <a:txBody>
                    <a:bodyPr/>
                    <a:lstStyle/>
                    <a:p>
                      <a:pPr algn="ctr" fontAlgn="b"/>
                      <a:r>
                        <a:rPr lang="en-US" sz="900" b="1" i="0" u="none" strike="noStrike" dirty="0">
                          <a:solidFill>
                            <a:schemeClr val="tx1"/>
                          </a:solidFill>
                          <a:effectLst/>
                          <a:latin typeface="Arial" panose="020B0604020202020204" pitchFamily="34" charset="0"/>
                          <a:cs typeface="Arial" panose="020B0604020202020204" pitchFamily="34" charset="0"/>
                        </a:rPr>
                        <a:t>$0</a:t>
                      </a:r>
                    </a:p>
                  </a:txBody>
                  <a:tcPr marL="6350" marR="6350" marT="635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noFill/>
                  </a:tcPr>
                </a:tc>
                <a:tc>
                  <a:txBody>
                    <a:bodyPr/>
                    <a:lstStyle/>
                    <a:p>
                      <a:pPr algn="ctr" fontAlgn="b"/>
                      <a:r>
                        <a:rPr lang="en-US" sz="900" b="1" i="0" u="none" strike="noStrike" dirty="0">
                          <a:solidFill>
                            <a:schemeClr val="tx1"/>
                          </a:solidFill>
                          <a:effectLst/>
                          <a:latin typeface="Arial" panose="020B0604020202020204" pitchFamily="34" charset="0"/>
                          <a:cs typeface="Arial" panose="020B0604020202020204" pitchFamily="34" charset="0"/>
                        </a:rPr>
                        <a:t>-$3m</a:t>
                      </a:r>
                    </a:p>
                  </a:txBody>
                  <a:tcPr marL="6350" marR="6350" marT="635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noFill/>
                  </a:tcPr>
                </a:tc>
                <a:extLst>
                  <a:ext uri="{0D108BD9-81ED-4DB2-BD59-A6C34878D82A}">
                    <a16:rowId xmlns:a16="http://schemas.microsoft.com/office/drawing/2014/main" val="2040351013"/>
                  </a:ext>
                </a:extLst>
              </a:tr>
              <a:tr h="357634">
                <a:tc>
                  <a:txBody>
                    <a:bodyPr/>
                    <a:lstStyle/>
                    <a:p>
                      <a:pPr algn="l" fontAlgn="b"/>
                      <a:r>
                        <a:rPr lang="en-US" sz="900" b="0" u="none" strike="noStrike" dirty="0">
                          <a:solidFill>
                            <a:schemeClr val="tx1"/>
                          </a:solidFill>
                          <a:effectLst/>
                          <a:latin typeface="Arial" panose="020B0604020202020204" pitchFamily="34" charset="0"/>
                          <a:cs typeface="Arial" panose="020B0604020202020204" pitchFamily="34" charset="0"/>
                        </a:rPr>
                        <a:t>Series B</a:t>
                      </a:r>
                      <a:endParaRPr lang="en-US" sz="900" b="0" i="0" u="none" strike="noStrike" dirty="0">
                        <a:solidFill>
                          <a:schemeClr val="tx1"/>
                        </a:solidFill>
                        <a:effectLst/>
                        <a:latin typeface="Arial" panose="020B0604020202020204" pitchFamily="34" charset="0"/>
                        <a:cs typeface="Arial" panose="020B0604020202020204" pitchFamily="34" charset="0"/>
                      </a:endParaRPr>
                    </a:p>
                  </a:txBody>
                  <a:tcPr marL="6350" marR="6350" marT="635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noFill/>
                  </a:tcPr>
                </a:tc>
                <a:tc>
                  <a:txBody>
                    <a:bodyPr/>
                    <a:lstStyle/>
                    <a:p>
                      <a:pPr algn="ctr" fontAlgn="b"/>
                      <a:r>
                        <a:rPr lang="en-US" sz="900" b="0" i="0" u="none" strike="noStrike" dirty="0">
                          <a:solidFill>
                            <a:schemeClr val="tx1"/>
                          </a:solidFill>
                          <a:effectLst/>
                          <a:latin typeface="Arial" panose="020B0604020202020204" pitchFamily="34" charset="0"/>
                          <a:cs typeface="Arial" panose="020B0604020202020204" pitchFamily="34" charset="0"/>
                        </a:rPr>
                        <a:t>Second</a:t>
                      </a:r>
                    </a:p>
                  </a:txBody>
                  <a:tcPr marL="6350" marR="6350" marT="635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noFill/>
                  </a:tcPr>
                </a:tc>
                <a:tc>
                  <a:txBody>
                    <a:bodyPr/>
                    <a:lstStyle/>
                    <a:p>
                      <a:pPr algn="ctr" fontAlgn="b"/>
                      <a:r>
                        <a:rPr lang="en-US" sz="900" b="0" u="none" strike="noStrike" dirty="0">
                          <a:solidFill>
                            <a:schemeClr val="tx1"/>
                          </a:solidFill>
                          <a:effectLst/>
                          <a:latin typeface="Arial" panose="020B0604020202020204" pitchFamily="34" charset="0"/>
                          <a:cs typeface="Arial" panose="020B0604020202020204" pitchFamily="34" charset="0"/>
                        </a:rPr>
                        <a:t>$15m</a:t>
                      </a:r>
                      <a:endParaRPr lang="en-US" sz="900" b="0" i="0" u="none" strike="noStrike" dirty="0">
                        <a:solidFill>
                          <a:schemeClr val="tx1"/>
                        </a:solidFill>
                        <a:effectLst/>
                        <a:latin typeface="Arial" panose="020B0604020202020204" pitchFamily="34" charset="0"/>
                        <a:cs typeface="Arial" panose="020B0604020202020204" pitchFamily="34" charset="0"/>
                      </a:endParaRPr>
                    </a:p>
                  </a:txBody>
                  <a:tcPr marL="6350" marR="6350" marT="635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noFill/>
                  </a:tcPr>
                </a:tc>
                <a:tc>
                  <a:txBody>
                    <a:bodyPr/>
                    <a:lstStyle/>
                    <a:p>
                      <a:pPr algn="ctr" fontAlgn="b"/>
                      <a:r>
                        <a:rPr lang="en-US" sz="900" b="1" i="0" u="none" strike="noStrike" dirty="0">
                          <a:solidFill>
                            <a:schemeClr val="tx1"/>
                          </a:solidFill>
                          <a:effectLst/>
                          <a:latin typeface="Arial" panose="020B0604020202020204" pitchFamily="34" charset="0"/>
                          <a:cs typeface="Arial" panose="020B0604020202020204" pitchFamily="34" charset="0"/>
                        </a:rPr>
                        <a:t>$10m</a:t>
                      </a:r>
                    </a:p>
                  </a:txBody>
                  <a:tcPr marL="6350" marR="6350" marT="635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noFill/>
                  </a:tcPr>
                </a:tc>
                <a:tc>
                  <a:txBody>
                    <a:bodyPr/>
                    <a:lstStyle/>
                    <a:p>
                      <a:pPr algn="ctr" fontAlgn="b"/>
                      <a:r>
                        <a:rPr lang="en-US" sz="900" b="1" i="0" u="none" strike="noStrike" dirty="0">
                          <a:solidFill>
                            <a:schemeClr val="tx1"/>
                          </a:solidFill>
                          <a:effectLst/>
                          <a:latin typeface="Arial" panose="020B0604020202020204" pitchFamily="34" charset="0"/>
                          <a:cs typeface="Arial" panose="020B0604020202020204" pitchFamily="34" charset="0"/>
                        </a:rPr>
                        <a:t>-$2m</a:t>
                      </a:r>
                    </a:p>
                  </a:txBody>
                  <a:tcPr marL="6350" marR="6350" marT="635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noFill/>
                  </a:tcPr>
                </a:tc>
                <a:extLst>
                  <a:ext uri="{0D108BD9-81ED-4DB2-BD59-A6C34878D82A}">
                    <a16:rowId xmlns:a16="http://schemas.microsoft.com/office/drawing/2014/main" val="314903081"/>
                  </a:ext>
                </a:extLst>
              </a:tr>
              <a:tr h="357634">
                <a:tc>
                  <a:txBody>
                    <a:bodyPr/>
                    <a:lstStyle/>
                    <a:p>
                      <a:pPr algn="l" fontAlgn="b"/>
                      <a:r>
                        <a:rPr lang="en-US" sz="900" b="0" u="none" strike="noStrike" dirty="0">
                          <a:solidFill>
                            <a:schemeClr val="tx1"/>
                          </a:solidFill>
                          <a:effectLst/>
                          <a:latin typeface="Arial" panose="020B0604020202020204" pitchFamily="34" charset="0"/>
                          <a:cs typeface="Arial" panose="020B0604020202020204" pitchFamily="34" charset="0"/>
                        </a:rPr>
                        <a:t>Series C</a:t>
                      </a:r>
                      <a:endParaRPr lang="en-US" sz="900" b="0" i="0" u="none" strike="noStrike" dirty="0">
                        <a:solidFill>
                          <a:schemeClr val="tx1"/>
                        </a:solidFill>
                        <a:effectLst/>
                        <a:latin typeface="Arial" panose="020B0604020202020204" pitchFamily="34" charset="0"/>
                        <a:cs typeface="Arial" panose="020B0604020202020204" pitchFamily="34" charset="0"/>
                      </a:endParaRPr>
                    </a:p>
                  </a:txBody>
                  <a:tcPr marL="6350" marR="6350" marT="635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noFill/>
                  </a:tcPr>
                </a:tc>
                <a:tc>
                  <a:txBody>
                    <a:bodyPr/>
                    <a:lstStyle/>
                    <a:p>
                      <a:pPr algn="ctr" fontAlgn="b"/>
                      <a:r>
                        <a:rPr lang="en-US" sz="900" b="0" i="0" u="none" strike="noStrike" dirty="0">
                          <a:solidFill>
                            <a:schemeClr val="tx1"/>
                          </a:solidFill>
                          <a:effectLst/>
                          <a:latin typeface="Arial" panose="020B0604020202020204" pitchFamily="34" charset="0"/>
                          <a:cs typeface="Arial" panose="020B0604020202020204" pitchFamily="34" charset="0"/>
                        </a:rPr>
                        <a:t>First</a:t>
                      </a:r>
                    </a:p>
                  </a:txBody>
                  <a:tcPr marL="6350" marR="6350" marT="635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noFill/>
                  </a:tcPr>
                </a:tc>
                <a:tc>
                  <a:txBody>
                    <a:bodyPr/>
                    <a:lstStyle/>
                    <a:p>
                      <a:pPr algn="ctr" fontAlgn="b"/>
                      <a:r>
                        <a:rPr lang="en-US" sz="900" b="0" u="none" strike="noStrike" dirty="0">
                          <a:solidFill>
                            <a:schemeClr val="tx1"/>
                          </a:solidFill>
                          <a:effectLst/>
                          <a:latin typeface="Arial" panose="020B0604020202020204" pitchFamily="34" charset="0"/>
                          <a:cs typeface="Arial" panose="020B0604020202020204" pitchFamily="34" charset="0"/>
                        </a:rPr>
                        <a:t>$25m</a:t>
                      </a:r>
                      <a:endParaRPr lang="en-US" sz="900" b="0" i="0" u="none" strike="noStrike" dirty="0">
                        <a:solidFill>
                          <a:schemeClr val="tx1"/>
                        </a:solidFill>
                        <a:effectLst/>
                        <a:latin typeface="Arial" panose="020B0604020202020204" pitchFamily="34" charset="0"/>
                        <a:cs typeface="Arial" panose="020B0604020202020204" pitchFamily="34" charset="0"/>
                      </a:endParaRPr>
                    </a:p>
                  </a:txBody>
                  <a:tcPr marL="6350" marR="6350" marT="635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noFill/>
                  </a:tcPr>
                </a:tc>
                <a:tc>
                  <a:txBody>
                    <a:bodyPr/>
                    <a:lstStyle/>
                    <a:p>
                      <a:pPr algn="ctr" fontAlgn="b"/>
                      <a:r>
                        <a:rPr lang="en-US" sz="900" b="1" i="0" u="none" strike="noStrike" dirty="0">
                          <a:solidFill>
                            <a:schemeClr val="tx1"/>
                          </a:solidFill>
                          <a:effectLst/>
                          <a:latin typeface="Arial" panose="020B0604020202020204" pitchFamily="34" charset="0"/>
                          <a:cs typeface="Arial" panose="020B0604020202020204" pitchFamily="34" charset="0"/>
                        </a:rPr>
                        <a:t>$40m</a:t>
                      </a:r>
                    </a:p>
                  </a:txBody>
                  <a:tcPr marL="6350" marR="6350" marT="635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noFill/>
                  </a:tcPr>
                </a:tc>
                <a:tc>
                  <a:txBody>
                    <a:bodyPr/>
                    <a:lstStyle/>
                    <a:p>
                      <a:pPr algn="ctr" fontAlgn="b"/>
                      <a:r>
                        <a:rPr lang="en-US" sz="900" b="1" i="0" u="none" strike="noStrike" dirty="0">
                          <a:solidFill>
                            <a:schemeClr val="tx1"/>
                          </a:solidFill>
                          <a:effectLst/>
                          <a:latin typeface="Arial" panose="020B0604020202020204" pitchFamily="34" charset="0"/>
                          <a:cs typeface="Arial" panose="020B0604020202020204" pitchFamily="34" charset="0"/>
                        </a:rPr>
                        <a:t>$0m</a:t>
                      </a:r>
                    </a:p>
                  </a:txBody>
                  <a:tcPr marL="6350" marR="6350" marT="635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noFill/>
                  </a:tcPr>
                </a:tc>
                <a:extLst>
                  <a:ext uri="{0D108BD9-81ED-4DB2-BD59-A6C34878D82A}">
                    <a16:rowId xmlns:a16="http://schemas.microsoft.com/office/drawing/2014/main" val="1682608213"/>
                  </a:ext>
                </a:extLst>
              </a:tr>
            </a:tbl>
          </a:graphicData>
        </a:graphic>
      </p:graphicFrame>
      <p:pic>
        <p:nvPicPr>
          <p:cNvPr id="5" name="Picture 12" descr="Download Published Inhand Drawn Arrow - Wire PNG Image with No Background -  PNGkey.com">
            <a:extLst>
              <a:ext uri="{FF2B5EF4-FFF2-40B4-BE49-F238E27FC236}">
                <a16:creationId xmlns:a16="http://schemas.microsoft.com/office/drawing/2014/main" id="{373922FC-DE34-4DF9-A0A4-F2BD581BCDBE}"/>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3157122">
            <a:off x="4137683" y="3760053"/>
            <a:ext cx="523294" cy="216023"/>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291DCB48-5898-45A2-A40C-377D1C84BF0E}"/>
              </a:ext>
            </a:extLst>
          </p:cNvPr>
          <p:cNvSpPr txBox="1"/>
          <p:nvPr/>
        </p:nvSpPr>
        <p:spPr>
          <a:xfrm>
            <a:off x="3995936" y="4044439"/>
            <a:ext cx="1400630" cy="369332"/>
          </a:xfrm>
          <a:prstGeom prst="rect">
            <a:avLst/>
          </a:prstGeom>
          <a:noFill/>
          <a:ln w="6350">
            <a:solidFill>
              <a:srgbClr val="FF0000"/>
            </a:solidFill>
          </a:ln>
        </p:spPr>
        <p:txBody>
          <a:bodyPr wrap="square" rtlCol="0">
            <a:spAutoFit/>
          </a:bodyPr>
          <a:lstStyle/>
          <a:p>
            <a:pPr algn="ctr"/>
            <a:r>
              <a:rPr lang="en-US" sz="900" dirty="0">
                <a:latin typeface="Arial" panose="020B0604020202020204" pitchFamily="34" charset="0"/>
                <a:cs typeface="Arial" panose="020B0604020202020204" pitchFamily="34" charset="0"/>
              </a:rPr>
              <a:t>Paid first, in full, 1x liquidation preference</a:t>
            </a:r>
          </a:p>
        </p:txBody>
      </p:sp>
      <p:pic>
        <p:nvPicPr>
          <p:cNvPr id="7" name="Picture 12" descr="Download Published Inhand Drawn Arrow - Wire PNG Image with No Background -  PNGkey.com">
            <a:extLst>
              <a:ext uri="{FF2B5EF4-FFF2-40B4-BE49-F238E27FC236}">
                <a16:creationId xmlns:a16="http://schemas.microsoft.com/office/drawing/2014/main" id="{24068873-DB95-4319-ABD5-B0CAD8C9B393}"/>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10800000" flipH="1">
            <a:off x="5076056" y="3212976"/>
            <a:ext cx="523294" cy="216023"/>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a:extLst>
              <a:ext uri="{FF2B5EF4-FFF2-40B4-BE49-F238E27FC236}">
                <a16:creationId xmlns:a16="http://schemas.microsoft.com/office/drawing/2014/main" id="{384B9E3D-A1BC-4873-A38D-6C956AE16E40}"/>
              </a:ext>
            </a:extLst>
          </p:cNvPr>
          <p:cNvSpPr txBox="1"/>
          <p:nvPr/>
        </p:nvSpPr>
        <p:spPr>
          <a:xfrm>
            <a:off x="5634342" y="3271414"/>
            <a:ext cx="2336734" cy="646331"/>
          </a:xfrm>
          <a:prstGeom prst="rect">
            <a:avLst/>
          </a:prstGeom>
          <a:noFill/>
          <a:ln w="6350">
            <a:solidFill>
              <a:srgbClr val="FF0000"/>
            </a:solidFill>
          </a:ln>
        </p:spPr>
        <p:txBody>
          <a:bodyPr wrap="square" rtlCol="0">
            <a:spAutoFit/>
          </a:bodyPr>
          <a:lstStyle/>
          <a:p>
            <a:pPr algn="ctr"/>
            <a:r>
              <a:rPr lang="en-US" sz="900" dirty="0">
                <a:latin typeface="Arial" panose="020B0604020202020204" pitchFamily="34" charset="0"/>
                <a:cs typeface="Arial" panose="020B0604020202020204" pitchFamily="34" charset="0"/>
              </a:rPr>
              <a:t>Paid second, out of remaining proceeds ($50m - $40m = $10m)</a:t>
            </a:r>
          </a:p>
          <a:p>
            <a:pPr algn="ctr"/>
            <a:endParaRPr lang="en-US" sz="900" dirty="0">
              <a:latin typeface="Arial" panose="020B0604020202020204" pitchFamily="34" charset="0"/>
              <a:cs typeface="Arial" panose="020B0604020202020204" pitchFamily="34" charset="0"/>
            </a:endParaRPr>
          </a:p>
          <a:p>
            <a:pPr algn="ctr"/>
            <a:r>
              <a:rPr lang="en-US" sz="900" dirty="0">
                <a:latin typeface="Arial" panose="020B0604020202020204" pitchFamily="34" charset="0"/>
                <a:cs typeface="Arial" panose="020B0604020202020204" pitchFamily="34" charset="0"/>
              </a:rPr>
              <a:t>Remain $2m short (1x liq. Pref was $12m</a:t>
            </a:r>
          </a:p>
        </p:txBody>
      </p:sp>
      <p:pic>
        <p:nvPicPr>
          <p:cNvPr id="9" name="Picture 12" descr="Download Published Inhand Drawn Arrow - Wire PNG Image with No Background -  PNGkey.com">
            <a:extLst>
              <a:ext uri="{FF2B5EF4-FFF2-40B4-BE49-F238E27FC236}">
                <a16:creationId xmlns:a16="http://schemas.microsoft.com/office/drawing/2014/main" id="{FAA5AF3C-23D1-4A71-A90D-50BF4CD5DC3A}"/>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8072250" flipH="1">
            <a:off x="5037496" y="2575133"/>
            <a:ext cx="523294" cy="216023"/>
          </a:xfrm>
          <a:prstGeom prst="rect">
            <a:avLst/>
          </a:prstGeom>
          <a:noFill/>
          <a:extLst>
            <a:ext uri="{909E8E84-426E-40DD-AFC4-6F175D3DCCD1}">
              <a14:hiddenFill xmlns:a14="http://schemas.microsoft.com/office/drawing/2010/main">
                <a:solidFill>
                  <a:srgbClr val="FFFFFF"/>
                </a:solidFill>
              </a14:hiddenFill>
            </a:ext>
          </a:extLst>
        </p:spPr>
      </p:pic>
      <p:sp>
        <p:nvSpPr>
          <p:cNvPr id="10" name="TextBox 9">
            <a:extLst>
              <a:ext uri="{FF2B5EF4-FFF2-40B4-BE49-F238E27FC236}">
                <a16:creationId xmlns:a16="http://schemas.microsoft.com/office/drawing/2014/main" id="{979590C6-ED91-4906-BF83-823B7E05961A}"/>
              </a:ext>
            </a:extLst>
          </p:cNvPr>
          <p:cNvSpPr txBox="1"/>
          <p:nvPr/>
        </p:nvSpPr>
        <p:spPr>
          <a:xfrm>
            <a:off x="5599350" y="2426537"/>
            <a:ext cx="2336734" cy="230832"/>
          </a:xfrm>
          <a:prstGeom prst="rect">
            <a:avLst/>
          </a:prstGeom>
          <a:noFill/>
          <a:ln w="6350">
            <a:solidFill>
              <a:srgbClr val="FF0000"/>
            </a:solidFill>
          </a:ln>
        </p:spPr>
        <p:txBody>
          <a:bodyPr wrap="square" rtlCol="0">
            <a:spAutoFit/>
          </a:bodyPr>
          <a:lstStyle/>
          <a:p>
            <a:pPr algn="ctr"/>
            <a:r>
              <a:rPr lang="en-US" sz="900" dirty="0">
                <a:latin typeface="Arial" panose="020B0604020202020204" pitchFamily="34" charset="0"/>
                <a:cs typeface="Arial" panose="020B0604020202020204" pitchFamily="34" charset="0"/>
              </a:rPr>
              <a:t>No proceeds left, so full loss</a:t>
            </a:r>
          </a:p>
        </p:txBody>
      </p:sp>
      <p:grpSp>
        <p:nvGrpSpPr>
          <p:cNvPr id="14" name="Group 13">
            <a:extLst>
              <a:ext uri="{FF2B5EF4-FFF2-40B4-BE49-F238E27FC236}">
                <a16:creationId xmlns:a16="http://schemas.microsoft.com/office/drawing/2014/main" id="{76FAFEF4-F0A7-411C-8718-F05186B9058C}"/>
              </a:ext>
            </a:extLst>
          </p:cNvPr>
          <p:cNvGrpSpPr/>
          <p:nvPr/>
        </p:nvGrpSpPr>
        <p:grpSpPr>
          <a:xfrm>
            <a:off x="2035931" y="4653136"/>
            <a:ext cx="4768317" cy="1749698"/>
            <a:chOff x="5652120" y="2780928"/>
            <a:chExt cx="3024336" cy="2964025"/>
          </a:xfrm>
        </p:grpSpPr>
        <p:cxnSp>
          <p:nvCxnSpPr>
            <p:cNvPr id="15" name="Straight Connector 14">
              <a:extLst>
                <a:ext uri="{FF2B5EF4-FFF2-40B4-BE49-F238E27FC236}">
                  <a16:creationId xmlns:a16="http://schemas.microsoft.com/office/drawing/2014/main" id="{B37F8A75-81FC-48F3-933A-654C023C5E34}"/>
                </a:ext>
              </a:extLst>
            </p:cNvPr>
            <p:cNvCxnSpPr>
              <a:cxnSpLocks/>
            </p:cNvCxnSpPr>
            <p:nvPr/>
          </p:nvCxnSpPr>
          <p:spPr>
            <a:xfrm>
              <a:off x="5652120" y="2780928"/>
              <a:ext cx="0" cy="2964025"/>
            </a:xfrm>
            <a:prstGeom prst="line">
              <a:avLst/>
            </a:prstGeom>
            <a:ln w="127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57052236-EC83-4F7B-A681-A8619028C25E}"/>
                </a:ext>
              </a:extLst>
            </p:cNvPr>
            <p:cNvCxnSpPr>
              <a:cxnSpLocks/>
            </p:cNvCxnSpPr>
            <p:nvPr/>
          </p:nvCxnSpPr>
          <p:spPr>
            <a:xfrm>
              <a:off x="5652120" y="2780928"/>
              <a:ext cx="3024336" cy="0"/>
            </a:xfrm>
            <a:prstGeom prst="line">
              <a:avLst/>
            </a:prstGeom>
            <a:ln w="12700">
              <a:solidFill>
                <a:srgbClr val="FF0000"/>
              </a:solidFill>
            </a:ln>
          </p:spPr>
          <p:style>
            <a:lnRef idx="1">
              <a:schemeClr val="accent1"/>
            </a:lnRef>
            <a:fillRef idx="0">
              <a:schemeClr val="accent1"/>
            </a:fillRef>
            <a:effectRef idx="0">
              <a:schemeClr val="accent1"/>
            </a:effectRef>
            <a:fontRef idx="minor">
              <a:schemeClr val="tx1"/>
            </a:fontRef>
          </p:style>
        </p:cxnSp>
      </p:grpSp>
      <p:sp>
        <p:nvSpPr>
          <p:cNvPr id="19" name="TextBox 18">
            <a:extLst>
              <a:ext uri="{FF2B5EF4-FFF2-40B4-BE49-F238E27FC236}">
                <a16:creationId xmlns:a16="http://schemas.microsoft.com/office/drawing/2014/main" id="{4D7CA47A-FCA3-44C2-BA48-8795F9EF4803}"/>
              </a:ext>
            </a:extLst>
          </p:cNvPr>
          <p:cNvSpPr txBox="1"/>
          <p:nvPr/>
        </p:nvSpPr>
        <p:spPr>
          <a:xfrm>
            <a:off x="2255052" y="4797523"/>
            <a:ext cx="4464488" cy="1516634"/>
          </a:xfrm>
          <a:prstGeom prst="rect">
            <a:avLst/>
          </a:prstGeom>
          <a:noFill/>
        </p:spPr>
        <p:txBody>
          <a:bodyPr wrap="square" rtlCol="0">
            <a:spAutoFit/>
          </a:bodyPr>
          <a:lstStyle/>
          <a:p>
            <a:pPr>
              <a:lnSpc>
                <a:spcPct val="150000"/>
              </a:lnSpc>
            </a:pPr>
            <a:r>
              <a:rPr lang="en-US" sz="1050" b="1" u="sng" dirty="0">
                <a:latin typeface="Arial" panose="020B0604020202020204" pitchFamily="34" charset="0"/>
                <a:cs typeface="Arial" panose="020B0604020202020204" pitchFamily="34" charset="0"/>
              </a:rPr>
              <a:t>Seniority ‘Waterfall’:</a:t>
            </a:r>
          </a:p>
          <a:p>
            <a:pPr marL="171450" indent="-171450">
              <a:lnSpc>
                <a:spcPct val="150000"/>
              </a:lnSpc>
              <a:buFont typeface="Arial" panose="020B0604020202020204" pitchFamily="34" charset="0"/>
              <a:buChar char="•"/>
            </a:pPr>
            <a:r>
              <a:rPr lang="en-US" sz="1050" dirty="0">
                <a:latin typeface="Arial" panose="020B0604020202020204" pitchFamily="34" charset="0"/>
                <a:cs typeface="Arial" panose="020B0604020202020204" pitchFamily="34" charset="0"/>
              </a:rPr>
              <a:t>Pays different share series after each other</a:t>
            </a:r>
          </a:p>
          <a:p>
            <a:pPr marL="171450" indent="-171450">
              <a:lnSpc>
                <a:spcPct val="150000"/>
              </a:lnSpc>
              <a:buFont typeface="Arial" panose="020B0604020202020204" pitchFamily="34" charset="0"/>
              <a:buChar char="•"/>
            </a:pPr>
            <a:r>
              <a:rPr lang="en-US" sz="1050" dirty="0">
                <a:latin typeface="Arial" panose="020B0604020202020204" pitchFamily="34" charset="0"/>
                <a:cs typeface="Arial" panose="020B0604020202020204" pitchFamily="34" charset="0"/>
              </a:rPr>
              <a:t>Payout ‘ranking’, closely resembling debt seniority structures</a:t>
            </a:r>
          </a:p>
          <a:p>
            <a:pPr marL="171450" indent="-171450">
              <a:lnSpc>
                <a:spcPct val="150000"/>
              </a:lnSpc>
              <a:buFont typeface="Arial" panose="020B0604020202020204" pitchFamily="34" charset="0"/>
              <a:buChar char="•"/>
            </a:pPr>
            <a:r>
              <a:rPr lang="en-US" sz="1050" dirty="0">
                <a:latin typeface="Arial" panose="020B0604020202020204" pitchFamily="34" charset="0"/>
                <a:cs typeface="Arial" panose="020B0604020202020204" pitchFamily="34" charset="0"/>
              </a:rPr>
              <a:t>Either clear ranking (as given example) or ‘stacked’ (see later)</a:t>
            </a:r>
          </a:p>
          <a:p>
            <a:pPr marL="171450" indent="-171450">
              <a:lnSpc>
                <a:spcPct val="150000"/>
              </a:lnSpc>
              <a:buFont typeface="Arial" panose="020B0604020202020204" pitchFamily="34" charset="0"/>
              <a:buChar char="•"/>
            </a:pPr>
            <a:r>
              <a:rPr lang="en-US" sz="1050" dirty="0">
                <a:latin typeface="Arial" panose="020B0604020202020204" pitchFamily="34" charset="0"/>
                <a:cs typeface="Arial" panose="020B0604020202020204" pitchFamily="34" charset="0"/>
              </a:rPr>
              <a:t>Every group receives liquidation preference ‘leftovers’ after more senior series are paid out</a:t>
            </a:r>
          </a:p>
        </p:txBody>
      </p:sp>
      <p:pic>
        <p:nvPicPr>
          <p:cNvPr id="20" name="Picture 12" descr="Download Published Inhand Drawn Arrow - Wire PNG Image with No Background -  PNGkey.com">
            <a:extLst>
              <a:ext uri="{FF2B5EF4-FFF2-40B4-BE49-F238E27FC236}">
                <a16:creationId xmlns:a16="http://schemas.microsoft.com/office/drawing/2014/main" id="{A60461D4-7855-4048-A3C4-E926380B055A}"/>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18442878" flipH="1">
            <a:off x="1674711" y="3797797"/>
            <a:ext cx="523294" cy="216023"/>
          </a:xfrm>
          <a:prstGeom prst="rect">
            <a:avLst/>
          </a:prstGeom>
          <a:noFill/>
          <a:extLst>
            <a:ext uri="{909E8E84-426E-40DD-AFC4-6F175D3DCCD1}">
              <a14:hiddenFill xmlns:a14="http://schemas.microsoft.com/office/drawing/2010/main">
                <a:solidFill>
                  <a:srgbClr val="FFFFFF"/>
                </a:solidFill>
              </a14:hiddenFill>
            </a:ext>
          </a:extLst>
        </p:spPr>
      </p:pic>
      <p:sp>
        <p:nvSpPr>
          <p:cNvPr id="21" name="TextBox 20">
            <a:extLst>
              <a:ext uri="{FF2B5EF4-FFF2-40B4-BE49-F238E27FC236}">
                <a16:creationId xmlns:a16="http://schemas.microsoft.com/office/drawing/2014/main" id="{A71DB792-C77D-42A0-AFBA-6BF94343AA53}"/>
              </a:ext>
            </a:extLst>
          </p:cNvPr>
          <p:cNvSpPr txBox="1"/>
          <p:nvPr/>
        </p:nvSpPr>
        <p:spPr>
          <a:xfrm>
            <a:off x="1066899" y="4086276"/>
            <a:ext cx="1400630" cy="230832"/>
          </a:xfrm>
          <a:prstGeom prst="rect">
            <a:avLst/>
          </a:prstGeom>
          <a:noFill/>
          <a:ln w="6350">
            <a:solidFill>
              <a:srgbClr val="FF0000"/>
            </a:solidFill>
          </a:ln>
        </p:spPr>
        <p:txBody>
          <a:bodyPr wrap="square" rtlCol="0">
            <a:spAutoFit/>
          </a:bodyPr>
          <a:lstStyle/>
          <a:p>
            <a:pPr algn="ctr"/>
            <a:r>
              <a:rPr lang="en-US" sz="900" dirty="0">
                <a:latin typeface="Arial" panose="020B0604020202020204" pitchFamily="34" charset="0"/>
                <a:cs typeface="Arial" panose="020B0604020202020204" pitchFamily="34" charset="0"/>
              </a:rPr>
              <a:t>Seniority ranking</a:t>
            </a:r>
          </a:p>
        </p:txBody>
      </p:sp>
    </p:spTree>
    <p:extLst>
      <p:ext uri="{BB962C8B-B14F-4D97-AF65-F5344CB8AC3E}">
        <p14:creationId xmlns:p14="http://schemas.microsoft.com/office/powerpoint/2010/main" val="147749338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867B6E9A-8A28-4DA9-A91A-8CB8385CA50A}"/>
              </a:ext>
            </a:extLst>
          </p:cNvPr>
          <p:cNvSpPr>
            <a:spLocks noGrp="1"/>
          </p:cNvSpPr>
          <p:nvPr>
            <p:ph type="body" sz="quarter" idx="13"/>
          </p:nvPr>
        </p:nvSpPr>
        <p:spPr/>
        <p:txBody>
          <a:bodyPr/>
          <a:lstStyle/>
          <a:p>
            <a:r>
              <a:rPr lang="en-US" dirty="0"/>
              <a:t>Liquidation Preference </a:t>
            </a:r>
            <a:r>
              <a:rPr lang="en-US" sz="1200" dirty="0"/>
              <a:t>(Rule #2: Pari Passu)</a:t>
            </a:r>
            <a:endParaRPr lang="en-US" dirty="0"/>
          </a:p>
        </p:txBody>
      </p:sp>
      <p:sp>
        <p:nvSpPr>
          <p:cNvPr id="3" name="Slide Number Placeholder 2">
            <a:extLst>
              <a:ext uri="{FF2B5EF4-FFF2-40B4-BE49-F238E27FC236}">
                <a16:creationId xmlns:a16="http://schemas.microsoft.com/office/drawing/2014/main" id="{B3A1BE0B-FA92-4CCD-8038-BAE7ADC410A3}"/>
              </a:ext>
            </a:extLst>
          </p:cNvPr>
          <p:cNvSpPr>
            <a:spLocks noGrp="1"/>
          </p:cNvSpPr>
          <p:nvPr>
            <p:ph type="sldNum" sz="quarter" idx="12"/>
          </p:nvPr>
        </p:nvSpPr>
        <p:spPr/>
        <p:txBody>
          <a:bodyPr/>
          <a:lstStyle/>
          <a:p>
            <a:fld id="{C76FEBDD-00E6-4BCE-81BB-64ADCF1A94EA}" type="slidenum">
              <a:rPr lang="de-DE" smtClean="0"/>
              <a:pPr/>
              <a:t>27</a:t>
            </a:fld>
            <a:endParaRPr lang="de-DE"/>
          </a:p>
        </p:txBody>
      </p:sp>
      <p:graphicFrame>
        <p:nvGraphicFramePr>
          <p:cNvPr id="4" name="Table 3">
            <a:extLst>
              <a:ext uri="{FF2B5EF4-FFF2-40B4-BE49-F238E27FC236}">
                <a16:creationId xmlns:a16="http://schemas.microsoft.com/office/drawing/2014/main" id="{4AFF3928-B09F-435A-AFC0-1238D84C7184}"/>
              </a:ext>
            </a:extLst>
          </p:cNvPr>
          <p:cNvGraphicFramePr>
            <a:graphicFrameLocks noGrp="1"/>
          </p:cNvGraphicFramePr>
          <p:nvPr>
            <p:extLst>
              <p:ext uri="{D42A27DB-BD31-4B8C-83A1-F6EECF244321}">
                <p14:modId xmlns:p14="http://schemas.microsoft.com/office/powerpoint/2010/main" val="2597237504"/>
              </p:ext>
            </p:extLst>
          </p:nvPr>
        </p:nvGraphicFramePr>
        <p:xfrm>
          <a:off x="827584" y="1484784"/>
          <a:ext cx="4320480" cy="2280642"/>
        </p:xfrm>
        <a:graphic>
          <a:graphicData uri="http://schemas.openxmlformats.org/drawingml/2006/table">
            <a:tbl>
              <a:tblPr firstRow="1" firstCol="1" bandRow="1">
                <a:tableStyleId>{5C22544A-7EE6-4342-B048-85BDC9FD1C3A}</a:tableStyleId>
              </a:tblPr>
              <a:tblGrid>
                <a:gridCol w="864096">
                  <a:extLst>
                    <a:ext uri="{9D8B030D-6E8A-4147-A177-3AD203B41FA5}">
                      <a16:colId xmlns:a16="http://schemas.microsoft.com/office/drawing/2014/main" val="2394817650"/>
                    </a:ext>
                  </a:extLst>
                </a:gridCol>
                <a:gridCol w="864096">
                  <a:extLst>
                    <a:ext uri="{9D8B030D-6E8A-4147-A177-3AD203B41FA5}">
                      <a16:colId xmlns:a16="http://schemas.microsoft.com/office/drawing/2014/main" val="443383442"/>
                    </a:ext>
                  </a:extLst>
                </a:gridCol>
                <a:gridCol w="864096">
                  <a:extLst>
                    <a:ext uri="{9D8B030D-6E8A-4147-A177-3AD203B41FA5}">
                      <a16:colId xmlns:a16="http://schemas.microsoft.com/office/drawing/2014/main" val="3172142959"/>
                    </a:ext>
                  </a:extLst>
                </a:gridCol>
                <a:gridCol w="864096">
                  <a:extLst>
                    <a:ext uri="{9D8B030D-6E8A-4147-A177-3AD203B41FA5}">
                      <a16:colId xmlns:a16="http://schemas.microsoft.com/office/drawing/2014/main" val="1661311276"/>
                    </a:ext>
                  </a:extLst>
                </a:gridCol>
                <a:gridCol w="864096">
                  <a:extLst>
                    <a:ext uri="{9D8B030D-6E8A-4147-A177-3AD203B41FA5}">
                      <a16:colId xmlns:a16="http://schemas.microsoft.com/office/drawing/2014/main" val="447053963"/>
                    </a:ext>
                  </a:extLst>
                </a:gridCol>
              </a:tblGrid>
              <a:tr h="357634">
                <a:tc gridSpan="5">
                  <a:txBody>
                    <a:bodyPr/>
                    <a:lstStyle/>
                    <a:p>
                      <a:pPr algn="ctr" fontAlgn="b"/>
                      <a:r>
                        <a:rPr lang="en-US" sz="1000" b="1" u="none" strike="noStrike" dirty="0">
                          <a:solidFill>
                            <a:schemeClr val="bg1"/>
                          </a:solidFill>
                          <a:effectLst/>
                          <a:latin typeface="Arial" panose="020B0604020202020204" pitchFamily="34" charset="0"/>
                          <a:cs typeface="Arial" panose="020B0604020202020204" pitchFamily="34" charset="0"/>
                        </a:rPr>
                        <a:t>Company is sold for $50m</a:t>
                      </a:r>
                      <a:endParaRPr lang="en-US" sz="1000" b="1" i="0" u="none" strike="noStrike" dirty="0">
                        <a:solidFill>
                          <a:schemeClr val="bg1"/>
                        </a:solidFill>
                        <a:effectLst/>
                        <a:latin typeface="Arial" panose="020B0604020202020204" pitchFamily="34" charset="0"/>
                        <a:cs typeface="Arial" panose="020B0604020202020204" pitchFamily="34" charset="0"/>
                      </a:endParaRPr>
                    </a:p>
                  </a:txBody>
                  <a:tcPr marL="6350" marR="6350" marT="635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tx1"/>
                    </a:solidFill>
                  </a:tcPr>
                </a:tc>
                <a:tc hMerge="1">
                  <a:txBody>
                    <a:bodyPr/>
                    <a:lstStyle/>
                    <a:p>
                      <a:endParaRPr lang="en-US"/>
                    </a:p>
                  </a:txBody>
                  <a:tcPr/>
                </a:tc>
                <a:tc hMerge="1">
                  <a:txBody>
                    <a:bodyPr/>
                    <a:lstStyle/>
                    <a:p>
                      <a:pPr algn="ctr" fontAlgn="b"/>
                      <a:r>
                        <a:rPr lang="en-US" sz="900" b="0" u="none" strike="noStrike" dirty="0">
                          <a:solidFill>
                            <a:schemeClr val="tx1"/>
                          </a:solidFill>
                          <a:effectLst/>
                          <a:latin typeface="Arial" panose="020B0604020202020204" pitchFamily="34" charset="0"/>
                          <a:cs typeface="Arial" panose="020B0604020202020204" pitchFamily="34" charset="0"/>
                        </a:rPr>
                        <a:t>50m</a:t>
                      </a:r>
                      <a:endParaRPr lang="en-US" sz="900" b="0" i="0" u="none" strike="noStrike" dirty="0">
                        <a:solidFill>
                          <a:schemeClr val="tx1"/>
                        </a:solidFill>
                        <a:effectLst/>
                        <a:latin typeface="Arial" panose="020B0604020202020204" pitchFamily="34" charset="0"/>
                        <a:cs typeface="Arial" panose="020B0604020202020204" pitchFamily="34" charset="0"/>
                      </a:endParaRPr>
                    </a:p>
                  </a:txBody>
                  <a:tcPr marL="6350" marR="6350" marT="635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noFill/>
                  </a:tcPr>
                </a:tc>
                <a:tc hMerge="1">
                  <a:txBody>
                    <a:bodyPr/>
                    <a:lstStyle/>
                    <a:p>
                      <a:pPr algn="ctr" fontAlgn="b"/>
                      <a:endParaRPr lang="en-US" sz="900" b="0" i="0" u="none" strike="noStrike" dirty="0">
                        <a:solidFill>
                          <a:schemeClr val="tx1"/>
                        </a:solidFill>
                        <a:effectLst/>
                        <a:latin typeface="Arial" panose="020B0604020202020204" pitchFamily="34" charset="0"/>
                        <a:cs typeface="Arial" panose="020B0604020202020204" pitchFamily="34" charset="0"/>
                      </a:endParaRPr>
                    </a:p>
                  </a:txBody>
                  <a:tcPr marL="6350" marR="6350" marT="635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noFill/>
                  </a:tcPr>
                </a:tc>
                <a:tc hMerge="1">
                  <a:txBody>
                    <a:bodyPr/>
                    <a:lstStyle/>
                    <a:p>
                      <a:pPr algn="ctr" fontAlgn="b"/>
                      <a:endParaRPr lang="en-US" sz="1000" b="1" i="0" u="none" strike="noStrike" dirty="0">
                        <a:solidFill>
                          <a:schemeClr val="bg1"/>
                        </a:solidFill>
                        <a:effectLst/>
                        <a:latin typeface="Arial" panose="020B0604020202020204" pitchFamily="34" charset="0"/>
                        <a:cs typeface="Arial" panose="020B0604020202020204" pitchFamily="34" charset="0"/>
                      </a:endParaRPr>
                    </a:p>
                  </a:txBody>
                  <a:tcPr marL="6350" marR="6350" marT="635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tx1"/>
                    </a:solidFill>
                  </a:tcPr>
                </a:tc>
                <a:extLst>
                  <a:ext uri="{0D108BD9-81ED-4DB2-BD59-A6C34878D82A}">
                    <a16:rowId xmlns:a16="http://schemas.microsoft.com/office/drawing/2014/main" val="2247183371"/>
                  </a:ext>
                </a:extLst>
              </a:tr>
              <a:tr h="492472">
                <a:tc>
                  <a:txBody>
                    <a:bodyPr/>
                    <a:lstStyle/>
                    <a:p>
                      <a:pPr algn="l" fontAlgn="b"/>
                      <a:endParaRPr lang="en-US" sz="900" b="0" i="0" u="none" strike="noStrike">
                        <a:solidFill>
                          <a:schemeClr val="tx1"/>
                        </a:solidFill>
                        <a:effectLst/>
                        <a:latin typeface="Arial" panose="020B0604020202020204" pitchFamily="34" charset="0"/>
                        <a:cs typeface="Arial" panose="020B0604020202020204" pitchFamily="34" charset="0"/>
                      </a:endParaRPr>
                    </a:p>
                  </a:txBody>
                  <a:tcPr marL="6350" marR="6350" marT="635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noFill/>
                  </a:tcPr>
                </a:tc>
                <a:tc>
                  <a:txBody>
                    <a:bodyPr/>
                    <a:lstStyle/>
                    <a:p>
                      <a:pPr algn="ctr" fontAlgn="b"/>
                      <a:r>
                        <a:rPr lang="en-US" sz="900" b="0" i="0" u="none" strike="noStrike" dirty="0">
                          <a:solidFill>
                            <a:schemeClr val="tx1"/>
                          </a:solidFill>
                          <a:effectLst/>
                          <a:latin typeface="Arial" panose="020B0604020202020204" pitchFamily="34" charset="0"/>
                          <a:cs typeface="Arial" panose="020B0604020202020204" pitchFamily="34" charset="0"/>
                        </a:rPr>
                        <a:t>Pro Rata Funding Contribution</a:t>
                      </a:r>
                    </a:p>
                  </a:txBody>
                  <a:tcPr marL="6350" marR="6350" marT="635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noFill/>
                  </a:tcPr>
                </a:tc>
                <a:tc>
                  <a:txBody>
                    <a:bodyPr/>
                    <a:lstStyle/>
                    <a:p>
                      <a:pPr algn="ctr" fontAlgn="b"/>
                      <a:r>
                        <a:rPr lang="en-US" sz="900" b="0" i="0" u="none" strike="noStrike" dirty="0">
                          <a:solidFill>
                            <a:schemeClr val="tx1"/>
                          </a:solidFill>
                          <a:effectLst/>
                          <a:latin typeface="Arial" panose="020B0604020202020204" pitchFamily="34" charset="0"/>
                          <a:cs typeface="Arial" panose="020B0604020202020204" pitchFamily="34" charset="0"/>
                        </a:rPr>
                        <a:t>Payout</a:t>
                      </a:r>
                      <a:r>
                        <a:rPr lang="en-US" sz="900" b="0" u="none" strike="noStrike" dirty="0">
                          <a:solidFill>
                            <a:schemeClr val="tx1"/>
                          </a:solidFill>
                          <a:effectLst/>
                          <a:latin typeface="Arial" panose="020B0604020202020204" pitchFamily="34" charset="0"/>
                          <a:cs typeface="Arial" panose="020B0604020202020204" pitchFamily="34" charset="0"/>
                        </a:rPr>
                        <a:t> </a:t>
                      </a:r>
                      <a:r>
                        <a:rPr lang="en-US" sz="900" b="0" i="0" u="none" strike="noStrike" dirty="0">
                          <a:solidFill>
                            <a:schemeClr val="tx1"/>
                          </a:solidFill>
                          <a:effectLst/>
                          <a:latin typeface="Arial" panose="020B0604020202020204" pitchFamily="34" charset="0"/>
                          <a:cs typeface="Arial" panose="020B0604020202020204" pitchFamily="34" charset="0"/>
                        </a:rPr>
                        <a:t>if converted</a:t>
                      </a:r>
                    </a:p>
                  </a:txBody>
                  <a:tcPr marL="6350" marR="6350" marT="635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noFill/>
                  </a:tcPr>
                </a:tc>
                <a:tc>
                  <a:txBody>
                    <a:bodyPr/>
                    <a:lstStyle/>
                    <a:p>
                      <a:pPr algn="ctr" fontAlgn="b"/>
                      <a:r>
                        <a:rPr lang="en-US" sz="900" b="0" u="none" strike="noStrike" dirty="0">
                          <a:solidFill>
                            <a:schemeClr val="tx1"/>
                          </a:solidFill>
                          <a:effectLst/>
                          <a:latin typeface="Arial" panose="020B0604020202020204" pitchFamily="34" charset="0"/>
                          <a:cs typeface="Arial" panose="020B0604020202020204" pitchFamily="34" charset="0"/>
                        </a:rPr>
                        <a:t>Payout if not converted</a:t>
                      </a:r>
                      <a:endParaRPr lang="en-US" sz="900" b="0" i="0" u="none" strike="noStrike" dirty="0">
                        <a:solidFill>
                          <a:schemeClr val="tx1"/>
                        </a:solidFill>
                        <a:effectLst/>
                        <a:latin typeface="Arial" panose="020B0604020202020204" pitchFamily="34" charset="0"/>
                        <a:cs typeface="Arial" panose="020B0604020202020204" pitchFamily="34" charset="0"/>
                      </a:endParaRPr>
                    </a:p>
                  </a:txBody>
                  <a:tcPr marL="6350" marR="6350" marT="635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noFill/>
                  </a:tcPr>
                </a:tc>
                <a:tc>
                  <a:txBody>
                    <a:bodyPr/>
                    <a:lstStyle/>
                    <a:p>
                      <a:pPr algn="ctr" fontAlgn="b"/>
                      <a:r>
                        <a:rPr lang="en-US" sz="900" b="0" i="0" u="none" strike="noStrike" dirty="0">
                          <a:solidFill>
                            <a:schemeClr val="tx1"/>
                          </a:solidFill>
                          <a:effectLst/>
                          <a:latin typeface="Arial" panose="020B0604020202020204" pitchFamily="34" charset="0"/>
                          <a:cs typeface="Arial" panose="020B0604020202020204" pitchFamily="34" charset="0"/>
                        </a:rPr>
                        <a:t>Loss</a:t>
                      </a:r>
                    </a:p>
                  </a:txBody>
                  <a:tcPr marL="6350" marR="6350" marT="635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noFill/>
                  </a:tcPr>
                </a:tc>
                <a:extLst>
                  <a:ext uri="{0D108BD9-81ED-4DB2-BD59-A6C34878D82A}">
                    <a16:rowId xmlns:a16="http://schemas.microsoft.com/office/drawing/2014/main" val="2831893079"/>
                  </a:ext>
                </a:extLst>
              </a:tr>
              <a:tr h="357634">
                <a:tc>
                  <a:txBody>
                    <a:bodyPr/>
                    <a:lstStyle/>
                    <a:p>
                      <a:pPr algn="l" fontAlgn="b"/>
                      <a:r>
                        <a:rPr lang="en-US" sz="900" b="0" u="none" strike="noStrike" dirty="0">
                          <a:solidFill>
                            <a:schemeClr val="tx1"/>
                          </a:solidFill>
                          <a:effectLst/>
                          <a:latin typeface="Arial" panose="020B0604020202020204" pitchFamily="34" charset="0"/>
                          <a:cs typeface="Arial" panose="020B0604020202020204" pitchFamily="34" charset="0"/>
                        </a:rPr>
                        <a:t>Common</a:t>
                      </a:r>
                      <a:endParaRPr lang="en-US" sz="900" b="0" i="0" u="none" strike="noStrike" dirty="0">
                        <a:solidFill>
                          <a:schemeClr val="tx1"/>
                        </a:solidFill>
                        <a:effectLst/>
                        <a:latin typeface="Arial" panose="020B0604020202020204" pitchFamily="34" charset="0"/>
                        <a:cs typeface="Arial" panose="020B0604020202020204" pitchFamily="34" charset="0"/>
                      </a:endParaRPr>
                    </a:p>
                  </a:txBody>
                  <a:tcPr marL="6350" marR="6350" marT="635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noFill/>
                  </a:tcPr>
                </a:tc>
                <a:tc>
                  <a:txBody>
                    <a:bodyPr/>
                    <a:lstStyle/>
                    <a:p>
                      <a:pPr algn="ctr" fontAlgn="b"/>
                      <a:r>
                        <a:rPr lang="en-US" sz="900" b="0" i="0" u="none" strike="noStrike" dirty="0">
                          <a:solidFill>
                            <a:schemeClr val="tx1"/>
                          </a:solidFill>
                          <a:effectLst/>
                          <a:latin typeface="Arial" panose="020B0604020202020204" pitchFamily="34" charset="0"/>
                          <a:cs typeface="Arial" panose="020B0604020202020204" pitchFamily="34" charset="0"/>
                        </a:rPr>
                        <a:t>n/a</a:t>
                      </a:r>
                    </a:p>
                  </a:txBody>
                  <a:tcPr marL="6350" marR="6350" marT="635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noFill/>
                  </a:tcPr>
                </a:tc>
                <a:tc>
                  <a:txBody>
                    <a:bodyPr/>
                    <a:lstStyle/>
                    <a:p>
                      <a:pPr algn="ctr" fontAlgn="b"/>
                      <a:r>
                        <a:rPr lang="en-US" sz="900" b="0" u="none" strike="noStrike" dirty="0">
                          <a:solidFill>
                            <a:schemeClr val="tx1"/>
                          </a:solidFill>
                          <a:effectLst/>
                          <a:latin typeface="Arial" panose="020B0604020202020204" pitchFamily="34" charset="0"/>
                          <a:cs typeface="Arial" panose="020B0604020202020204" pitchFamily="34" charset="0"/>
                        </a:rPr>
                        <a:t>$2.5m</a:t>
                      </a:r>
                      <a:endParaRPr lang="en-US" sz="900" b="0" i="0" u="none" strike="noStrike" dirty="0">
                        <a:solidFill>
                          <a:schemeClr val="tx1"/>
                        </a:solidFill>
                        <a:effectLst/>
                        <a:latin typeface="Arial" panose="020B0604020202020204" pitchFamily="34" charset="0"/>
                        <a:cs typeface="Arial" panose="020B0604020202020204" pitchFamily="34" charset="0"/>
                      </a:endParaRPr>
                    </a:p>
                  </a:txBody>
                  <a:tcPr marL="6350" marR="6350" marT="635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noFill/>
                  </a:tcPr>
                </a:tc>
                <a:tc>
                  <a:txBody>
                    <a:bodyPr/>
                    <a:lstStyle/>
                    <a:p>
                      <a:pPr algn="ctr" fontAlgn="b"/>
                      <a:r>
                        <a:rPr lang="en-US" sz="900" b="1" i="0" u="none" strike="noStrike" dirty="0">
                          <a:solidFill>
                            <a:schemeClr val="tx1"/>
                          </a:solidFill>
                          <a:effectLst/>
                          <a:latin typeface="Arial" panose="020B0604020202020204" pitchFamily="34" charset="0"/>
                          <a:cs typeface="Arial" panose="020B0604020202020204" pitchFamily="34" charset="0"/>
                        </a:rPr>
                        <a:t>$0</a:t>
                      </a:r>
                    </a:p>
                  </a:txBody>
                  <a:tcPr marL="6350" marR="6350" marT="635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noFill/>
                  </a:tcPr>
                </a:tc>
                <a:tc>
                  <a:txBody>
                    <a:bodyPr/>
                    <a:lstStyle/>
                    <a:p>
                      <a:pPr algn="ctr" fontAlgn="b"/>
                      <a:r>
                        <a:rPr lang="en-US" sz="900" b="1" i="0" u="none" strike="noStrike" dirty="0">
                          <a:solidFill>
                            <a:schemeClr val="tx1"/>
                          </a:solidFill>
                          <a:effectLst/>
                          <a:latin typeface="Arial" panose="020B0604020202020204" pitchFamily="34" charset="0"/>
                          <a:cs typeface="Arial" panose="020B0604020202020204" pitchFamily="34" charset="0"/>
                        </a:rPr>
                        <a:t>n/a</a:t>
                      </a:r>
                    </a:p>
                  </a:txBody>
                  <a:tcPr marL="6350" marR="6350" marT="635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noFill/>
                  </a:tcPr>
                </a:tc>
                <a:extLst>
                  <a:ext uri="{0D108BD9-81ED-4DB2-BD59-A6C34878D82A}">
                    <a16:rowId xmlns:a16="http://schemas.microsoft.com/office/drawing/2014/main" val="240345874"/>
                  </a:ext>
                </a:extLst>
              </a:tr>
              <a:tr h="357634">
                <a:tc>
                  <a:txBody>
                    <a:bodyPr/>
                    <a:lstStyle/>
                    <a:p>
                      <a:pPr algn="l" fontAlgn="b"/>
                      <a:r>
                        <a:rPr lang="en-US" sz="900" b="0" u="none" strike="noStrike" dirty="0">
                          <a:solidFill>
                            <a:schemeClr val="tx1"/>
                          </a:solidFill>
                          <a:effectLst/>
                          <a:latin typeface="Arial" panose="020B0604020202020204" pitchFamily="34" charset="0"/>
                          <a:cs typeface="Arial" panose="020B0604020202020204" pitchFamily="34" charset="0"/>
                        </a:rPr>
                        <a:t>Series A</a:t>
                      </a:r>
                      <a:endParaRPr lang="en-US" sz="900" b="0" i="0" u="none" strike="noStrike" dirty="0">
                        <a:solidFill>
                          <a:schemeClr val="tx1"/>
                        </a:solidFill>
                        <a:effectLst/>
                        <a:latin typeface="Arial" panose="020B0604020202020204" pitchFamily="34" charset="0"/>
                        <a:cs typeface="Arial" panose="020B0604020202020204" pitchFamily="34" charset="0"/>
                      </a:endParaRPr>
                    </a:p>
                  </a:txBody>
                  <a:tcPr marL="6350" marR="6350" marT="635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noFill/>
                  </a:tcPr>
                </a:tc>
                <a:tc>
                  <a:txBody>
                    <a:bodyPr/>
                    <a:lstStyle/>
                    <a:p>
                      <a:pPr algn="ctr" fontAlgn="b"/>
                      <a:r>
                        <a:rPr lang="en-US" sz="900" b="0" u="none" strike="noStrike" dirty="0">
                          <a:solidFill>
                            <a:schemeClr val="tx1"/>
                          </a:solidFill>
                          <a:effectLst/>
                          <a:latin typeface="Arial" panose="020B0604020202020204" pitchFamily="34" charset="0"/>
                          <a:cs typeface="Arial" panose="020B0604020202020204" pitchFamily="34" charset="0"/>
                        </a:rPr>
                        <a:t>5.5%</a:t>
                      </a:r>
                      <a:endParaRPr lang="en-US" sz="900" b="0" i="0" u="none" strike="noStrike" dirty="0">
                        <a:solidFill>
                          <a:schemeClr val="tx1"/>
                        </a:solidFill>
                        <a:effectLst/>
                        <a:latin typeface="Arial" panose="020B0604020202020204" pitchFamily="34" charset="0"/>
                        <a:cs typeface="Arial" panose="020B0604020202020204" pitchFamily="34" charset="0"/>
                      </a:endParaRPr>
                    </a:p>
                  </a:txBody>
                  <a:tcPr marL="6350" marR="6350" marT="635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noFill/>
                  </a:tcPr>
                </a:tc>
                <a:tc>
                  <a:txBody>
                    <a:bodyPr/>
                    <a:lstStyle/>
                    <a:p>
                      <a:pPr algn="ctr" fontAlgn="b"/>
                      <a:r>
                        <a:rPr lang="en-US" sz="900" b="0" u="none" strike="noStrike" dirty="0">
                          <a:solidFill>
                            <a:schemeClr val="tx1"/>
                          </a:solidFill>
                          <a:effectLst/>
                          <a:latin typeface="Arial" panose="020B0604020202020204" pitchFamily="34" charset="0"/>
                          <a:cs typeface="Arial" panose="020B0604020202020204" pitchFamily="34" charset="0"/>
                        </a:rPr>
                        <a:t>$7.5m</a:t>
                      </a:r>
                      <a:endParaRPr lang="en-US" sz="900" b="0" i="0" u="none" strike="noStrike" dirty="0">
                        <a:solidFill>
                          <a:schemeClr val="tx1"/>
                        </a:solidFill>
                        <a:effectLst/>
                        <a:latin typeface="Arial" panose="020B0604020202020204" pitchFamily="34" charset="0"/>
                        <a:cs typeface="Arial" panose="020B0604020202020204" pitchFamily="34" charset="0"/>
                      </a:endParaRPr>
                    </a:p>
                  </a:txBody>
                  <a:tcPr marL="6350" marR="6350" marT="635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noFill/>
                  </a:tcPr>
                </a:tc>
                <a:tc>
                  <a:txBody>
                    <a:bodyPr/>
                    <a:lstStyle/>
                    <a:p>
                      <a:pPr algn="ctr" fontAlgn="b"/>
                      <a:r>
                        <a:rPr lang="en-US" sz="900" b="1" i="0" u="none" strike="noStrike" dirty="0">
                          <a:solidFill>
                            <a:schemeClr val="tx1"/>
                          </a:solidFill>
                          <a:effectLst/>
                          <a:latin typeface="Arial" panose="020B0604020202020204" pitchFamily="34" charset="0"/>
                          <a:cs typeface="Arial" panose="020B0604020202020204" pitchFamily="34" charset="0"/>
                        </a:rPr>
                        <a:t>$2.7m</a:t>
                      </a:r>
                    </a:p>
                  </a:txBody>
                  <a:tcPr marL="6350" marR="6350" marT="635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noFill/>
                  </a:tcPr>
                </a:tc>
                <a:tc>
                  <a:txBody>
                    <a:bodyPr/>
                    <a:lstStyle/>
                    <a:p>
                      <a:pPr algn="ctr" fontAlgn="b"/>
                      <a:r>
                        <a:rPr lang="en-US" sz="900" b="1" i="0" u="none" strike="noStrike" dirty="0">
                          <a:solidFill>
                            <a:schemeClr val="tx1"/>
                          </a:solidFill>
                          <a:effectLst/>
                          <a:latin typeface="Arial" panose="020B0604020202020204" pitchFamily="34" charset="0"/>
                          <a:cs typeface="Arial" panose="020B0604020202020204" pitchFamily="34" charset="0"/>
                        </a:rPr>
                        <a:t>$0.3m</a:t>
                      </a:r>
                    </a:p>
                  </a:txBody>
                  <a:tcPr marL="6350" marR="6350" marT="635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noFill/>
                  </a:tcPr>
                </a:tc>
                <a:extLst>
                  <a:ext uri="{0D108BD9-81ED-4DB2-BD59-A6C34878D82A}">
                    <a16:rowId xmlns:a16="http://schemas.microsoft.com/office/drawing/2014/main" val="2040351013"/>
                  </a:ext>
                </a:extLst>
              </a:tr>
              <a:tr h="357634">
                <a:tc>
                  <a:txBody>
                    <a:bodyPr/>
                    <a:lstStyle/>
                    <a:p>
                      <a:pPr algn="l" fontAlgn="b"/>
                      <a:r>
                        <a:rPr lang="en-US" sz="900" b="0" u="none" strike="noStrike" dirty="0">
                          <a:solidFill>
                            <a:schemeClr val="tx1"/>
                          </a:solidFill>
                          <a:effectLst/>
                          <a:latin typeface="Arial" panose="020B0604020202020204" pitchFamily="34" charset="0"/>
                          <a:cs typeface="Arial" panose="020B0604020202020204" pitchFamily="34" charset="0"/>
                        </a:rPr>
                        <a:t>Series B</a:t>
                      </a:r>
                      <a:endParaRPr lang="en-US" sz="900" b="0" i="0" u="none" strike="noStrike" dirty="0">
                        <a:solidFill>
                          <a:schemeClr val="tx1"/>
                        </a:solidFill>
                        <a:effectLst/>
                        <a:latin typeface="Arial" panose="020B0604020202020204" pitchFamily="34" charset="0"/>
                        <a:cs typeface="Arial" panose="020B0604020202020204" pitchFamily="34" charset="0"/>
                      </a:endParaRPr>
                    </a:p>
                  </a:txBody>
                  <a:tcPr marL="6350" marR="6350" marT="635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noFill/>
                  </a:tcPr>
                </a:tc>
                <a:tc>
                  <a:txBody>
                    <a:bodyPr/>
                    <a:lstStyle/>
                    <a:p>
                      <a:pPr algn="ctr" fontAlgn="b"/>
                      <a:r>
                        <a:rPr lang="en-US" sz="900" b="0" u="none" strike="noStrike" dirty="0">
                          <a:solidFill>
                            <a:schemeClr val="tx1"/>
                          </a:solidFill>
                          <a:effectLst/>
                          <a:latin typeface="Arial" panose="020B0604020202020204" pitchFamily="34" charset="0"/>
                          <a:cs typeface="Arial" panose="020B0604020202020204" pitchFamily="34" charset="0"/>
                        </a:rPr>
                        <a:t>21.8%</a:t>
                      </a:r>
                      <a:endParaRPr lang="en-US" sz="900" b="0" i="0" u="none" strike="noStrike" dirty="0">
                        <a:solidFill>
                          <a:schemeClr val="tx1"/>
                        </a:solidFill>
                        <a:effectLst/>
                        <a:latin typeface="Arial" panose="020B0604020202020204" pitchFamily="34" charset="0"/>
                        <a:cs typeface="Arial" panose="020B0604020202020204" pitchFamily="34" charset="0"/>
                      </a:endParaRPr>
                    </a:p>
                  </a:txBody>
                  <a:tcPr marL="6350" marR="6350" marT="635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noFill/>
                  </a:tcPr>
                </a:tc>
                <a:tc>
                  <a:txBody>
                    <a:bodyPr/>
                    <a:lstStyle/>
                    <a:p>
                      <a:pPr algn="ctr" fontAlgn="b"/>
                      <a:r>
                        <a:rPr lang="en-US" sz="900" b="0" u="none" strike="noStrike" dirty="0">
                          <a:solidFill>
                            <a:schemeClr val="tx1"/>
                          </a:solidFill>
                          <a:effectLst/>
                          <a:latin typeface="Arial" panose="020B0604020202020204" pitchFamily="34" charset="0"/>
                          <a:cs typeface="Arial" panose="020B0604020202020204" pitchFamily="34" charset="0"/>
                        </a:rPr>
                        <a:t>$15m</a:t>
                      </a:r>
                      <a:endParaRPr lang="en-US" sz="900" b="0" i="0" u="none" strike="noStrike" dirty="0">
                        <a:solidFill>
                          <a:schemeClr val="tx1"/>
                        </a:solidFill>
                        <a:effectLst/>
                        <a:latin typeface="Arial" panose="020B0604020202020204" pitchFamily="34" charset="0"/>
                        <a:cs typeface="Arial" panose="020B0604020202020204" pitchFamily="34" charset="0"/>
                      </a:endParaRPr>
                    </a:p>
                  </a:txBody>
                  <a:tcPr marL="6350" marR="6350" marT="635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noFill/>
                  </a:tcPr>
                </a:tc>
                <a:tc>
                  <a:txBody>
                    <a:bodyPr/>
                    <a:lstStyle/>
                    <a:p>
                      <a:pPr algn="ctr" fontAlgn="b"/>
                      <a:r>
                        <a:rPr lang="en-US" sz="900" b="1" i="0" u="none" strike="noStrike" dirty="0">
                          <a:solidFill>
                            <a:schemeClr val="tx1"/>
                          </a:solidFill>
                          <a:effectLst/>
                          <a:latin typeface="Arial" panose="020B0604020202020204" pitchFamily="34" charset="0"/>
                          <a:cs typeface="Arial" panose="020B0604020202020204" pitchFamily="34" charset="0"/>
                        </a:rPr>
                        <a:t>$10.9m</a:t>
                      </a:r>
                    </a:p>
                  </a:txBody>
                  <a:tcPr marL="6350" marR="6350" marT="635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noFill/>
                  </a:tcPr>
                </a:tc>
                <a:tc>
                  <a:txBody>
                    <a:bodyPr/>
                    <a:lstStyle/>
                    <a:p>
                      <a:pPr algn="ctr" fontAlgn="b"/>
                      <a:r>
                        <a:rPr lang="en-US" sz="900" b="1" i="0" u="none" strike="noStrike" dirty="0">
                          <a:solidFill>
                            <a:schemeClr val="tx1"/>
                          </a:solidFill>
                          <a:effectLst/>
                          <a:latin typeface="Arial" panose="020B0604020202020204" pitchFamily="34" charset="0"/>
                          <a:cs typeface="Arial" panose="020B0604020202020204" pitchFamily="34" charset="0"/>
                        </a:rPr>
                        <a:t>$1.1m</a:t>
                      </a:r>
                    </a:p>
                  </a:txBody>
                  <a:tcPr marL="6350" marR="6350" marT="635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noFill/>
                  </a:tcPr>
                </a:tc>
                <a:extLst>
                  <a:ext uri="{0D108BD9-81ED-4DB2-BD59-A6C34878D82A}">
                    <a16:rowId xmlns:a16="http://schemas.microsoft.com/office/drawing/2014/main" val="314903081"/>
                  </a:ext>
                </a:extLst>
              </a:tr>
              <a:tr h="357634">
                <a:tc>
                  <a:txBody>
                    <a:bodyPr/>
                    <a:lstStyle/>
                    <a:p>
                      <a:pPr algn="l" fontAlgn="b"/>
                      <a:r>
                        <a:rPr lang="en-US" sz="900" b="0" u="none" strike="noStrike" dirty="0">
                          <a:solidFill>
                            <a:schemeClr val="tx1"/>
                          </a:solidFill>
                          <a:effectLst/>
                          <a:latin typeface="Arial" panose="020B0604020202020204" pitchFamily="34" charset="0"/>
                          <a:cs typeface="Arial" panose="020B0604020202020204" pitchFamily="34" charset="0"/>
                        </a:rPr>
                        <a:t>Series C</a:t>
                      </a:r>
                      <a:endParaRPr lang="en-US" sz="900" b="0" i="0" u="none" strike="noStrike" dirty="0">
                        <a:solidFill>
                          <a:schemeClr val="tx1"/>
                        </a:solidFill>
                        <a:effectLst/>
                        <a:latin typeface="Arial" panose="020B0604020202020204" pitchFamily="34" charset="0"/>
                        <a:cs typeface="Arial" panose="020B0604020202020204" pitchFamily="34" charset="0"/>
                      </a:endParaRPr>
                    </a:p>
                  </a:txBody>
                  <a:tcPr marL="6350" marR="6350" marT="635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noFill/>
                  </a:tcPr>
                </a:tc>
                <a:tc>
                  <a:txBody>
                    <a:bodyPr/>
                    <a:lstStyle/>
                    <a:p>
                      <a:pPr algn="ctr" fontAlgn="b"/>
                      <a:r>
                        <a:rPr lang="en-US" sz="900" b="0" u="none" strike="noStrike" dirty="0">
                          <a:solidFill>
                            <a:schemeClr val="tx1"/>
                          </a:solidFill>
                          <a:effectLst/>
                          <a:latin typeface="Arial" panose="020B0604020202020204" pitchFamily="34" charset="0"/>
                          <a:cs typeface="Arial" panose="020B0604020202020204" pitchFamily="34" charset="0"/>
                        </a:rPr>
                        <a:t>72.7%</a:t>
                      </a:r>
                      <a:endParaRPr lang="en-US" sz="900" b="0" i="0" u="none" strike="noStrike" dirty="0">
                        <a:solidFill>
                          <a:schemeClr val="tx1"/>
                        </a:solidFill>
                        <a:effectLst/>
                        <a:latin typeface="Arial" panose="020B0604020202020204" pitchFamily="34" charset="0"/>
                        <a:cs typeface="Arial" panose="020B0604020202020204" pitchFamily="34" charset="0"/>
                      </a:endParaRPr>
                    </a:p>
                  </a:txBody>
                  <a:tcPr marL="6350" marR="6350" marT="635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noFill/>
                  </a:tcPr>
                </a:tc>
                <a:tc>
                  <a:txBody>
                    <a:bodyPr/>
                    <a:lstStyle/>
                    <a:p>
                      <a:pPr algn="ctr" fontAlgn="b"/>
                      <a:r>
                        <a:rPr lang="en-US" sz="900" b="0" u="none" strike="noStrike" dirty="0">
                          <a:solidFill>
                            <a:schemeClr val="tx1"/>
                          </a:solidFill>
                          <a:effectLst/>
                          <a:latin typeface="Arial" panose="020B0604020202020204" pitchFamily="34" charset="0"/>
                          <a:cs typeface="Arial" panose="020B0604020202020204" pitchFamily="34" charset="0"/>
                        </a:rPr>
                        <a:t>$25m</a:t>
                      </a:r>
                      <a:endParaRPr lang="en-US" sz="900" b="0" i="0" u="none" strike="noStrike" dirty="0">
                        <a:solidFill>
                          <a:schemeClr val="tx1"/>
                        </a:solidFill>
                        <a:effectLst/>
                        <a:latin typeface="Arial" panose="020B0604020202020204" pitchFamily="34" charset="0"/>
                        <a:cs typeface="Arial" panose="020B0604020202020204" pitchFamily="34" charset="0"/>
                      </a:endParaRPr>
                    </a:p>
                  </a:txBody>
                  <a:tcPr marL="6350" marR="6350" marT="635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noFill/>
                  </a:tcPr>
                </a:tc>
                <a:tc>
                  <a:txBody>
                    <a:bodyPr/>
                    <a:lstStyle/>
                    <a:p>
                      <a:pPr algn="ctr" fontAlgn="b"/>
                      <a:r>
                        <a:rPr lang="en-US" sz="900" b="1" i="0" u="none" strike="noStrike" dirty="0">
                          <a:solidFill>
                            <a:schemeClr val="tx1"/>
                          </a:solidFill>
                          <a:effectLst/>
                          <a:latin typeface="Arial" panose="020B0604020202020204" pitchFamily="34" charset="0"/>
                          <a:cs typeface="Arial" panose="020B0604020202020204" pitchFamily="34" charset="0"/>
                        </a:rPr>
                        <a:t>$36.4m</a:t>
                      </a:r>
                    </a:p>
                  </a:txBody>
                  <a:tcPr marL="6350" marR="6350" marT="635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noFill/>
                  </a:tcPr>
                </a:tc>
                <a:tc>
                  <a:txBody>
                    <a:bodyPr/>
                    <a:lstStyle/>
                    <a:p>
                      <a:pPr algn="ctr" fontAlgn="b"/>
                      <a:r>
                        <a:rPr lang="en-US" sz="900" b="1" i="0" u="none" strike="noStrike" dirty="0">
                          <a:solidFill>
                            <a:schemeClr val="tx1"/>
                          </a:solidFill>
                          <a:effectLst/>
                          <a:latin typeface="Arial" panose="020B0604020202020204" pitchFamily="34" charset="0"/>
                          <a:cs typeface="Arial" panose="020B0604020202020204" pitchFamily="34" charset="0"/>
                        </a:rPr>
                        <a:t>$3.6m</a:t>
                      </a:r>
                    </a:p>
                  </a:txBody>
                  <a:tcPr marL="6350" marR="6350" marT="635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noFill/>
                  </a:tcPr>
                </a:tc>
                <a:extLst>
                  <a:ext uri="{0D108BD9-81ED-4DB2-BD59-A6C34878D82A}">
                    <a16:rowId xmlns:a16="http://schemas.microsoft.com/office/drawing/2014/main" val="1682608213"/>
                  </a:ext>
                </a:extLst>
              </a:tr>
            </a:tbl>
          </a:graphicData>
        </a:graphic>
      </p:graphicFrame>
      <p:pic>
        <p:nvPicPr>
          <p:cNvPr id="5" name="Picture 12" descr="Download Published Inhand Drawn Arrow - Wire PNG Image with No Background -  PNGkey.com">
            <a:extLst>
              <a:ext uri="{FF2B5EF4-FFF2-40B4-BE49-F238E27FC236}">
                <a16:creationId xmlns:a16="http://schemas.microsoft.com/office/drawing/2014/main" id="{0320A979-8CC5-4C17-B33B-D49836BB0091}"/>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18166876" flipH="1">
            <a:off x="1489440" y="3777586"/>
            <a:ext cx="523294" cy="216023"/>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596815BA-2E4D-423B-8624-4640B0570465}"/>
              </a:ext>
            </a:extLst>
          </p:cNvPr>
          <p:cNvSpPr txBox="1"/>
          <p:nvPr/>
        </p:nvSpPr>
        <p:spPr>
          <a:xfrm>
            <a:off x="683568" y="4075569"/>
            <a:ext cx="1872205" cy="369332"/>
          </a:xfrm>
          <a:prstGeom prst="rect">
            <a:avLst/>
          </a:prstGeom>
          <a:noFill/>
          <a:ln w="6350">
            <a:solidFill>
              <a:srgbClr val="FF0000"/>
            </a:solidFill>
          </a:ln>
        </p:spPr>
        <p:txBody>
          <a:bodyPr wrap="square" rtlCol="0">
            <a:spAutoFit/>
          </a:bodyPr>
          <a:lstStyle/>
          <a:p>
            <a:pPr algn="ctr"/>
            <a:r>
              <a:rPr lang="en-US" sz="900" dirty="0">
                <a:latin typeface="Arial" panose="020B0604020202020204" pitchFamily="34" charset="0"/>
                <a:cs typeface="Arial" panose="020B0604020202020204" pitchFamily="34" charset="0"/>
              </a:rPr>
              <a:t>$55m total funding, Series C contributed $40m = 72.7% </a:t>
            </a:r>
          </a:p>
        </p:txBody>
      </p:sp>
      <p:pic>
        <p:nvPicPr>
          <p:cNvPr id="7" name="Picture 12" descr="Download Published Inhand Drawn Arrow - Wire PNG Image with No Background -  PNGkey.com">
            <a:extLst>
              <a:ext uri="{FF2B5EF4-FFF2-40B4-BE49-F238E27FC236}">
                <a16:creationId xmlns:a16="http://schemas.microsoft.com/office/drawing/2014/main" id="{3A77A98E-1DCB-4266-ACB7-BC07F3493FA3}"/>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2878648">
            <a:off x="4054960" y="3744383"/>
            <a:ext cx="523294" cy="216023"/>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a:extLst>
              <a:ext uri="{FF2B5EF4-FFF2-40B4-BE49-F238E27FC236}">
                <a16:creationId xmlns:a16="http://schemas.microsoft.com/office/drawing/2014/main" id="{CB4CD85E-43CC-4E76-9F43-0D853394621C}"/>
              </a:ext>
            </a:extLst>
          </p:cNvPr>
          <p:cNvSpPr txBox="1"/>
          <p:nvPr/>
        </p:nvSpPr>
        <p:spPr>
          <a:xfrm>
            <a:off x="4632761" y="3885597"/>
            <a:ext cx="1400630" cy="369332"/>
          </a:xfrm>
          <a:prstGeom prst="rect">
            <a:avLst/>
          </a:prstGeom>
          <a:noFill/>
          <a:ln w="6350">
            <a:solidFill>
              <a:srgbClr val="FF0000"/>
            </a:solidFill>
          </a:ln>
        </p:spPr>
        <p:txBody>
          <a:bodyPr wrap="square" rtlCol="0">
            <a:spAutoFit/>
          </a:bodyPr>
          <a:lstStyle/>
          <a:p>
            <a:pPr algn="ctr"/>
            <a:r>
              <a:rPr lang="en-US" sz="900" dirty="0">
                <a:latin typeface="Arial" panose="020B0604020202020204" pitchFamily="34" charset="0"/>
                <a:cs typeface="Arial" panose="020B0604020202020204" pitchFamily="34" charset="0"/>
              </a:rPr>
              <a:t>73% x $50m exit proceeds = $36.4m</a:t>
            </a:r>
          </a:p>
        </p:txBody>
      </p:sp>
      <p:pic>
        <p:nvPicPr>
          <p:cNvPr id="9" name="Picture 12" descr="Download Published Inhand Drawn Arrow - Wire PNG Image with No Background -  PNGkey.com">
            <a:extLst>
              <a:ext uri="{FF2B5EF4-FFF2-40B4-BE49-F238E27FC236}">
                <a16:creationId xmlns:a16="http://schemas.microsoft.com/office/drawing/2014/main" id="{D7A5B24A-2A75-4384-8CF1-73E36CC7C3C1}"/>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8322239" flipH="1">
            <a:off x="4074157" y="2638708"/>
            <a:ext cx="523294" cy="216023"/>
          </a:xfrm>
          <a:prstGeom prst="rect">
            <a:avLst/>
          </a:prstGeom>
          <a:noFill/>
          <a:extLst>
            <a:ext uri="{909E8E84-426E-40DD-AFC4-6F175D3DCCD1}">
              <a14:hiddenFill xmlns:a14="http://schemas.microsoft.com/office/drawing/2010/main">
                <a:solidFill>
                  <a:srgbClr val="FFFFFF"/>
                </a:solidFill>
              </a14:hiddenFill>
            </a:ext>
          </a:extLst>
        </p:spPr>
      </p:pic>
      <p:sp>
        <p:nvSpPr>
          <p:cNvPr id="10" name="TextBox 9">
            <a:extLst>
              <a:ext uri="{FF2B5EF4-FFF2-40B4-BE49-F238E27FC236}">
                <a16:creationId xmlns:a16="http://schemas.microsoft.com/office/drawing/2014/main" id="{CDC0F4D6-D969-44B8-8B9B-20B4BA734F43}"/>
              </a:ext>
            </a:extLst>
          </p:cNvPr>
          <p:cNvSpPr txBox="1"/>
          <p:nvPr/>
        </p:nvSpPr>
        <p:spPr>
          <a:xfrm>
            <a:off x="4638193" y="2406080"/>
            <a:ext cx="1400630" cy="230832"/>
          </a:xfrm>
          <a:prstGeom prst="rect">
            <a:avLst/>
          </a:prstGeom>
          <a:solidFill>
            <a:schemeClr val="bg1"/>
          </a:solidFill>
          <a:ln w="6350">
            <a:solidFill>
              <a:srgbClr val="FF0000"/>
            </a:solidFill>
          </a:ln>
        </p:spPr>
        <p:txBody>
          <a:bodyPr wrap="square" rtlCol="0">
            <a:spAutoFit/>
          </a:bodyPr>
          <a:lstStyle/>
          <a:p>
            <a:pPr algn="ctr"/>
            <a:r>
              <a:rPr lang="en-US" sz="900" dirty="0">
                <a:latin typeface="Arial" panose="020B0604020202020204" pitchFamily="34" charset="0"/>
                <a:cs typeface="Arial" panose="020B0604020202020204" pitchFamily="34" charset="0"/>
              </a:rPr>
              <a:t>5.5% x $50m = $2.7m</a:t>
            </a:r>
          </a:p>
        </p:txBody>
      </p:sp>
      <p:pic>
        <p:nvPicPr>
          <p:cNvPr id="11" name="Picture 12" descr="Download Published Inhand Drawn Arrow - Wire PNG Image with No Background -  PNGkey.com">
            <a:extLst>
              <a:ext uri="{FF2B5EF4-FFF2-40B4-BE49-F238E27FC236}">
                <a16:creationId xmlns:a16="http://schemas.microsoft.com/office/drawing/2014/main" id="{3BD199D7-7EFA-4FE7-926C-570D29E29156}"/>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11093220" flipH="1">
            <a:off x="5012298" y="3208375"/>
            <a:ext cx="523294" cy="216023"/>
          </a:xfrm>
          <a:prstGeom prst="rect">
            <a:avLst/>
          </a:prstGeom>
          <a:noFill/>
          <a:extLst>
            <a:ext uri="{909E8E84-426E-40DD-AFC4-6F175D3DCCD1}">
              <a14:hiddenFill xmlns:a14="http://schemas.microsoft.com/office/drawing/2010/main">
                <a:solidFill>
                  <a:srgbClr val="FFFFFF"/>
                </a:solidFill>
              </a14:hiddenFill>
            </a:ext>
          </a:extLst>
        </p:spPr>
      </p:pic>
      <p:sp>
        <p:nvSpPr>
          <p:cNvPr id="12" name="TextBox 11">
            <a:extLst>
              <a:ext uri="{FF2B5EF4-FFF2-40B4-BE49-F238E27FC236}">
                <a16:creationId xmlns:a16="http://schemas.microsoft.com/office/drawing/2014/main" id="{E445A5FE-D215-4B8C-B843-16B9892865E5}"/>
              </a:ext>
            </a:extLst>
          </p:cNvPr>
          <p:cNvSpPr txBox="1"/>
          <p:nvPr/>
        </p:nvSpPr>
        <p:spPr>
          <a:xfrm>
            <a:off x="5566663" y="3227264"/>
            <a:ext cx="1957353" cy="369332"/>
          </a:xfrm>
          <a:prstGeom prst="rect">
            <a:avLst/>
          </a:prstGeom>
          <a:noFill/>
          <a:ln w="6350">
            <a:solidFill>
              <a:srgbClr val="FF0000"/>
            </a:solidFill>
          </a:ln>
        </p:spPr>
        <p:txBody>
          <a:bodyPr wrap="square" rtlCol="0">
            <a:spAutoFit/>
          </a:bodyPr>
          <a:lstStyle/>
          <a:p>
            <a:pPr algn="ctr"/>
            <a:r>
              <a:rPr lang="en-US" sz="900" dirty="0">
                <a:latin typeface="Arial" panose="020B0604020202020204" pitchFamily="34" charset="0"/>
                <a:cs typeface="Arial" panose="020B0604020202020204" pitchFamily="34" charset="0"/>
              </a:rPr>
              <a:t>Difference between liquidation preference and actual payout</a:t>
            </a:r>
          </a:p>
        </p:txBody>
      </p:sp>
      <p:grpSp>
        <p:nvGrpSpPr>
          <p:cNvPr id="13" name="Group 12">
            <a:extLst>
              <a:ext uri="{FF2B5EF4-FFF2-40B4-BE49-F238E27FC236}">
                <a16:creationId xmlns:a16="http://schemas.microsoft.com/office/drawing/2014/main" id="{E64FDE5E-56FE-4282-9A75-9007359E6352}"/>
              </a:ext>
            </a:extLst>
          </p:cNvPr>
          <p:cNvGrpSpPr/>
          <p:nvPr/>
        </p:nvGrpSpPr>
        <p:grpSpPr>
          <a:xfrm>
            <a:off x="2051720" y="4797152"/>
            <a:ext cx="4896543" cy="1656184"/>
            <a:chOff x="5652120" y="2780928"/>
            <a:chExt cx="3024336" cy="2964025"/>
          </a:xfrm>
        </p:grpSpPr>
        <p:cxnSp>
          <p:nvCxnSpPr>
            <p:cNvPr id="14" name="Straight Connector 13">
              <a:extLst>
                <a:ext uri="{FF2B5EF4-FFF2-40B4-BE49-F238E27FC236}">
                  <a16:creationId xmlns:a16="http://schemas.microsoft.com/office/drawing/2014/main" id="{078D1707-2905-42D0-AD4B-9B628032BDBD}"/>
                </a:ext>
              </a:extLst>
            </p:cNvPr>
            <p:cNvCxnSpPr>
              <a:cxnSpLocks/>
            </p:cNvCxnSpPr>
            <p:nvPr/>
          </p:nvCxnSpPr>
          <p:spPr>
            <a:xfrm>
              <a:off x="5652120" y="2780928"/>
              <a:ext cx="0" cy="2964025"/>
            </a:xfrm>
            <a:prstGeom prst="line">
              <a:avLst/>
            </a:prstGeom>
            <a:ln w="127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E92521A5-F4D3-4FB8-B27F-449787E6BE33}"/>
                </a:ext>
              </a:extLst>
            </p:cNvPr>
            <p:cNvCxnSpPr>
              <a:cxnSpLocks/>
            </p:cNvCxnSpPr>
            <p:nvPr/>
          </p:nvCxnSpPr>
          <p:spPr>
            <a:xfrm>
              <a:off x="5652120" y="2780928"/>
              <a:ext cx="3024336" cy="0"/>
            </a:xfrm>
            <a:prstGeom prst="line">
              <a:avLst/>
            </a:prstGeom>
            <a:ln w="12700">
              <a:solidFill>
                <a:srgbClr val="FF0000"/>
              </a:solidFill>
            </a:ln>
          </p:spPr>
          <p:style>
            <a:lnRef idx="1">
              <a:schemeClr val="accent1"/>
            </a:lnRef>
            <a:fillRef idx="0">
              <a:schemeClr val="accent1"/>
            </a:fillRef>
            <a:effectRef idx="0">
              <a:schemeClr val="accent1"/>
            </a:effectRef>
            <a:fontRef idx="minor">
              <a:schemeClr val="tx1"/>
            </a:fontRef>
          </p:style>
        </p:cxnSp>
      </p:grpSp>
      <p:sp>
        <p:nvSpPr>
          <p:cNvPr id="17" name="TextBox 16">
            <a:extLst>
              <a:ext uri="{FF2B5EF4-FFF2-40B4-BE49-F238E27FC236}">
                <a16:creationId xmlns:a16="http://schemas.microsoft.com/office/drawing/2014/main" id="{91A7CC0A-FB44-42D3-A5D3-CD9797AF545F}"/>
              </a:ext>
            </a:extLst>
          </p:cNvPr>
          <p:cNvSpPr txBox="1"/>
          <p:nvPr/>
        </p:nvSpPr>
        <p:spPr>
          <a:xfrm>
            <a:off x="2255052" y="4883565"/>
            <a:ext cx="4464488" cy="1516634"/>
          </a:xfrm>
          <a:prstGeom prst="rect">
            <a:avLst/>
          </a:prstGeom>
          <a:noFill/>
        </p:spPr>
        <p:txBody>
          <a:bodyPr wrap="square" rtlCol="0">
            <a:spAutoFit/>
          </a:bodyPr>
          <a:lstStyle/>
          <a:p>
            <a:pPr>
              <a:lnSpc>
                <a:spcPct val="150000"/>
              </a:lnSpc>
            </a:pPr>
            <a:r>
              <a:rPr lang="en-US" sz="1050" b="1" u="sng" dirty="0">
                <a:latin typeface="Arial" panose="020B0604020202020204" pitchFamily="34" charset="0"/>
                <a:cs typeface="Arial" panose="020B0604020202020204" pitchFamily="34" charset="0"/>
              </a:rPr>
              <a:t>‘Pari Passu’-Rule:</a:t>
            </a:r>
          </a:p>
          <a:p>
            <a:pPr marL="171450" indent="-171450">
              <a:lnSpc>
                <a:spcPct val="150000"/>
              </a:lnSpc>
              <a:buFont typeface="Arial" panose="020B0604020202020204" pitchFamily="34" charset="0"/>
              <a:buChar char="•"/>
            </a:pPr>
            <a:r>
              <a:rPr lang="en-US" sz="1050" dirty="0">
                <a:latin typeface="Arial" panose="020B0604020202020204" pitchFamily="34" charset="0"/>
                <a:cs typeface="Arial" panose="020B0604020202020204" pitchFamily="34" charset="0"/>
              </a:rPr>
              <a:t>‘Pari passu’ means ‘next to each other’</a:t>
            </a:r>
          </a:p>
          <a:p>
            <a:pPr marL="171450" indent="-171450">
              <a:lnSpc>
                <a:spcPct val="150000"/>
              </a:lnSpc>
              <a:buFont typeface="Arial" panose="020B0604020202020204" pitchFamily="34" charset="0"/>
              <a:buChar char="•"/>
            </a:pPr>
            <a:r>
              <a:rPr lang="en-US" sz="1050" dirty="0">
                <a:latin typeface="Arial" panose="020B0604020202020204" pitchFamily="34" charset="0"/>
                <a:cs typeface="Arial" panose="020B0604020202020204" pitchFamily="34" charset="0"/>
              </a:rPr>
              <a:t>Series are paid contemporaneously…</a:t>
            </a:r>
          </a:p>
          <a:p>
            <a:pPr marL="171450" indent="-171450">
              <a:lnSpc>
                <a:spcPct val="150000"/>
              </a:lnSpc>
              <a:buFont typeface="Arial" panose="020B0604020202020204" pitchFamily="34" charset="0"/>
              <a:buChar char="•"/>
            </a:pPr>
            <a:r>
              <a:rPr lang="en-US" sz="1050" dirty="0">
                <a:latin typeface="Arial" panose="020B0604020202020204" pitchFamily="34" charset="0"/>
                <a:cs typeface="Arial" panose="020B0604020202020204" pitchFamily="34" charset="0"/>
              </a:rPr>
              <a:t>…splitting the exit proceeds according to their pro-rata contribution to the funding volume of the company</a:t>
            </a:r>
          </a:p>
          <a:p>
            <a:pPr marL="171450" indent="-171450">
              <a:lnSpc>
                <a:spcPct val="150000"/>
              </a:lnSpc>
              <a:buFont typeface="Arial" panose="020B0604020202020204" pitchFamily="34" charset="0"/>
              <a:buChar char="•"/>
            </a:pPr>
            <a:r>
              <a:rPr lang="en-US" sz="1050" dirty="0">
                <a:latin typeface="Arial" panose="020B0604020202020204" pitchFamily="34" charset="0"/>
                <a:cs typeface="Arial" panose="020B0604020202020204" pitchFamily="34" charset="0"/>
              </a:rPr>
              <a:t>Percentages are then applied to exit value</a:t>
            </a:r>
          </a:p>
        </p:txBody>
      </p:sp>
    </p:spTree>
    <p:extLst>
      <p:ext uri="{BB962C8B-B14F-4D97-AF65-F5344CB8AC3E}">
        <p14:creationId xmlns:p14="http://schemas.microsoft.com/office/powerpoint/2010/main" val="13557183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01EEB744-8945-45E1-8835-220E2008947B}"/>
              </a:ext>
            </a:extLst>
          </p:cNvPr>
          <p:cNvSpPr>
            <a:spLocks noGrp="1"/>
          </p:cNvSpPr>
          <p:nvPr>
            <p:ph type="body" sz="quarter" idx="13"/>
          </p:nvPr>
        </p:nvSpPr>
        <p:spPr/>
        <p:txBody>
          <a:bodyPr/>
          <a:lstStyle/>
          <a:p>
            <a:r>
              <a:rPr lang="en-US" dirty="0"/>
              <a:t>Liquidation Preference </a:t>
            </a:r>
            <a:r>
              <a:rPr lang="en-US" sz="1200" dirty="0"/>
              <a:t>(Extended Example w/ Rule Variations)</a:t>
            </a:r>
            <a:endParaRPr lang="en-US" dirty="0"/>
          </a:p>
        </p:txBody>
      </p:sp>
      <p:sp>
        <p:nvSpPr>
          <p:cNvPr id="3" name="Slide Number Placeholder 2">
            <a:extLst>
              <a:ext uri="{FF2B5EF4-FFF2-40B4-BE49-F238E27FC236}">
                <a16:creationId xmlns:a16="http://schemas.microsoft.com/office/drawing/2014/main" id="{D55B9C90-3CDA-41FD-8278-DFFE5A78E417}"/>
              </a:ext>
            </a:extLst>
          </p:cNvPr>
          <p:cNvSpPr>
            <a:spLocks noGrp="1"/>
          </p:cNvSpPr>
          <p:nvPr>
            <p:ph type="sldNum" sz="quarter" idx="12"/>
          </p:nvPr>
        </p:nvSpPr>
        <p:spPr/>
        <p:txBody>
          <a:bodyPr/>
          <a:lstStyle/>
          <a:p>
            <a:fld id="{C76FEBDD-00E6-4BCE-81BB-64ADCF1A94EA}" type="slidenum">
              <a:rPr lang="de-DE" smtClean="0"/>
              <a:pPr/>
              <a:t>28</a:t>
            </a:fld>
            <a:endParaRPr lang="de-DE"/>
          </a:p>
        </p:txBody>
      </p:sp>
      <p:graphicFrame>
        <p:nvGraphicFramePr>
          <p:cNvPr id="4" name="Table 3">
            <a:extLst>
              <a:ext uri="{FF2B5EF4-FFF2-40B4-BE49-F238E27FC236}">
                <a16:creationId xmlns:a16="http://schemas.microsoft.com/office/drawing/2014/main" id="{628776E4-F148-4B1F-B545-3604AFCA496C}"/>
              </a:ext>
            </a:extLst>
          </p:cNvPr>
          <p:cNvGraphicFramePr>
            <a:graphicFrameLocks noGrp="1"/>
          </p:cNvGraphicFramePr>
          <p:nvPr>
            <p:extLst>
              <p:ext uri="{D42A27DB-BD31-4B8C-83A1-F6EECF244321}">
                <p14:modId xmlns:p14="http://schemas.microsoft.com/office/powerpoint/2010/main" val="1889410178"/>
              </p:ext>
            </p:extLst>
          </p:nvPr>
        </p:nvGraphicFramePr>
        <p:xfrm>
          <a:off x="965250" y="1484784"/>
          <a:ext cx="5040560" cy="2280642"/>
        </p:xfrm>
        <a:graphic>
          <a:graphicData uri="http://schemas.openxmlformats.org/drawingml/2006/table">
            <a:tbl>
              <a:tblPr firstRow="1" firstCol="1" bandRow="1">
                <a:tableStyleId>{5C22544A-7EE6-4342-B048-85BDC9FD1C3A}</a:tableStyleId>
              </a:tblPr>
              <a:tblGrid>
                <a:gridCol w="720080">
                  <a:extLst>
                    <a:ext uri="{9D8B030D-6E8A-4147-A177-3AD203B41FA5}">
                      <a16:colId xmlns:a16="http://schemas.microsoft.com/office/drawing/2014/main" val="2394817650"/>
                    </a:ext>
                  </a:extLst>
                </a:gridCol>
                <a:gridCol w="720080">
                  <a:extLst>
                    <a:ext uri="{9D8B030D-6E8A-4147-A177-3AD203B41FA5}">
                      <a16:colId xmlns:a16="http://schemas.microsoft.com/office/drawing/2014/main" val="443383442"/>
                    </a:ext>
                  </a:extLst>
                </a:gridCol>
                <a:gridCol w="720080">
                  <a:extLst>
                    <a:ext uri="{9D8B030D-6E8A-4147-A177-3AD203B41FA5}">
                      <a16:colId xmlns:a16="http://schemas.microsoft.com/office/drawing/2014/main" val="3759030803"/>
                    </a:ext>
                  </a:extLst>
                </a:gridCol>
                <a:gridCol w="720080">
                  <a:extLst>
                    <a:ext uri="{9D8B030D-6E8A-4147-A177-3AD203B41FA5}">
                      <a16:colId xmlns:a16="http://schemas.microsoft.com/office/drawing/2014/main" val="908904355"/>
                    </a:ext>
                  </a:extLst>
                </a:gridCol>
                <a:gridCol w="720080">
                  <a:extLst>
                    <a:ext uri="{9D8B030D-6E8A-4147-A177-3AD203B41FA5}">
                      <a16:colId xmlns:a16="http://schemas.microsoft.com/office/drawing/2014/main" val="3172142959"/>
                    </a:ext>
                  </a:extLst>
                </a:gridCol>
                <a:gridCol w="720080">
                  <a:extLst>
                    <a:ext uri="{9D8B030D-6E8A-4147-A177-3AD203B41FA5}">
                      <a16:colId xmlns:a16="http://schemas.microsoft.com/office/drawing/2014/main" val="1661311276"/>
                    </a:ext>
                  </a:extLst>
                </a:gridCol>
                <a:gridCol w="720080">
                  <a:extLst>
                    <a:ext uri="{9D8B030D-6E8A-4147-A177-3AD203B41FA5}">
                      <a16:colId xmlns:a16="http://schemas.microsoft.com/office/drawing/2014/main" val="447053963"/>
                    </a:ext>
                  </a:extLst>
                </a:gridCol>
              </a:tblGrid>
              <a:tr h="357634">
                <a:tc gridSpan="7">
                  <a:txBody>
                    <a:bodyPr/>
                    <a:lstStyle/>
                    <a:p>
                      <a:pPr algn="ctr" fontAlgn="b"/>
                      <a:r>
                        <a:rPr lang="en-US" sz="1000" b="1" i="0" u="none" strike="noStrike" dirty="0">
                          <a:solidFill>
                            <a:schemeClr val="bg1"/>
                          </a:solidFill>
                          <a:effectLst/>
                          <a:latin typeface="Arial" panose="020B0604020202020204" pitchFamily="34" charset="0"/>
                          <a:cs typeface="Arial" panose="020B0604020202020204" pitchFamily="34" charset="0"/>
                        </a:rPr>
                        <a:t>Company Sold for $70m</a:t>
                      </a:r>
                    </a:p>
                  </a:txBody>
                  <a:tcPr marL="6350" marR="6350" marT="635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tx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algn="ctr" fontAlgn="b"/>
                      <a:r>
                        <a:rPr lang="en-US" sz="900" b="0" u="none" strike="noStrike" dirty="0">
                          <a:solidFill>
                            <a:schemeClr val="tx1"/>
                          </a:solidFill>
                          <a:effectLst/>
                          <a:latin typeface="Arial" panose="020B0604020202020204" pitchFamily="34" charset="0"/>
                          <a:cs typeface="Arial" panose="020B0604020202020204" pitchFamily="34" charset="0"/>
                        </a:rPr>
                        <a:t>50m</a:t>
                      </a:r>
                      <a:endParaRPr lang="en-US" sz="900" b="0" i="0" u="none" strike="noStrike" dirty="0">
                        <a:solidFill>
                          <a:schemeClr val="tx1"/>
                        </a:solidFill>
                        <a:effectLst/>
                        <a:latin typeface="Arial" panose="020B0604020202020204" pitchFamily="34" charset="0"/>
                        <a:cs typeface="Arial" panose="020B0604020202020204" pitchFamily="34" charset="0"/>
                      </a:endParaRPr>
                    </a:p>
                  </a:txBody>
                  <a:tcPr marL="6350" marR="6350" marT="635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noFill/>
                  </a:tcPr>
                </a:tc>
                <a:tc hMerge="1">
                  <a:txBody>
                    <a:bodyPr/>
                    <a:lstStyle/>
                    <a:p>
                      <a:pPr algn="ctr" fontAlgn="b"/>
                      <a:endParaRPr lang="en-US" sz="900" b="0" i="0" u="none" strike="noStrike" dirty="0">
                        <a:solidFill>
                          <a:schemeClr val="tx1"/>
                        </a:solidFill>
                        <a:effectLst/>
                        <a:latin typeface="Arial" panose="020B0604020202020204" pitchFamily="34" charset="0"/>
                        <a:cs typeface="Arial" panose="020B0604020202020204" pitchFamily="34" charset="0"/>
                      </a:endParaRPr>
                    </a:p>
                  </a:txBody>
                  <a:tcPr marL="6350" marR="6350" marT="635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noFill/>
                  </a:tcPr>
                </a:tc>
                <a:tc hMerge="1">
                  <a:txBody>
                    <a:bodyPr/>
                    <a:lstStyle/>
                    <a:p>
                      <a:pPr algn="ctr" fontAlgn="b"/>
                      <a:endParaRPr lang="en-US" sz="1000" b="1" i="0" u="none" strike="noStrike" dirty="0">
                        <a:solidFill>
                          <a:schemeClr val="bg1"/>
                        </a:solidFill>
                        <a:effectLst/>
                        <a:latin typeface="Arial" panose="020B0604020202020204" pitchFamily="34" charset="0"/>
                        <a:cs typeface="Arial" panose="020B0604020202020204" pitchFamily="34" charset="0"/>
                      </a:endParaRPr>
                    </a:p>
                  </a:txBody>
                  <a:tcPr marL="6350" marR="6350" marT="635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tx1"/>
                    </a:solidFill>
                  </a:tcPr>
                </a:tc>
                <a:extLst>
                  <a:ext uri="{0D108BD9-81ED-4DB2-BD59-A6C34878D82A}">
                    <a16:rowId xmlns:a16="http://schemas.microsoft.com/office/drawing/2014/main" val="2247183371"/>
                  </a:ext>
                </a:extLst>
              </a:tr>
              <a:tr h="492472">
                <a:tc>
                  <a:txBody>
                    <a:bodyPr/>
                    <a:lstStyle/>
                    <a:p>
                      <a:pPr algn="l" fontAlgn="b"/>
                      <a:endParaRPr lang="en-US" sz="900" b="0" i="0" u="none" strike="noStrike" dirty="0">
                        <a:solidFill>
                          <a:schemeClr val="tx1"/>
                        </a:solidFill>
                        <a:effectLst/>
                        <a:latin typeface="Arial" panose="020B0604020202020204" pitchFamily="34" charset="0"/>
                        <a:cs typeface="Arial" panose="020B0604020202020204" pitchFamily="34" charset="0"/>
                      </a:endParaRPr>
                    </a:p>
                  </a:txBody>
                  <a:tcPr marL="6350" marR="6350" marT="635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noFill/>
                  </a:tcPr>
                </a:tc>
                <a:tc>
                  <a:txBody>
                    <a:bodyPr/>
                    <a:lstStyle/>
                    <a:p>
                      <a:pPr algn="ctr" fontAlgn="b"/>
                      <a:r>
                        <a:rPr lang="en-US" sz="900" b="0" i="0" u="none" strike="noStrike" dirty="0">
                          <a:solidFill>
                            <a:schemeClr val="tx1"/>
                          </a:solidFill>
                          <a:effectLst/>
                          <a:latin typeface="Arial" panose="020B0604020202020204" pitchFamily="34" charset="0"/>
                          <a:cs typeface="Arial" panose="020B0604020202020204" pitchFamily="34" charset="0"/>
                        </a:rPr>
                        <a:t>Seniority</a:t>
                      </a:r>
                    </a:p>
                  </a:txBody>
                  <a:tcPr marL="6350" marR="6350" marT="635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noFill/>
                  </a:tcPr>
                </a:tc>
                <a:tc>
                  <a:txBody>
                    <a:bodyPr/>
                    <a:lstStyle/>
                    <a:p>
                      <a:pPr algn="ctr" fontAlgn="b"/>
                      <a:r>
                        <a:rPr lang="en-US" sz="900" b="0" i="0" u="none" strike="noStrike" dirty="0">
                          <a:solidFill>
                            <a:schemeClr val="tx1"/>
                          </a:solidFill>
                          <a:effectLst/>
                          <a:latin typeface="Arial" panose="020B0604020202020204" pitchFamily="34" charset="0"/>
                          <a:cs typeface="Arial" panose="020B0604020202020204" pitchFamily="34" charset="0"/>
                        </a:rPr>
                        <a:t>Investment</a:t>
                      </a:r>
                    </a:p>
                  </a:txBody>
                  <a:tcPr marL="6350" marR="6350" marT="635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noFill/>
                  </a:tcPr>
                </a:tc>
                <a:tc>
                  <a:txBody>
                    <a:bodyPr/>
                    <a:lstStyle/>
                    <a:p>
                      <a:pPr algn="ctr" fontAlgn="b"/>
                      <a:r>
                        <a:rPr lang="en-US" sz="900" b="0" i="0" u="none" strike="noStrike" dirty="0">
                          <a:solidFill>
                            <a:schemeClr val="tx1"/>
                          </a:solidFill>
                          <a:effectLst/>
                          <a:latin typeface="Arial" panose="020B0604020202020204" pitchFamily="34" charset="0"/>
                          <a:cs typeface="Arial" panose="020B0604020202020204" pitchFamily="34" charset="0"/>
                        </a:rPr>
                        <a:t>% Funding Contribution</a:t>
                      </a:r>
                    </a:p>
                  </a:txBody>
                  <a:tcPr marL="6350" marR="6350" marT="635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noFill/>
                  </a:tcPr>
                </a:tc>
                <a:tc>
                  <a:txBody>
                    <a:bodyPr/>
                    <a:lstStyle/>
                    <a:p>
                      <a:pPr algn="ctr" fontAlgn="b"/>
                      <a:r>
                        <a:rPr lang="en-US" sz="900" b="0" i="0" u="none" strike="noStrike" dirty="0">
                          <a:solidFill>
                            <a:schemeClr val="tx1"/>
                          </a:solidFill>
                          <a:effectLst/>
                          <a:latin typeface="Arial" panose="020B0604020202020204" pitchFamily="34" charset="0"/>
                          <a:cs typeface="Arial" panose="020B0604020202020204" pitchFamily="34" charset="0"/>
                        </a:rPr>
                        <a:t>Liquidation</a:t>
                      </a:r>
                    </a:p>
                    <a:p>
                      <a:pPr algn="ctr" fontAlgn="b"/>
                      <a:r>
                        <a:rPr lang="en-US" sz="900" b="0" i="0" u="none" strike="noStrike" dirty="0">
                          <a:solidFill>
                            <a:schemeClr val="tx1"/>
                          </a:solidFill>
                          <a:effectLst/>
                          <a:latin typeface="Arial" panose="020B0604020202020204" pitchFamily="34" charset="0"/>
                          <a:cs typeface="Arial" panose="020B0604020202020204" pitchFamily="34" charset="0"/>
                        </a:rPr>
                        <a:t>Multiplier</a:t>
                      </a:r>
                    </a:p>
                  </a:txBody>
                  <a:tcPr marL="6350" marR="6350" marT="635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noFill/>
                  </a:tcPr>
                </a:tc>
                <a:tc>
                  <a:txBody>
                    <a:bodyPr/>
                    <a:lstStyle/>
                    <a:p>
                      <a:pPr algn="ctr" fontAlgn="b"/>
                      <a:r>
                        <a:rPr lang="en-US" sz="900" b="0" i="0" u="none" strike="noStrike" dirty="0">
                          <a:solidFill>
                            <a:schemeClr val="tx1"/>
                          </a:solidFill>
                          <a:effectLst/>
                          <a:latin typeface="Arial" panose="020B0604020202020204" pitchFamily="34" charset="0"/>
                          <a:cs typeface="Arial" panose="020B0604020202020204" pitchFamily="34" charset="0"/>
                        </a:rPr>
                        <a:t>Payout if non-converted</a:t>
                      </a:r>
                    </a:p>
                  </a:txBody>
                  <a:tcPr marL="6350" marR="6350" marT="635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noFill/>
                  </a:tcPr>
                </a:tc>
                <a:tc>
                  <a:txBody>
                    <a:bodyPr/>
                    <a:lstStyle/>
                    <a:p>
                      <a:pPr algn="ctr" fontAlgn="b"/>
                      <a:r>
                        <a:rPr lang="en-US" sz="900" b="0" i="0" u="none" strike="noStrike" dirty="0">
                          <a:solidFill>
                            <a:schemeClr val="tx1"/>
                          </a:solidFill>
                          <a:effectLst/>
                          <a:latin typeface="Arial" panose="020B0604020202020204" pitchFamily="34" charset="0"/>
                          <a:cs typeface="Arial" panose="020B0604020202020204" pitchFamily="34" charset="0"/>
                        </a:rPr>
                        <a:t>Payout if converted</a:t>
                      </a:r>
                    </a:p>
                  </a:txBody>
                  <a:tcPr marL="6350" marR="6350" marT="635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noFill/>
                  </a:tcPr>
                </a:tc>
                <a:extLst>
                  <a:ext uri="{0D108BD9-81ED-4DB2-BD59-A6C34878D82A}">
                    <a16:rowId xmlns:a16="http://schemas.microsoft.com/office/drawing/2014/main" val="2831893079"/>
                  </a:ext>
                </a:extLst>
              </a:tr>
              <a:tr h="357634">
                <a:tc>
                  <a:txBody>
                    <a:bodyPr/>
                    <a:lstStyle/>
                    <a:p>
                      <a:pPr algn="l" fontAlgn="b"/>
                      <a:r>
                        <a:rPr lang="en-US" sz="900" b="0" u="none" strike="noStrike" dirty="0">
                          <a:solidFill>
                            <a:schemeClr val="tx1"/>
                          </a:solidFill>
                          <a:effectLst/>
                          <a:latin typeface="Arial" panose="020B0604020202020204" pitchFamily="34" charset="0"/>
                          <a:cs typeface="Arial" panose="020B0604020202020204" pitchFamily="34" charset="0"/>
                        </a:rPr>
                        <a:t>Common</a:t>
                      </a:r>
                      <a:endParaRPr lang="en-US" sz="900" b="0" i="0" u="none" strike="noStrike" dirty="0">
                        <a:solidFill>
                          <a:schemeClr val="tx1"/>
                        </a:solidFill>
                        <a:effectLst/>
                        <a:latin typeface="Arial" panose="020B0604020202020204" pitchFamily="34" charset="0"/>
                        <a:cs typeface="Arial" panose="020B0604020202020204" pitchFamily="34" charset="0"/>
                      </a:endParaRPr>
                    </a:p>
                  </a:txBody>
                  <a:tcPr marL="6350" marR="6350" marT="635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noFill/>
                  </a:tcPr>
                </a:tc>
                <a:tc>
                  <a:txBody>
                    <a:bodyPr/>
                    <a:lstStyle/>
                    <a:p>
                      <a:pPr algn="ctr" fontAlgn="b"/>
                      <a:r>
                        <a:rPr lang="en-US" sz="900" b="0" i="0" u="none" strike="noStrike" dirty="0">
                          <a:solidFill>
                            <a:schemeClr val="tx1"/>
                          </a:solidFill>
                          <a:effectLst/>
                          <a:latin typeface="Arial" panose="020B0604020202020204" pitchFamily="34" charset="0"/>
                          <a:cs typeface="Arial" panose="020B0604020202020204" pitchFamily="34" charset="0"/>
                        </a:rPr>
                        <a:t>Last</a:t>
                      </a:r>
                    </a:p>
                  </a:txBody>
                  <a:tcPr marL="6350" marR="6350" marT="635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noFill/>
                  </a:tcPr>
                </a:tc>
                <a:tc>
                  <a:txBody>
                    <a:bodyPr/>
                    <a:lstStyle/>
                    <a:p>
                      <a:pPr algn="ctr" fontAlgn="b"/>
                      <a:r>
                        <a:rPr lang="en-US" sz="900" b="0" i="0" u="none" strike="noStrike" dirty="0">
                          <a:solidFill>
                            <a:schemeClr val="tx1"/>
                          </a:solidFill>
                          <a:effectLst/>
                          <a:latin typeface="Arial" panose="020B0604020202020204" pitchFamily="34" charset="0"/>
                          <a:cs typeface="Arial" panose="020B0604020202020204" pitchFamily="34" charset="0"/>
                        </a:rPr>
                        <a:t>n/a</a:t>
                      </a:r>
                    </a:p>
                  </a:txBody>
                  <a:tcPr marL="6350" marR="6350" marT="635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noFill/>
                  </a:tcPr>
                </a:tc>
                <a:tc>
                  <a:txBody>
                    <a:bodyPr/>
                    <a:lstStyle/>
                    <a:p>
                      <a:pPr algn="ctr" fontAlgn="b"/>
                      <a:r>
                        <a:rPr lang="en-US" sz="900" b="0" i="0" u="none" strike="noStrike" dirty="0">
                          <a:solidFill>
                            <a:schemeClr val="tx1"/>
                          </a:solidFill>
                          <a:effectLst/>
                          <a:latin typeface="Arial" panose="020B0604020202020204" pitchFamily="34" charset="0"/>
                          <a:cs typeface="Arial" panose="020B0604020202020204" pitchFamily="34" charset="0"/>
                        </a:rPr>
                        <a:t>-</a:t>
                      </a:r>
                    </a:p>
                  </a:txBody>
                  <a:tcPr marL="6350" marR="6350" marT="635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noFill/>
                  </a:tcPr>
                </a:tc>
                <a:tc>
                  <a:txBody>
                    <a:bodyPr/>
                    <a:lstStyle/>
                    <a:p>
                      <a:pPr algn="ctr" fontAlgn="b"/>
                      <a:r>
                        <a:rPr lang="en-US" sz="900" b="0" i="0" u="none" strike="noStrike" dirty="0">
                          <a:solidFill>
                            <a:schemeClr val="tx1"/>
                          </a:solidFill>
                          <a:effectLst/>
                          <a:latin typeface="Arial" panose="020B0604020202020204" pitchFamily="34" charset="0"/>
                          <a:cs typeface="Arial" panose="020B0604020202020204" pitchFamily="34" charset="0"/>
                        </a:rPr>
                        <a:t>n/a</a:t>
                      </a:r>
                    </a:p>
                  </a:txBody>
                  <a:tcPr marL="6350" marR="6350" marT="635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noFill/>
                  </a:tcPr>
                </a:tc>
                <a:tc>
                  <a:txBody>
                    <a:bodyPr/>
                    <a:lstStyle/>
                    <a:p>
                      <a:pPr algn="ctr" fontAlgn="b"/>
                      <a:r>
                        <a:rPr lang="en-US" sz="900" b="0" i="0" u="none" strike="noStrike" dirty="0">
                          <a:solidFill>
                            <a:schemeClr val="tx1"/>
                          </a:solidFill>
                          <a:effectLst/>
                          <a:latin typeface="Arial" panose="020B0604020202020204" pitchFamily="34" charset="0"/>
                          <a:cs typeface="Arial" panose="020B0604020202020204" pitchFamily="34" charset="0"/>
                        </a:rPr>
                        <a:t>$0</a:t>
                      </a:r>
                    </a:p>
                  </a:txBody>
                  <a:tcPr marL="6350" marR="6350" marT="635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noFill/>
                  </a:tcPr>
                </a:tc>
                <a:tc>
                  <a:txBody>
                    <a:bodyPr/>
                    <a:lstStyle/>
                    <a:p>
                      <a:pPr algn="ctr" fontAlgn="b"/>
                      <a:r>
                        <a:rPr lang="en-US" sz="900" b="0" i="0" u="none" strike="noStrike" dirty="0">
                          <a:solidFill>
                            <a:srgbClr val="000000"/>
                          </a:solidFill>
                          <a:effectLst/>
                          <a:latin typeface="Arial" panose="020B0604020202020204" pitchFamily="34" charset="0"/>
                          <a:cs typeface="Arial" panose="020B0604020202020204" pitchFamily="34" charset="0"/>
                        </a:rPr>
                        <a:t>$3.5</a:t>
                      </a:r>
                    </a:p>
                  </a:txBody>
                  <a:tcPr marL="6350" marR="6350" marT="635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noFill/>
                  </a:tcPr>
                </a:tc>
                <a:extLst>
                  <a:ext uri="{0D108BD9-81ED-4DB2-BD59-A6C34878D82A}">
                    <a16:rowId xmlns:a16="http://schemas.microsoft.com/office/drawing/2014/main" val="240345874"/>
                  </a:ext>
                </a:extLst>
              </a:tr>
              <a:tr h="357634">
                <a:tc>
                  <a:txBody>
                    <a:bodyPr/>
                    <a:lstStyle/>
                    <a:p>
                      <a:pPr algn="l" fontAlgn="b"/>
                      <a:r>
                        <a:rPr lang="en-US" sz="900" b="0" u="none" strike="noStrike" dirty="0">
                          <a:solidFill>
                            <a:schemeClr val="tx1"/>
                          </a:solidFill>
                          <a:effectLst/>
                          <a:latin typeface="Arial" panose="020B0604020202020204" pitchFamily="34" charset="0"/>
                          <a:cs typeface="Arial" panose="020B0604020202020204" pitchFamily="34" charset="0"/>
                        </a:rPr>
                        <a:t>Series A</a:t>
                      </a:r>
                      <a:endParaRPr lang="en-US" sz="900" b="0" i="0" u="none" strike="noStrike" dirty="0">
                        <a:solidFill>
                          <a:schemeClr val="tx1"/>
                        </a:solidFill>
                        <a:effectLst/>
                        <a:latin typeface="Arial" panose="020B0604020202020204" pitchFamily="34" charset="0"/>
                        <a:cs typeface="Arial" panose="020B0604020202020204" pitchFamily="34" charset="0"/>
                      </a:endParaRPr>
                    </a:p>
                  </a:txBody>
                  <a:tcPr marL="6350" marR="6350" marT="635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noFill/>
                  </a:tcPr>
                </a:tc>
                <a:tc>
                  <a:txBody>
                    <a:bodyPr/>
                    <a:lstStyle/>
                    <a:p>
                      <a:pPr algn="ctr" fontAlgn="b"/>
                      <a:r>
                        <a:rPr lang="en-US" sz="900" b="1" i="0" u="none" strike="noStrike" dirty="0">
                          <a:solidFill>
                            <a:schemeClr val="tx1"/>
                          </a:solidFill>
                          <a:effectLst/>
                          <a:latin typeface="Arial" panose="020B0604020202020204" pitchFamily="34" charset="0"/>
                          <a:cs typeface="Arial" panose="020B0604020202020204" pitchFamily="34" charset="0"/>
                        </a:rPr>
                        <a:t>Second</a:t>
                      </a:r>
                    </a:p>
                  </a:txBody>
                  <a:tcPr marL="6350" marR="6350" marT="635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noFill/>
                  </a:tcPr>
                </a:tc>
                <a:tc>
                  <a:txBody>
                    <a:bodyPr/>
                    <a:lstStyle/>
                    <a:p>
                      <a:pPr algn="ctr" fontAlgn="b"/>
                      <a:r>
                        <a:rPr lang="en-US" sz="900" b="0" i="0" u="none" strike="noStrike" dirty="0">
                          <a:solidFill>
                            <a:schemeClr val="tx1"/>
                          </a:solidFill>
                          <a:effectLst/>
                          <a:latin typeface="Arial" panose="020B0604020202020204" pitchFamily="34" charset="0"/>
                          <a:cs typeface="Arial" panose="020B0604020202020204" pitchFamily="34" charset="0"/>
                        </a:rPr>
                        <a:t>$3m</a:t>
                      </a:r>
                    </a:p>
                  </a:txBody>
                  <a:tcPr marL="6350" marR="6350" marT="635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noFill/>
                  </a:tcPr>
                </a:tc>
                <a:tc>
                  <a:txBody>
                    <a:bodyPr/>
                    <a:lstStyle/>
                    <a:p>
                      <a:pPr algn="ctr" fontAlgn="b"/>
                      <a:r>
                        <a:rPr lang="en-US" sz="900" b="1" i="0" u="none" strike="noStrike" dirty="0">
                          <a:solidFill>
                            <a:schemeClr val="tx1"/>
                          </a:solidFill>
                          <a:effectLst/>
                          <a:latin typeface="Arial" panose="020B0604020202020204" pitchFamily="34" charset="0"/>
                          <a:cs typeface="Arial" panose="020B0604020202020204" pitchFamily="34" charset="0"/>
                        </a:rPr>
                        <a:t>20%</a:t>
                      </a:r>
                    </a:p>
                  </a:txBody>
                  <a:tcPr marL="6350" marR="6350" marT="635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noFill/>
                  </a:tcPr>
                </a:tc>
                <a:tc>
                  <a:txBody>
                    <a:bodyPr/>
                    <a:lstStyle/>
                    <a:p>
                      <a:pPr algn="ctr" fontAlgn="b"/>
                      <a:r>
                        <a:rPr lang="en-US" sz="900" b="0" i="0" u="none" strike="noStrike" dirty="0">
                          <a:solidFill>
                            <a:schemeClr val="tx1"/>
                          </a:solidFill>
                          <a:effectLst/>
                          <a:latin typeface="Arial" panose="020B0604020202020204" pitchFamily="34" charset="0"/>
                          <a:cs typeface="Arial" panose="020B0604020202020204" pitchFamily="34" charset="0"/>
                        </a:rPr>
                        <a:t>1x</a:t>
                      </a:r>
                    </a:p>
                  </a:txBody>
                  <a:tcPr marL="6350" marR="6350" marT="635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noFill/>
                  </a:tcPr>
                </a:tc>
                <a:tc>
                  <a:txBody>
                    <a:bodyPr/>
                    <a:lstStyle/>
                    <a:p>
                      <a:pPr algn="ctr" fontAlgn="b"/>
                      <a:r>
                        <a:rPr lang="en-US" sz="900" b="0" i="0" u="none" strike="noStrike" dirty="0">
                          <a:solidFill>
                            <a:schemeClr val="tx1"/>
                          </a:solidFill>
                          <a:effectLst/>
                          <a:latin typeface="Arial" panose="020B0604020202020204" pitchFamily="34" charset="0"/>
                          <a:cs typeface="Arial" panose="020B0604020202020204" pitchFamily="34" charset="0"/>
                        </a:rPr>
                        <a:t>$2m</a:t>
                      </a:r>
                    </a:p>
                  </a:txBody>
                  <a:tcPr marL="6350" marR="6350" marT="635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noFill/>
                  </a:tcPr>
                </a:tc>
                <a:tc>
                  <a:txBody>
                    <a:bodyPr/>
                    <a:lstStyle/>
                    <a:p>
                      <a:pPr algn="ctr" fontAlgn="b"/>
                      <a:r>
                        <a:rPr lang="en-US" sz="900" b="0" i="0" u="none" strike="noStrike" dirty="0">
                          <a:solidFill>
                            <a:srgbClr val="000000"/>
                          </a:solidFill>
                          <a:effectLst/>
                          <a:latin typeface="Arial" panose="020B0604020202020204" pitchFamily="34" charset="0"/>
                          <a:cs typeface="Arial" panose="020B0604020202020204" pitchFamily="34" charset="0"/>
                        </a:rPr>
                        <a:t>$10.5</a:t>
                      </a:r>
                    </a:p>
                  </a:txBody>
                  <a:tcPr marL="6350" marR="6350" marT="635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noFill/>
                  </a:tcPr>
                </a:tc>
                <a:extLst>
                  <a:ext uri="{0D108BD9-81ED-4DB2-BD59-A6C34878D82A}">
                    <a16:rowId xmlns:a16="http://schemas.microsoft.com/office/drawing/2014/main" val="2040351013"/>
                  </a:ext>
                </a:extLst>
              </a:tr>
              <a:tr h="357634">
                <a:tc>
                  <a:txBody>
                    <a:bodyPr/>
                    <a:lstStyle/>
                    <a:p>
                      <a:pPr algn="l" fontAlgn="b"/>
                      <a:r>
                        <a:rPr lang="en-US" sz="900" b="0" u="none" strike="noStrike" dirty="0">
                          <a:solidFill>
                            <a:schemeClr val="tx1"/>
                          </a:solidFill>
                          <a:effectLst/>
                          <a:latin typeface="Arial" panose="020B0604020202020204" pitchFamily="34" charset="0"/>
                          <a:cs typeface="Arial" panose="020B0604020202020204" pitchFamily="34" charset="0"/>
                        </a:rPr>
                        <a:t>Series B</a:t>
                      </a:r>
                      <a:endParaRPr lang="en-US" sz="900" b="0" i="0" u="none" strike="noStrike" dirty="0">
                        <a:solidFill>
                          <a:schemeClr val="tx1"/>
                        </a:solidFill>
                        <a:effectLst/>
                        <a:latin typeface="Arial" panose="020B0604020202020204" pitchFamily="34" charset="0"/>
                        <a:cs typeface="Arial" panose="020B0604020202020204" pitchFamily="34" charset="0"/>
                      </a:endParaRPr>
                    </a:p>
                  </a:txBody>
                  <a:tcPr marL="6350" marR="6350" marT="635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noFill/>
                  </a:tcPr>
                </a:tc>
                <a:tc>
                  <a:txBody>
                    <a:bodyPr/>
                    <a:lstStyle/>
                    <a:p>
                      <a:pPr algn="ctr" fontAlgn="b"/>
                      <a:r>
                        <a:rPr lang="en-US" sz="900" b="1" i="0" u="none" strike="noStrike" dirty="0">
                          <a:solidFill>
                            <a:schemeClr val="tx1"/>
                          </a:solidFill>
                          <a:effectLst/>
                          <a:latin typeface="Arial" panose="020B0604020202020204" pitchFamily="34" charset="0"/>
                          <a:cs typeface="Arial" panose="020B0604020202020204" pitchFamily="34" charset="0"/>
                        </a:rPr>
                        <a:t>Second</a:t>
                      </a:r>
                    </a:p>
                  </a:txBody>
                  <a:tcPr marL="6350" marR="6350" marT="635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noFill/>
                  </a:tcPr>
                </a:tc>
                <a:tc>
                  <a:txBody>
                    <a:bodyPr/>
                    <a:lstStyle/>
                    <a:p>
                      <a:pPr algn="ctr" fontAlgn="b"/>
                      <a:r>
                        <a:rPr lang="en-US" sz="900" b="0" i="0" u="none" strike="noStrike" dirty="0">
                          <a:solidFill>
                            <a:schemeClr val="tx1"/>
                          </a:solidFill>
                          <a:effectLst/>
                          <a:latin typeface="Arial" panose="020B0604020202020204" pitchFamily="34" charset="0"/>
                          <a:cs typeface="Arial" panose="020B0604020202020204" pitchFamily="34" charset="0"/>
                        </a:rPr>
                        <a:t>$12m</a:t>
                      </a:r>
                    </a:p>
                  </a:txBody>
                  <a:tcPr marL="6350" marR="6350" marT="635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noFill/>
                  </a:tcPr>
                </a:tc>
                <a:tc>
                  <a:txBody>
                    <a:bodyPr/>
                    <a:lstStyle/>
                    <a:p>
                      <a:pPr algn="ctr" fontAlgn="b"/>
                      <a:r>
                        <a:rPr lang="en-US" sz="900" b="1" i="0" u="none" strike="noStrike" dirty="0">
                          <a:solidFill>
                            <a:schemeClr val="tx1"/>
                          </a:solidFill>
                          <a:effectLst/>
                          <a:latin typeface="Arial" panose="020B0604020202020204" pitchFamily="34" charset="0"/>
                          <a:cs typeface="Arial" panose="020B0604020202020204" pitchFamily="34" charset="0"/>
                        </a:rPr>
                        <a:t>80%</a:t>
                      </a:r>
                    </a:p>
                  </a:txBody>
                  <a:tcPr marL="6350" marR="6350" marT="635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noFill/>
                  </a:tcPr>
                </a:tc>
                <a:tc>
                  <a:txBody>
                    <a:bodyPr/>
                    <a:lstStyle/>
                    <a:p>
                      <a:pPr algn="ctr" fontAlgn="b"/>
                      <a:r>
                        <a:rPr lang="en-US" sz="900" b="0" i="0" u="none" strike="noStrike" dirty="0">
                          <a:solidFill>
                            <a:schemeClr val="tx1"/>
                          </a:solidFill>
                          <a:effectLst/>
                          <a:latin typeface="Arial" panose="020B0604020202020204" pitchFamily="34" charset="0"/>
                          <a:cs typeface="Arial" panose="020B0604020202020204" pitchFamily="34" charset="0"/>
                        </a:rPr>
                        <a:t>1x</a:t>
                      </a:r>
                    </a:p>
                  </a:txBody>
                  <a:tcPr marL="6350" marR="6350" marT="635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noFill/>
                  </a:tcPr>
                </a:tc>
                <a:tc>
                  <a:txBody>
                    <a:bodyPr/>
                    <a:lstStyle/>
                    <a:p>
                      <a:pPr algn="ctr" fontAlgn="b"/>
                      <a:r>
                        <a:rPr lang="en-US" sz="900" b="0" i="0" u="none" strike="noStrike" dirty="0">
                          <a:solidFill>
                            <a:schemeClr val="tx1"/>
                          </a:solidFill>
                          <a:effectLst/>
                          <a:latin typeface="Arial" panose="020B0604020202020204" pitchFamily="34" charset="0"/>
                          <a:cs typeface="Arial" panose="020B0604020202020204" pitchFamily="34" charset="0"/>
                        </a:rPr>
                        <a:t>$8m</a:t>
                      </a:r>
                    </a:p>
                  </a:txBody>
                  <a:tcPr marL="6350" marR="6350" marT="635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noFill/>
                  </a:tcPr>
                </a:tc>
                <a:tc>
                  <a:txBody>
                    <a:bodyPr/>
                    <a:lstStyle/>
                    <a:p>
                      <a:pPr algn="ctr" fontAlgn="b"/>
                      <a:r>
                        <a:rPr lang="en-US" sz="900" b="0" i="0" u="none" strike="noStrike" dirty="0">
                          <a:solidFill>
                            <a:srgbClr val="000000"/>
                          </a:solidFill>
                          <a:effectLst/>
                          <a:latin typeface="Arial" panose="020B0604020202020204" pitchFamily="34" charset="0"/>
                          <a:cs typeface="Arial" panose="020B0604020202020204" pitchFamily="34" charset="0"/>
                        </a:rPr>
                        <a:t>$21</a:t>
                      </a:r>
                    </a:p>
                  </a:txBody>
                  <a:tcPr marL="6350" marR="6350" marT="635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noFill/>
                  </a:tcPr>
                </a:tc>
                <a:extLst>
                  <a:ext uri="{0D108BD9-81ED-4DB2-BD59-A6C34878D82A}">
                    <a16:rowId xmlns:a16="http://schemas.microsoft.com/office/drawing/2014/main" val="314903081"/>
                  </a:ext>
                </a:extLst>
              </a:tr>
              <a:tr h="357634">
                <a:tc>
                  <a:txBody>
                    <a:bodyPr/>
                    <a:lstStyle/>
                    <a:p>
                      <a:pPr algn="l" fontAlgn="b"/>
                      <a:r>
                        <a:rPr lang="en-US" sz="900" b="0" u="none" strike="noStrike" dirty="0">
                          <a:solidFill>
                            <a:schemeClr val="tx1"/>
                          </a:solidFill>
                          <a:effectLst/>
                          <a:latin typeface="Arial" panose="020B0604020202020204" pitchFamily="34" charset="0"/>
                          <a:cs typeface="Arial" panose="020B0604020202020204" pitchFamily="34" charset="0"/>
                        </a:rPr>
                        <a:t>Series C</a:t>
                      </a:r>
                      <a:endParaRPr lang="en-US" sz="900" b="0" i="0" u="none" strike="noStrike" dirty="0">
                        <a:solidFill>
                          <a:schemeClr val="tx1"/>
                        </a:solidFill>
                        <a:effectLst/>
                        <a:latin typeface="Arial" panose="020B0604020202020204" pitchFamily="34" charset="0"/>
                        <a:cs typeface="Arial" panose="020B0604020202020204" pitchFamily="34" charset="0"/>
                      </a:endParaRPr>
                    </a:p>
                  </a:txBody>
                  <a:tcPr marL="6350" marR="6350" marT="635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noFill/>
                  </a:tcPr>
                </a:tc>
                <a:tc>
                  <a:txBody>
                    <a:bodyPr/>
                    <a:lstStyle/>
                    <a:p>
                      <a:pPr algn="ctr" fontAlgn="b"/>
                      <a:r>
                        <a:rPr lang="en-US" sz="900" b="0" i="0" u="none" strike="noStrike" dirty="0">
                          <a:solidFill>
                            <a:schemeClr val="tx1"/>
                          </a:solidFill>
                          <a:effectLst/>
                          <a:latin typeface="Arial" panose="020B0604020202020204" pitchFamily="34" charset="0"/>
                          <a:cs typeface="Arial" panose="020B0604020202020204" pitchFamily="34" charset="0"/>
                        </a:rPr>
                        <a:t>First</a:t>
                      </a:r>
                    </a:p>
                  </a:txBody>
                  <a:tcPr marL="6350" marR="6350" marT="635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noFill/>
                  </a:tcPr>
                </a:tc>
                <a:tc>
                  <a:txBody>
                    <a:bodyPr/>
                    <a:lstStyle/>
                    <a:p>
                      <a:pPr algn="ctr" fontAlgn="b"/>
                      <a:r>
                        <a:rPr lang="en-US" sz="900" b="0" i="0" u="none" strike="noStrike" dirty="0">
                          <a:solidFill>
                            <a:schemeClr val="tx1"/>
                          </a:solidFill>
                          <a:effectLst/>
                          <a:latin typeface="Arial" panose="020B0604020202020204" pitchFamily="34" charset="0"/>
                          <a:cs typeface="Arial" panose="020B0604020202020204" pitchFamily="34" charset="0"/>
                        </a:rPr>
                        <a:t>$40m</a:t>
                      </a:r>
                    </a:p>
                  </a:txBody>
                  <a:tcPr marL="6350" marR="6350" marT="635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noFill/>
                  </a:tcPr>
                </a:tc>
                <a:tc>
                  <a:txBody>
                    <a:bodyPr/>
                    <a:lstStyle/>
                    <a:p>
                      <a:pPr algn="ctr" fontAlgn="b"/>
                      <a:r>
                        <a:rPr lang="en-US" sz="900" b="0" i="0" u="none" strike="noStrike" dirty="0">
                          <a:solidFill>
                            <a:schemeClr val="tx1"/>
                          </a:solidFill>
                          <a:effectLst/>
                          <a:latin typeface="Arial" panose="020B0604020202020204" pitchFamily="34" charset="0"/>
                          <a:cs typeface="Arial" panose="020B0604020202020204" pitchFamily="34" charset="0"/>
                        </a:rPr>
                        <a:t>-</a:t>
                      </a:r>
                    </a:p>
                  </a:txBody>
                  <a:tcPr marL="6350" marR="6350" marT="635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noFill/>
                  </a:tcPr>
                </a:tc>
                <a:tc>
                  <a:txBody>
                    <a:bodyPr/>
                    <a:lstStyle/>
                    <a:p>
                      <a:pPr algn="ctr" fontAlgn="b"/>
                      <a:r>
                        <a:rPr lang="en-US" sz="900" b="1" i="0" u="none" strike="noStrike" dirty="0">
                          <a:solidFill>
                            <a:schemeClr val="tx1"/>
                          </a:solidFill>
                          <a:effectLst/>
                          <a:latin typeface="Arial" panose="020B0604020202020204" pitchFamily="34" charset="0"/>
                          <a:cs typeface="Arial" panose="020B0604020202020204" pitchFamily="34" charset="0"/>
                        </a:rPr>
                        <a:t>1.5x</a:t>
                      </a:r>
                    </a:p>
                  </a:txBody>
                  <a:tcPr marL="6350" marR="6350" marT="635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noFill/>
                  </a:tcPr>
                </a:tc>
                <a:tc>
                  <a:txBody>
                    <a:bodyPr/>
                    <a:lstStyle/>
                    <a:p>
                      <a:pPr algn="ctr" fontAlgn="b"/>
                      <a:r>
                        <a:rPr lang="en-US" sz="900" b="0" i="0" u="none" strike="noStrike" dirty="0">
                          <a:solidFill>
                            <a:schemeClr val="tx1"/>
                          </a:solidFill>
                          <a:effectLst/>
                          <a:latin typeface="Arial" panose="020B0604020202020204" pitchFamily="34" charset="0"/>
                          <a:cs typeface="Arial" panose="020B0604020202020204" pitchFamily="34" charset="0"/>
                        </a:rPr>
                        <a:t>$60m</a:t>
                      </a:r>
                    </a:p>
                  </a:txBody>
                  <a:tcPr marL="6350" marR="6350" marT="635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noFill/>
                  </a:tcPr>
                </a:tc>
                <a:tc>
                  <a:txBody>
                    <a:bodyPr/>
                    <a:lstStyle/>
                    <a:p>
                      <a:pPr algn="ctr" fontAlgn="b"/>
                      <a:r>
                        <a:rPr lang="en-US" sz="900" b="0" i="0" u="none" strike="noStrike" dirty="0">
                          <a:solidFill>
                            <a:srgbClr val="000000"/>
                          </a:solidFill>
                          <a:effectLst/>
                          <a:latin typeface="Arial" panose="020B0604020202020204" pitchFamily="34" charset="0"/>
                          <a:cs typeface="Arial" panose="020B0604020202020204" pitchFamily="34" charset="0"/>
                        </a:rPr>
                        <a:t>$35</a:t>
                      </a:r>
                    </a:p>
                  </a:txBody>
                  <a:tcPr marL="6350" marR="6350" marT="635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noFill/>
                  </a:tcPr>
                </a:tc>
                <a:extLst>
                  <a:ext uri="{0D108BD9-81ED-4DB2-BD59-A6C34878D82A}">
                    <a16:rowId xmlns:a16="http://schemas.microsoft.com/office/drawing/2014/main" val="1682608213"/>
                  </a:ext>
                </a:extLst>
              </a:tr>
            </a:tbl>
          </a:graphicData>
        </a:graphic>
      </p:graphicFrame>
      <p:grpSp>
        <p:nvGrpSpPr>
          <p:cNvPr id="5" name="Group 4">
            <a:extLst>
              <a:ext uri="{FF2B5EF4-FFF2-40B4-BE49-F238E27FC236}">
                <a16:creationId xmlns:a16="http://schemas.microsoft.com/office/drawing/2014/main" id="{C4D8B581-295D-4274-86E0-24F77C528EFC}"/>
              </a:ext>
            </a:extLst>
          </p:cNvPr>
          <p:cNvGrpSpPr/>
          <p:nvPr/>
        </p:nvGrpSpPr>
        <p:grpSpPr>
          <a:xfrm>
            <a:off x="2051720" y="5055257"/>
            <a:ext cx="5072137" cy="1254063"/>
            <a:chOff x="5652120" y="2780928"/>
            <a:chExt cx="3024336" cy="2964025"/>
          </a:xfrm>
        </p:grpSpPr>
        <p:cxnSp>
          <p:nvCxnSpPr>
            <p:cNvPr id="6" name="Straight Connector 5">
              <a:extLst>
                <a:ext uri="{FF2B5EF4-FFF2-40B4-BE49-F238E27FC236}">
                  <a16:creationId xmlns:a16="http://schemas.microsoft.com/office/drawing/2014/main" id="{A4A1C07D-B75F-4B75-8109-1548C1928D33}"/>
                </a:ext>
              </a:extLst>
            </p:cNvPr>
            <p:cNvCxnSpPr>
              <a:cxnSpLocks/>
            </p:cNvCxnSpPr>
            <p:nvPr/>
          </p:nvCxnSpPr>
          <p:spPr>
            <a:xfrm>
              <a:off x="5652120" y="2780928"/>
              <a:ext cx="0" cy="2964025"/>
            </a:xfrm>
            <a:prstGeom prst="line">
              <a:avLst/>
            </a:prstGeom>
            <a:ln w="127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4C291FEF-F759-4BA4-8A06-A0E22818ED30}"/>
                </a:ext>
              </a:extLst>
            </p:cNvPr>
            <p:cNvCxnSpPr>
              <a:cxnSpLocks/>
            </p:cNvCxnSpPr>
            <p:nvPr/>
          </p:nvCxnSpPr>
          <p:spPr>
            <a:xfrm>
              <a:off x="5652120" y="2780928"/>
              <a:ext cx="3024336" cy="0"/>
            </a:xfrm>
            <a:prstGeom prst="line">
              <a:avLst/>
            </a:prstGeom>
            <a:ln w="12700">
              <a:solidFill>
                <a:srgbClr val="FF0000"/>
              </a:solidFill>
            </a:ln>
          </p:spPr>
          <p:style>
            <a:lnRef idx="1">
              <a:schemeClr val="accent1"/>
            </a:lnRef>
            <a:fillRef idx="0">
              <a:schemeClr val="accent1"/>
            </a:fillRef>
            <a:effectRef idx="0">
              <a:schemeClr val="accent1"/>
            </a:effectRef>
            <a:fontRef idx="minor">
              <a:schemeClr val="tx1"/>
            </a:fontRef>
          </p:style>
        </p:cxnSp>
      </p:grpSp>
      <p:sp>
        <p:nvSpPr>
          <p:cNvPr id="8" name="TextBox 7">
            <a:extLst>
              <a:ext uri="{FF2B5EF4-FFF2-40B4-BE49-F238E27FC236}">
                <a16:creationId xmlns:a16="http://schemas.microsoft.com/office/drawing/2014/main" id="{A9FB5C71-B9C2-47A4-A5BB-EFB46C55CCD2}"/>
              </a:ext>
            </a:extLst>
          </p:cNvPr>
          <p:cNvSpPr txBox="1"/>
          <p:nvPr/>
        </p:nvSpPr>
        <p:spPr>
          <a:xfrm>
            <a:off x="2170336" y="5151746"/>
            <a:ext cx="5197274" cy="1031886"/>
          </a:xfrm>
          <a:prstGeom prst="rect">
            <a:avLst/>
          </a:prstGeom>
          <a:noFill/>
        </p:spPr>
        <p:txBody>
          <a:bodyPr wrap="square" rtlCol="0">
            <a:spAutoFit/>
          </a:bodyPr>
          <a:lstStyle/>
          <a:p>
            <a:pPr>
              <a:lnSpc>
                <a:spcPct val="150000"/>
              </a:lnSpc>
            </a:pPr>
            <a:r>
              <a:rPr lang="en-US" sz="1050" b="1" u="sng" dirty="0">
                <a:latin typeface="Arial" panose="020B0604020202020204" pitchFamily="34" charset="0"/>
                <a:cs typeface="Arial" panose="020B0604020202020204" pitchFamily="34" charset="0"/>
              </a:rPr>
              <a:t>Variation in two rights: seniority and multiplier:</a:t>
            </a:r>
          </a:p>
          <a:p>
            <a:pPr marL="171450" indent="-171450">
              <a:lnSpc>
                <a:spcPct val="150000"/>
              </a:lnSpc>
              <a:buFont typeface="Arial" panose="020B0604020202020204" pitchFamily="34" charset="0"/>
              <a:buChar char="•"/>
            </a:pPr>
            <a:r>
              <a:rPr lang="en-US" sz="1050" dirty="0">
                <a:latin typeface="Arial" panose="020B0604020202020204" pitchFamily="34" charset="0"/>
                <a:cs typeface="Arial" panose="020B0604020202020204" pitchFamily="34" charset="0"/>
              </a:rPr>
              <a:t>Stacked preferences (A and B get paid out </a:t>
            </a:r>
            <a:r>
              <a:rPr lang="en-US" sz="1050" dirty="0" err="1">
                <a:latin typeface="Arial" panose="020B0604020202020204" pitchFamily="34" charset="0"/>
                <a:cs typeface="Arial" panose="020B0604020202020204" pitchFamily="34" charset="0"/>
              </a:rPr>
              <a:t>pari</a:t>
            </a:r>
            <a:r>
              <a:rPr lang="en-US" sz="1050" dirty="0">
                <a:latin typeface="Arial" panose="020B0604020202020204" pitchFamily="34" charset="0"/>
                <a:cs typeface="Arial" panose="020B0604020202020204" pitchFamily="34" charset="0"/>
              </a:rPr>
              <a:t> passu)</a:t>
            </a:r>
          </a:p>
          <a:p>
            <a:pPr marL="171450" indent="-171450">
              <a:lnSpc>
                <a:spcPct val="150000"/>
              </a:lnSpc>
              <a:buFont typeface="Arial" panose="020B0604020202020204" pitchFamily="34" charset="0"/>
              <a:buChar char="•"/>
            </a:pPr>
            <a:r>
              <a:rPr lang="en-US" sz="1050" dirty="0">
                <a:latin typeface="Arial" panose="020B0604020202020204" pitchFamily="34" charset="0"/>
                <a:cs typeface="Arial" panose="020B0604020202020204" pitchFamily="34" charset="0"/>
              </a:rPr>
              <a:t>1.5x liquidation preference for Series C</a:t>
            </a:r>
          </a:p>
          <a:p>
            <a:pPr marL="171450" indent="-171450">
              <a:lnSpc>
                <a:spcPct val="150000"/>
              </a:lnSpc>
              <a:buFont typeface="Arial" panose="020B0604020202020204" pitchFamily="34" charset="0"/>
              <a:buChar char="•"/>
            </a:pPr>
            <a:r>
              <a:rPr lang="en-US" sz="1050" dirty="0">
                <a:latin typeface="Arial" panose="020B0604020202020204" pitchFamily="34" charset="0"/>
                <a:cs typeface="Arial" panose="020B0604020202020204" pitchFamily="34" charset="0"/>
              </a:rPr>
              <a:t>Note how payouts change and ‘</a:t>
            </a:r>
            <a:r>
              <a:rPr lang="en-US" sz="1050" dirty="0" err="1">
                <a:latin typeface="Arial" panose="020B0604020202020204" pitchFamily="34" charset="0"/>
                <a:cs typeface="Arial" panose="020B0604020202020204" pitchFamily="34" charset="0"/>
              </a:rPr>
              <a:t>pari</a:t>
            </a:r>
            <a:r>
              <a:rPr lang="en-US" sz="1050" dirty="0">
                <a:latin typeface="Arial" panose="020B0604020202020204" pitchFamily="34" charset="0"/>
                <a:cs typeface="Arial" panose="020B0604020202020204" pitchFamily="34" charset="0"/>
              </a:rPr>
              <a:t> passu’ is determined between A and B</a:t>
            </a:r>
          </a:p>
        </p:txBody>
      </p:sp>
      <p:sp>
        <p:nvSpPr>
          <p:cNvPr id="11" name="Rectangle 10">
            <a:extLst>
              <a:ext uri="{FF2B5EF4-FFF2-40B4-BE49-F238E27FC236}">
                <a16:creationId xmlns:a16="http://schemas.microsoft.com/office/drawing/2014/main" id="{DBC77F84-EA44-46D5-9873-6CF901C16993}"/>
              </a:ext>
            </a:extLst>
          </p:cNvPr>
          <p:cNvSpPr/>
          <p:nvPr/>
        </p:nvSpPr>
        <p:spPr>
          <a:xfrm>
            <a:off x="3277027" y="2704728"/>
            <a:ext cx="377919" cy="725029"/>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3" name="Straight Arrow Connector 12">
            <a:extLst>
              <a:ext uri="{FF2B5EF4-FFF2-40B4-BE49-F238E27FC236}">
                <a16:creationId xmlns:a16="http://schemas.microsoft.com/office/drawing/2014/main" id="{93BB05F8-019C-4C93-B9CC-9CE59AD9E46F}"/>
              </a:ext>
            </a:extLst>
          </p:cNvPr>
          <p:cNvCxnSpPr>
            <a:cxnSpLocks/>
          </p:cNvCxnSpPr>
          <p:nvPr/>
        </p:nvCxnSpPr>
        <p:spPr>
          <a:xfrm>
            <a:off x="3491881" y="3442302"/>
            <a:ext cx="274140" cy="493334"/>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4" name="TextBox 13">
            <a:extLst>
              <a:ext uri="{FF2B5EF4-FFF2-40B4-BE49-F238E27FC236}">
                <a16:creationId xmlns:a16="http://schemas.microsoft.com/office/drawing/2014/main" id="{AC419CF4-FF34-44AD-A1A7-0673023C5A0C}"/>
              </a:ext>
            </a:extLst>
          </p:cNvPr>
          <p:cNvSpPr txBox="1"/>
          <p:nvPr/>
        </p:nvSpPr>
        <p:spPr>
          <a:xfrm>
            <a:off x="2555777" y="3987615"/>
            <a:ext cx="1872205" cy="507831"/>
          </a:xfrm>
          <a:prstGeom prst="rect">
            <a:avLst/>
          </a:prstGeom>
          <a:noFill/>
          <a:ln w="6350">
            <a:solidFill>
              <a:srgbClr val="FF0000"/>
            </a:solidFill>
          </a:ln>
        </p:spPr>
        <p:txBody>
          <a:bodyPr wrap="square" rtlCol="0">
            <a:spAutoFit/>
          </a:bodyPr>
          <a:lstStyle/>
          <a:p>
            <a:pPr algn="ctr"/>
            <a:r>
              <a:rPr lang="en-US" sz="900" dirty="0">
                <a:latin typeface="Arial" panose="020B0604020202020204" pitchFamily="34" charset="0"/>
                <a:cs typeface="Arial" panose="020B0604020202020204" pitchFamily="34" charset="0"/>
              </a:rPr>
              <a:t>Pari passu determined by funding contribution among affect rounds ($3m + $12m = $15m)</a:t>
            </a:r>
          </a:p>
        </p:txBody>
      </p:sp>
      <p:pic>
        <p:nvPicPr>
          <p:cNvPr id="15" name="Picture 12" descr="Download Published Inhand Drawn Arrow - Wire PNG Image with No Background -  PNGkey.com">
            <a:extLst>
              <a:ext uri="{FF2B5EF4-FFF2-40B4-BE49-F238E27FC236}">
                <a16:creationId xmlns:a16="http://schemas.microsoft.com/office/drawing/2014/main" id="{51493F81-1815-42F6-9720-F1FE6F05D9C0}"/>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2878648">
            <a:off x="5063072" y="3757083"/>
            <a:ext cx="523294" cy="216023"/>
          </a:xfrm>
          <a:prstGeom prst="rect">
            <a:avLst/>
          </a:prstGeom>
          <a:noFill/>
          <a:extLst>
            <a:ext uri="{909E8E84-426E-40DD-AFC4-6F175D3DCCD1}">
              <a14:hiddenFill xmlns:a14="http://schemas.microsoft.com/office/drawing/2010/main">
                <a:solidFill>
                  <a:srgbClr val="FFFFFF"/>
                </a:solidFill>
              </a14:hiddenFill>
            </a:ext>
          </a:extLst>
        </p:spPr>
      </p:pic>
      <p:sp>
        <p:nvSpPr>
          <p:cNvPr id="16" name="TextBox 15">
            <a:extLst>
              <a:ext uri="{FF2B5EF4-FFF2-40B4-BE49-F238E27FC236}">
                <a16:creationId xmlns:a16="http://schemas.microsoft.com/office/drawing/2014/main" id="{BEB43E97-BE8D-4481-B722-E37BE583C48E}"/>
              </a:ext>
            </a:extLst>
          </p:cNvPr>
          <p:cNvSpPr txBox="1"/>
          <p:nvPr/>
        </p:nvSpPr>
        <p:spPr>
          <a:xfrm>
            <a:off x="5069326" y="4041547"/>
            <a:ext cx="995019" cy="369332"/>
          </a:xfrm>
          <a:prstGeom prst="rect">
            <a:avLst/>
          </a:prstGeom>
          <a:noFill/>
          <a:ln w="6350">
            <a:solidFill>
              <a:srgbClr val="FF0000"/>
            </a:solidFill>
          </a:ln>
        </p:spPr>
        <p:txBody>
          <a:bodyPr wrap="square" rtlCol="0">
            <a:spAutoFit/>
          </a:bodyPr>
          <a:lstStyle/>
          <a:p>
            <a:pPr algn="ctr"/>
            <a:r>
              <a:rPr lang="en-US" sz="900" dirty="0">
                <a:latin typeface="Arial" panose="020B0604020202020204" pitchFamily="34" charset="0"/>
                <a:cs typeface="Arial" panose="020B0604020202020204" pitchFamily="34" charset="0"/>
              </a:rPr>
              <a:t>$40m x 1.5 = $60m</a:t>
            </a:r>
          </a:p>
        </p:txBody>
      </p:sp>
      <p:pic>
        <p:nvPicPr>
          <p:cNvPr id="18" name="Picture 12" descr="Download Published Inhand Drawn Arrow - Wire PNG Image with No Background -  PNGkey.com">
            <a:extLst>
              <a:ext uri="{FF2B5EF4-FFF2-40B4-BE49-F238E27FC236}">
                <a16:creationId xmlns:a16="http://schemas.microsoft.com/office/drawing/2014/main" id="{CD8E5EE0-0289-40D8-AEC5-C95442D5B4F9}"/>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9352548" flipH="1">
            <a:off x="5053184" y="2643658"/>
            <a:ext cx="1121726" cy="148027"/>
          </a:xfrm>
          <a:prstGeom prst="rect">
            <a:avLst/>
          </a:prstGeom>
          <a:noFill/>
          <a:extLst>
            <a:ext uri="{909E8E84-426E-40DD-AFC4-6F175D3DCCD1}">
              <a14:hiddenFill xmlns:a14="http://schemas.microsoft.com/office/drawing/2010/main">
                <a:solidFill>
                  <a:srgbClr val="FFFFFF"/>
                </a:solidFill>
              </a14:hiddenFill>
            </a:ext>
          </a:extLst>
        </p:spPr>
      </p:pic>
      <p:sp>
        <p:nvSpPr>
          <p:cNvPr id="19" name="TextBox 18">
            <a:extLst>
              <a:ext uri="{FF2B5EF4-FFF2-40B4-BE49-F238E27FC236}">
                <a16:creationId xmlns:a16="http://schemas.microsoft.com/office/drawing/2014/main" id="{6AEEAB0A-1A80-4F14-8DC4-7DBC630EB41B}"/>
              </a:ext>
            </a:extLst>
          </p:cNvPr>
          <p:cNvSpPr txBox="1"/>
          <p:nvPr/>
        </p:nvSpPr>
        <p:spPr>
          <a:xfrm>
            <a:off x="6182142" y="2060848"/>
            <a:ext cx="1400630" cy="784830"/>
          </a:xfrm>
          <a:prstGeom prst="rect">
            <a:avLst/>
          </a:prstGeom>
          <a:solidFill>
            <a:schemeClr val="bg1"/>
          </a:solidFill>
          <a:ln w="6350">
            <a:solidFill>
              <a:srgbClr val="FF0000"/>
            </a:solidFill>
          </a:ln>
        </p:spPr>
        <p:txBody>
          <a:bodyPr wrap="square" rtlCol="0">
            <a:spAutoFit/>
          </a:bodyPr>
          <a:lstStyle/>
          <a:p>
            <a:pPr algn="ctr"/>
            <a:r>
              <a:rPr lang="en-US" sz="900" dirty="0">
                <a:latin typeface="Arial" panose="020B0604020202020204" pitchFamily="34" charset="0"/>
                <a:cs typeface="Arial" panose="020B0604020202020204" pitchFamily="34" charset="0"/>
              </a:rPr>
              <a:t>20% x $10m = $2m</a:t>
            </a:r>
          </a:p>
          <a:p>
            <a:pPr algn="ctr"/>
            <a:endParaRPr lang="en-US" sz="900" dirty="0">
              <a:latin typeface="Arial" panose="020B0604020202020204" pitchFamily="34" charset="0"/>
              <a:cs typeface="Arial" panose="020B0604020202020204" pitchFamily="34" charset="0"/>
            </a:endParaRPr>
          </a:p>
          <a:p>
            <a:pPr algn="ctr"/>
            <a:r>
              <a:rPr lang="en-US" sz="900" dirty="0">
                <a:latin typeface="Arial" panose="020B0604020202020204" pitchFamily="34" charset="0"/>
                <a:cs typeface="Arial" panose="020B0604020202020204" pitchFamily="34" charset="0"/>
              </a:rPr>
              <a:t>Note: Only $10m left after Series C receives liquidation payout</a:t>
            </a:r>
          </a:p>
        </p:txBody>
      </p:sp>
      <p:sp>
        <p:nvSpPr>
          <p:cNvPr id="20" name="Right Brace 19">
            <a:extLst>
              <a:ext uri="{FF2B5EF4-FFF2-40B4-BE49-F238E27FC236}">
                <a16:creationId xmlns:a16="http://schemas.microsoft.com/office/drawing/2014/main" id="{AF46136C-8246-4076-AD6C-32ED8ADC666B}"/>
              </a:ext>
            </a:extLst>
          </p:cNvPr>
          <p:cNvSpPr/>
          <p:nvPr/>
        </p:nvSpPr>
        <p:spPr>
          <a:xfrm>
            <a:off x="6024860" y="2720035"/>
            <a:ext cx="140697" cy="1034958"/>
          </a:xfrm>
          <a:prstGeom prst="rightBrace">
            <a:avLst>
              <a:gd name="adj1" fmla="val 18860"/>
              <a:gd name="adj2" fmla="val 50000"/>
            </a:avLst>
          </a:prstGeom>
          <a:ln w="63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pic>
        <p:nvPicPr>
          <p:cNvPr id="21" name="Picture 12" descr="Download Published Inhand Drawn Arrow - Wire PNG Image with No Background -  PNGkey.com">
            <a:extLst>
              <a:ext uri="{FF2B5EF4-FFF2-40B4-BE49-F238E27FC236}">
                <a16:creationId xmlns:a16="http://schemas.microsoft.com/office/drawing/2014/main" id="{D5A2B5D9-13B1-4331-838C-30178D9EA0DF}"/>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13203107">
            <a:off x="6236322" y="3237392"/>
            <a:ext cx="523294" cy="216023"/>
          </a:xfrm>
          <a:prstGeom prst="rect">
            <a:avLst/>
          </a:prstGeom>
          <a:noFill/>
          <a:extLst>
            <a:ext uri="{909E8E84-426E-40DD-AFC4-6F175D3DCCD1}">
              <a14:hiddenFill xmlns:a14="http://schemas.microsoft.com/office/drawing/2010/main">
                <a:solidFill>
                  <a:srgbClr val="FFFFFF"/>
                </a:solidFill>
              </a14:hiddenFill>
            </a:ext>
          </a:extLst>
        </p:spPr>
      </p:pic>
      <p:sp>
        <p:nvSpPr>
          <p:cNvPr id="22" name="TextBox 21">
            <a:extLst>
              <a:ext uri="{FF2B5EF4-FFF2-40B4-BE49-F238E27FC236}">
                <a16:creationId xmlns:a16="http://schemas.microsoft.com/office/drawing/2014/main" id="{0EDF7E6F-0624-41F0-8543-8DF8B9E48500}"/>
              </a:ext>
            </a:extLst>
          </p:cNvPr>
          <p:cNvSpPr txBox="1"/>
          <p:nvPr/>
        </p:nvSpPr>
        <p:spPr>
          <a:xfrm>
            <a:off x="6804249" y="3199834"/>
            <a:ext cx="1728192" cy="507831"/>
          </a:xfrm>
          <a:prstGeom prst="rect">
            <a:avLst/>
          </a:prstGeom>
          <a:noFill/>
          <a:ln w="6350">
            <a:solidFill>
              <a:srgbClr val="FF0000"/>
            </a:solidFill>
          </a:ln>
        </p:spPr>
        <p:txBody>
          <a:bodyPr wrap="square" rtlCol="0">
            <a:spAutoFit/>
          </a:bodyPr>
          <a:lstStyle/>
          <a:p>
            <a:pPr algn="ctr"/>
            <a:r>
              <a:rPr lang="en-US" sz="900" dirty="0">
                <a:latin typeface="Arial" panose="020B0604020202020204" pitchFamily="34" charset="0"/>
                <a:cs typeface="Arial" panose="020B0604020202020204" pitchFamily="34" charset="0"/>
              </a:rPr>
              <a:t>C does NOT convert, but if it’s only up to A and B: they convert!</a:t>
            </a:r>
          </a:p>
        </p:txBody>
      </p:sp>
    </p:spTree>
    <p:extLst>
      <p:ext uri="{BB962C8B-B14F-4D97-AF65-F5344CB8AC3E}">
        <p14:creationId xmlns:p14="http://schemas.microsoft.com/office/powerpoint/2010/main" val="344126079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41D619BA-14ED-4B89-8156-421890809C93}"/>
              </a:ext>
            </a:extLst>
          </p:cNvPr>
          <p:cNvSpPr>
            <a:spLocks noGrp="1"/>
          </p:cNvSpPr>
          <p:nvPr>
            <p:ph type="body" sz="quarter" idx="13"/>
          </p:nvPr>
        </p:nvSpPr>
        <p:spPr/>
        <p:txBody>
          <a:bodyPr/>
          <a:lstStyle/>
          <a:p>
            <a:r>
              <a:rPr lang="en-US" dirty="0"/>
              <a:t>Liquidation Preference </a:t>
            </a:r>
            <a:r>
              <a:rPr lang="en-US" sz="1200" dirty="0"/>
              <a:t>(Participating Preferred)</a:t>
            </a:r>
            <a:endParaRPr lang="en-US" dirty="0"/>
          </a:p>
        </p:txBody>
      </p:sp>
      <p:sp>
        <p:nvSpPr>
          <p:cNvPr id="3" name="Slide Number Placeholder 2">
            <a:extLst>
              <a:ext uri="{FF2B5EF4-FFF2-40B4-BE49-F238E27FC236}">
                <a16:creationId xmlns:a16="http://schemas.microsoft.com/office/drawing/2014/main" id="{193F16DB-753C-48FE-BA4C-6E24A9E10355}"/>
              </a:ext>
            </a:extLst>
          </p:cNvPr>
          <p:cNvSpPr>
            <a:spLocks noGrp="1"/>
          </p:cNvSpPr>
          <p:nvPr>
            <p:ph type="sldNum" sz="quarter" idx="12"/>
          </p:nvPr>
        </p:nvSpPr>
        <p:spPr/>
        <p:txBody>
          <a:bodyPr/>
          <a:lstStyle/>
          <a:p>
            <a:fld id="{C76FEBDD-00E6-4BCE-81BB-64ADCF1A94EA}" type="slidenum">
              <a:rPr lang="de-DE" smtClean="0"/>
              <a:pPr/>
              <a:t>29</a:t>
            </a:fld>
            <a:endParaRPr lang="de-DE"/>
          </a:p>
        </p:txBody>
      </p:sp>
      <p:pic>
        <p:nvPicPr>
          <p:cNvPr id="4" name="Picture 2" descr="Outset Medical to Report Fourth Quarter and Full Year 2020 Financial  Results on Tuesday, March 9, 2021 | Business Wire">
            <a:extLst>
              <a:ext uri="{FF2B5EF4-FFF2-40B4-BE49-F238E27FC236}">
                <a16:creationId xmlns:a16="http://schemas.microsoft.com/office/drawing/2014/main" id="{3845CB86-FCB4-479D-8BCA-F9B8EE654E50}"/>
              </a:ext>
            </a:extLst>
          </p:cNvPr>
          <p:cNvPicPr>
            <a:picLocks noChangeAspect="1" noChangeArrowheads="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727279" y="1095159"/>
            <a:ext cx="1021185" cy="533641"/>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6A434388-8BA8-4599-B28B-ED28D10A8C54}"/>
              </a:ext>
            </a:extLst>
          </p:cNvPr>
          <p:cNvSpPr txBox="1"/>
          <p:nvPr/>
        </p:nvSpPr>
        <p:spPr>
          <a:xfrm>
            <a:off x="2005980" y="1857524"/>
            <a:ext cx="6094412" cy="2486130"/>
          </a:xfrm>
          <a:prstGeom prst="rect">
            <a:avLst/>
          </a:prstGeom>
          <a:noFill/>
        </p:spPr>
        <p:txBody>
          <a:bodyPr wrap="square">
            <a:spAutoFit/>
          </a:bodyPr>
          <a:lstStyle/>
          <a:p>
            <a:pPr algn="just">
              <a:lnSpc>
                <a:spcPct val="150000"/>
              </a:lnSpc>
            </a:pPr>
            <a:r>
              <a:rPr lang="en-US" sz="1050" b="1" i="0" u="none" strike="noStrike" baseline="0" dirty="0">
                <a:latin typeface="Arial" panose="020B0604020202020204" pitchFamily="34" charset="0"/>
                <a:cs typeface="Arial" panose="020B0604020202020204" pitchFamily="34" charset="0"/>
              </a:rPr>
              <a:t>Article 2. Liquidation, Dissolution, or Winding-Up</a:t>
            </a:r>
          </a:p>
          <a:p>
            <a:pPr marL="171450" indent="-171450" algn="just">
              <a:lnSpc>
                <a:spcPct val="150000"/>
              </a:lnSpc>
              <a:buFont typeface="Arial" panose="020B0604020202020204" pitchFamily="34" charset="0"/>
              <a:buChar char="•"/>
            </a:pPr>
            <a:r>
              <a:rPr lang="en-US" sz="1050" b="1" i="0" u="none" strike="noStrike" baseline="0" dirty="0">
                <a:latin typeface="Arial" panose="020B0604020202020204" pitchFamily="34" charset="0"/>
                <a:cs typeface="Arial" panose="020B0604020202020204" pitchFamily="34" charset="0"/>
              </a:rPr>
              <a:t>2.2. Distribution of Remaining Assets.</a:t>
            </a:r>
            <a:r>
              <a:rPr lang="en-US" sz="1050" b="1" dirty="0">
                <a:latin typeface="Arial" panose="020B0604020202020204" pitchFamily="34" charset="0"/>
                <a:cs typeface="Arial" panose="020B0604020202020204" pitchFamily="34" charset="0"/>
              </a:rPr>
              <a:t> </a:t>
            </a:r>
            <a:r>
              <a:rPr lang="en-US" sz="1050" b="0" i="0" u="none" strike="noStrike" baseline="0" dirty="0">
                <a:latin typeface="Arial" panose="020B0604020202020204" pitchFamily="34" charset="0"/>
                <a:cs typeface="Arial" panose="020B0604020202020204" pitchFamily="34" charset="0"/>
              </a:rPr>
              <a:t>In the event of any voluntary or involuntary liquidation, dissolution or winding up of the Corporation, after the payment of all preferential amounts required to be paid to the holders of Series A Preferred Stock and Series B Preferred Stock, </a:t>
            </a:r>
            <a:r>
              <a:rPr lang="en-US" sz="1050" b="1" i="0" u="none" strike="noStrike" baseline="0" dirty="0">
                <a:latin typeface="Arial" panose="020B0604020202020204" pitchFamily="34" charset="0"/>
                <a:cs typeface="Arial" panose="020B0604020202020204" pitchFamily="34" charset="0"/>
              </a:rPr>
              <a:t>the remaining assets of the Corporation available for distribution to its stockholders shall be distributed among the holders of Series A Preferred Stock, Series B Preferred Stock and Common Stock</a:t>
            </a:r>
            <a:r>
              <a:rPr lang="en-US" sz="1050" b="0" i="0" u="none" strike="noStrike" baseline="0" dirty="0">
                <a:latin typeface="Arial" panose="020B0604020202020204" pitchFamily="34" charset="0"/>
                <a:cs typeface="Arial" panose="020B0604020202020204" pitchFamily="34" charset="0"/>
              </a:rPr>
              <a:t>, pro rata based on the number of shares held by each such holder, </a:t>
            </a:r>
            <a:r>
              <a:rPr lang="en-US" sz="1050" b="1" i="0" u="none" strike="noStrike" baseline="0" dirty="0">
                <a:latin typeface="Arial" panose="020B0604020202020204" pitchFamily="34" charset="0"/>
                <a:cs typeface="Arial" panose="020B0604020202020204" pitchFamily="34" charset="0"/>
              </a:rPr>
              <a:t>treating for this purpose all shares of Series A Preferred Stock and Series B Preferred Stock as if they had been converted to Common Stock</a:t>
            </a:r>
            <a:r>
              <a:rPr lang="en-US" sz="1050" b="0" i="0" u="none" strike="noStrike" baseline="0" dirty="0">
                <a:latin typeface="Arial" panose="020B0604020202020204" pitchFamily="34" charset="0"/>
                <a:cs typeface="Arial" panose="020B0604020202020204" pitchFamily="34" charset="0"/>
              </a:rPr>
              <a:t> immediately prior to such dissolution, liquidation or winding up of the Corporation.</a:t>
            </a:r>
          </a:p>
        </p:txBody>
      </p:sp>
      <p:sp>
        <p:nvSpPr>
          <p:cNvPr id="6" name="Rectangle 5">
            <a:extLst>
              <a:ext uri="{FF2B5EF4-FFF2-40B4-BE49-F238E27FC236}">
                <a16:creationId xmlns:a16="http://schemas.microsoft.com/office/drawing/2014/main" id="{46C610F4-F416-4B86-9C7B-A482234D5667}"/>
              </a:ext>
            </a:extLst>
          </p:cNvPr>
          <p:cNvSpPr/>
          <p:nvPr/>
        </p:nvSpPr>
        <p:spPr>
          <a:xfrm>
            <a:off x="899592" y="1678194"/>
            <a:ext cx="936104" cy="2814858"/>
          </a:xfrm>
          <a:prstGeom prst="rect">
            <a:avLst/>
          </a:prstGeom>
          <a:solidFill>
            <a:schemeClr val="tx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13D83421-6F11-4BA4-A94F-3303E9245397}"/>
              </a:ext>
            </a:extLst>
          </p:cNvPr>
          <p:cNvSpPr txBox="1"/>
          <p:nvPr/>
        </p:nvSpPr>
        <p:spPr>
          <a:xfrm>
            <a:off x="920840" y="2996952"/>
            <a:ext cx="896384" cy="276999"/>
          </a:xfrm>
          <a:prstGeom prst="rect">
            <a:avLst/>
          </a:prstGeom>
          <a:noFill/>
        </p:spPr>
        <p:txBody>
          <a:bodyPr wrap="square" rtlCol="0">
            <a:spAutoFit/>
          </a:bodyPr>
          <a:lstStyle/>
          <a:p>
            <a:pPr algn="ctr"/>
            <a:r>
              <a:rPr lang="en-US" sz="1200" b="1" dirty="0">
                <a:solidFill>
                  <a:schemeClr val="bg1"/>
                </a:solidFill>
                <a:latin typeface="Arial" panose="020B0604020202020204" pitchFamily="34" charset="0"/>
                <a:cs typeface="Arial" panose="020B0604020202020204" pitchFamily="34" charset="0"/>
              </a:rPr>
              <a:t>Rule</a:t>
            </a:r>
          </a:p>
        </p:txBody>
      </p:sp>
      <p:sp>
        <p:nvSpPr>
          <p:cNvPr id="8" name="Rectangle 7">
            <a:extLst>
              <a:ext uri="{FF2B5EF4-FFF2-40B4-BE49-F238E27FC236}">
                <a16:creationId xmlns:a16="http://schemas.microsoft.com/office/drawing/2014/main" id="{BC713113-E3BD-4A36-8456-0DFDE4E6D3CC}"/>
              </a:ext>
            </a:extLst>
          </p:cNvPr>
          <p:cNvSpPr/>
          <p:nvPr/>
        </p:nvSpPr>
        <p:spPr>
          <a:xfrm>
            <a:off x="1124000" y="1678194"/>
            <a:ext cx="7192416" cy="2814858"/>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5FB40018-EE0A-407D-87CB-7FF012EF16E2}"/>
              </a:ext>
            </a:extLst>
          </p:cNvPr>
          <p:cNvSpPr txBox="1"/>
          <p:nvPr/>
        </p:nvSpPr>
        <p:spPr>
          <a:xfrm>
            <a:off x="920840" y="4797152"/>
            <a:ext cx="7395576" cy="1166153"/>
          </a:xfrm>
          <a:prstGeom prst="rect">
            <a:avLst/>
          </a:prstGeom>
          <a:noFill/>
        </p:spPr>
        <p:txBody>
          <a:bodyPr wrap="square" rtlCol="0">
            <a:spAutoFit/>
          </a:bodyPr>
          <a:lstStyle/>
          <a:p>
            <a:pPr marL="171450" indent="-171450">
              <a:lnSpc>
                <a:spcPct val="150000"/>
              </a:lnSpc>
              <a:buFont typeface="Arial" panose="020B0604020202020204" pitchFamily="34" charset="0"/>
              <a:buChar char="•"/>
            </a:pPr>
            <a:r>
              <a:rPr lang="en-US" sz="1200" dirty="0">
                <a:latin typeface="Arial" panose="020B0604020202020204" pitchFamily="34" charset="0"/>
                <a:cs typeface="Arial" panose="020B0604020202020204" pitchFamily="34" charset="0"/>
              </a:rPr>
              <a:t>‘Double-Dipping’ liquidation preference: ‘</a:t>
            </a:r>
            <a:r>
              <a:rPr lang="en-US" sz="1200" b="1" dirty="0">
                <a:latin typeface="Arial" panose="020B0604020202020204" pitchFamily="34" charset="0"/>
                <a:cs typeface="Arial" panose="020B0604020202020204" pitchFamily="34" charset="0"/>
              </a:rPr>
              <a:t>Participating Preferred Stock</a:t>
            </a:r>
            <a:r>
              <a:rPr lang="en-US" sz="1200" dirty="0">
                <a:latin typeface="Arial" panose="020B0604020202020204" pitchFamily="34" charset="0"/>
                <a:cs typeface="Arial" panose="020B0604020202020204" pitchFamily="34" charset="0"/>
              </a:rPr>
              <a:t>’</a:t>
            </a:r>
          </a:p>
          <a:p>
            <a:pPr marL="171450" indent="-171450">
              <a:lnSpc>
                <a:spcPct val="150000"/>
              </a:lnSpc>
              <a:buFont typeface="Arial" panose="020B0604020202020204" pitchFamily="34" charset="0"/>
              <a:buChar char="•"/>
            </a:pPr>
            <a:r>
              <a:rPr lang="en-US" sz="1200" dirty="0">
                <a:latin typeface="Arial" panose="020B0604020202020204" pitchFamily="34" charset="0"/>
                <a:cs typeface="Arial" panose="020B0604020202020204" pitchFamily="34" charset="0"/>
              </a:rPr>
              <a:t>Preferred stock receives payout following liquidation preference…</a:t>
            </a:r>
          </a:p>
          <a:p>
            <a:pPr marL="171450" indent="-171450">
              <a:lnSpc>
                <a:spcPct val="150000"/>
              </a:lnSpc>
              <a:buFont typeface="Arial" panose="020B0604020202020204" pitchFamily="34" charset="0"/>
              <a:buChar char="•"/>
            </a:pPr>
            <a:r>
              <a:rPr lang="en-US" sz="1200" dirty="0">
                <a:latin typeface="Arial" panose="020B0604020202020204" pitchFamily="34" charset="0"/>
                <a:cs typeface="Arial" panose="020B0604020202020204" pitchFamily="34" charset="0"/>
              </a:rPr>
              <a:t>…and also participates pro rata in the subsequent payout of the remaining assets/value</a:t>
            </a:r>
          </a:p>
          <a:p>
            <a:pPr marL="171450" indent="-171450">
              <a:lnSpc>
                <a:spcPct val="150000"/>
              </a:lnSpc>
              <a:buFont typeface="Arial" panose="020B0604020202020204" pitchFamily="34" charset="0"/>
              <a:buChar char="•"/>
            </a:pPr>
            <a:r>
              <a:rPr lang="en-US" sz="1200" dirty="0">
                <a:latin typeface="Arial" panose="020B0604020202020204" pitchFamily="34" charset="0"/>
                <a:cs typeface="Arial" panose="020B0604020202020204" pitchFamily="34" charset="0"/>
              </a:rPr>
              <a:t>Very strong protective right, at the expense of the common shareholders</a:t>
            </a:r>
          </a:p>
        </p:txBody>
      </p:sp>
    </p:spTree>
    <p:extLst>
      <p:ext uri="{BB962C8B-B14F-4D97-AF65-F5344CB8AC3E}">
        <p14:creationId xmlns:p14="http://schemas.microsoft.com/office/powerpoint/2010/main" val="39149312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AFCD8250-AF18-47BB-A9B3-533DCA7B7726}"/>
              </a:ext>
            </a:extLst>
          </p:cNvPr>
          <p:cNvSpPr>
            <a:spLocks noGrp="1"/>
          </p:cNvSpPr>
          <p:nvPr>
            <p:ph type="body" sz="quarter" idx="13"/>
          </p:nvPr>
        </p:nvSpPr>
        <p:spPr/>
        <p:txBody>
          <a:bodyPr/>
          <a:lstStyle/>
          <a:p>
            <a:r>
              <a:rPr lang="en-US" dirty="0"/>
              <a:t>Investment Mechanics </a:t>
            </a:r>
            <a:r>
              <a:rPr lang="en-US" sz="1200" dirty="0"/>
              <a:t>(Overview)</a:t>
            </a:r>
            <a:endParaRPr lang="en-US" dirty="0"/>
          </a:p>
        </p:txBody>
      </p:sp>
      <p:sp>
        <p:nvSpPr>
          <p:cNvPr id="3" name="Slide Number Placeholder 2">
            <a:extLst>
              <a:ext uri="{FF2B5EF4-FFF2-40B4-BE49-F238E27FC236}">
                <a16:creationId xmlns:a16="http://schemas.microsoft.com/office/drawing/2014/main" id="{E0AE73E9-790A-4FFC-B05D-121AE5253838}"/>
              </a:ext>
            </a:extLst>
          </p:cNvPr>
          <p:cNvSpPr>
            <a:spLocks noGrp="1"/>
          </p:cNvSpPr>
          <p:nvPr>
            <p:ph type="sldNum" sz="quarter" idx="12"/>
          </p:nvPr>
        </p:nvSpPr>
        <p:spPr/>
        <p:txBody>
          <a:bodyPr/>
          <a:lstStyle/>
          <a:p>
            <a:fld id="{C76FEBDD-00E6-4BCE-81BB-64ADCF1A94EA}" type="slidenum">
              <a:rPr lang="de-DE" smtClean="0"/>
              <a:pPr/>
              <a:t>3</a:t>
            </a:fld>
            <a:endParaRPr lang="de-DE"/>
          </a:p>
        </p:txBody>
      </p:sp>
      <p:sp>
        <p:nvSpPr>
          <p:cNvPr id="4" name="TextBox 3">
            <a:extLst>
              <a:ext uri="{FF2B5EF4-FFF2-40B4-BE49-F238E27FC236}">
                <a16:creationId xmlns:a16="http://schemas.microsoft.com/office/drawing/2014/main" id="{D9D7F702-4869-40A6-BDDD-E00F557C1423}"/>
              </a:ext>
            </a:extLst>
          </p:cNvPr>
          <p:cNvSpPr txBox="1"/>
          <p:nvPr/>
        </p:nvSpPr>
        <p:spPr>
          <a:xfrm>
            <a:off x="863588" y="1556792"/>
            <a:ext cx="7416824" cy="4213141"/>
          </a:xfrm>
          <a:prstGeom prst="rect">
            <a:avLst/>
          </a:prstGeom>
          <a:noFill/>
        </p:spPr>
        <p:txBody>
          <a:bodyPr wrap="square" rtlCol="0">
            <a:spAutoFit/>
          </a:bodyPr>
          <a:lstStyle/>
          <a:p>
            <a:pPr marL="285750" indent="-285750">
              <a:lnSpc>
                <a:spcPct val="150000"/>
              </a:lnSpc>
              <a:buFont typeface="Arial" panose="020B0604020202020204" pitchFamily="34" charset="0"/>
              <a:buChar char="•"/>
            </a:pPr>
            <a:r>
              <a:rPr lang="en-US" sz="1200" dirty="0">
                <a:latin typeface="Arial" panose="020B0604020202020204" pitchFamily="34" charset="0"/>
                <a:cs typeface="Arial" panose="020B0604020202020204" pitchFamily="34" charset="0"/>
              </a:rPr>
              <a:t>In each fundraising round, cash is exchanged for shares</a:t>
            </a:r>
          </a:p>
          <a:p>
            <a:pPr marL="285750" indent="-285750">
              <a:lnSpc>
                <a:spcPct val="150000"/>
              </a:lnSpc>
              <a:buFont typeface="Arial" panose="020B0604020202020204" pitchFamily="34" charset="0"/>
              <a:buChar char="•"/>
            </a:pPr>
            <a:r>
              <a:rPr lang="en-US" sz="1200" dirty="0">
                <a:latin typeface="Arial" panose="020B0604020202020204" pitchFamily="34" charset="0"/>
                <a:cs typeface="Arial" panose="020B0604020202020204" pitchFamily="34" charset="0"/>
              </a:rPr>
              <a:t>The ownership percentage is typically defined by the </a:t>
            </a:r>
            <a:r>
              <a:rPr lang="en-US" sz="1200" b="1" dirty="0">
                <a:latin typeface="Arial" panose="020B0604020202020204" pitchFamily="34" charset="0"/>
                <a:cs typeface="Arial" panose="020B0604020202020204" pitchFamily="34" charset="0"/>
              </a:rPr>
              <a:t>(1)</a:t>
            </a:r>
            <a:r>
              <a:rPr lang="en-US" sz="1200" dirty="0">
                <a:latin typeface="Arial" panose="020B0604020202020204" pitchFamily="34" charset="0"/>
                <a:cs typeface="Arial" panose="020B0604020202020204" pitchFamily="34" charset="0"/>
              </a:rPr>
              <a:t> valuation of the startup at fundraising, and </a:t>
            </a:r>
            <a:r>
              <a:rPr lang="en-US" sz="1200" b="1" dirty="0">
                <a:latin typeface="Arial" panose="020B0604020202020204" pitchFamily="34" charset="0"/>
                <a:cs typeface="Arial" panose="020B0604020202020204" pitchFamily="34" charset="0"/>
              </a:rPr>
              <a:t>(2)</a:t>
            </a:r>
            <a:r>
              <a:rPr lang="en-US" sz="1200" dirty="0">
                <a:latin typeface="Arial" panose="020B0604020202020204" pitchFamily="34" charset="0"/>
                <a:cs typeface="Arial" panose="020B0604020202020204" pitchFamily="34" charset="0"/>
              </a:rPr>
              <a:t> the amount invested: an investment of $10m in a company valued at $50m would give the investors 20% ownership</a:t>
            </a:r>
          </a:p>
          <a:p>
            <a:pPr marL="285750" indent="-285750">
              <a:lnSpc>
                <a:spcPct val="150000"/>
              </a:lnSpc>
              <a:buFont typeface="Arial" panose="020B0604020202020204" pitchFamily="34" charset="0"/>
              <a:buChar char="•"/>
            </a:pPr>
            <a:r>
              <a:rPr lang="en-US" sz="1200" dirty="0">
                <a:latin typeface="Arial" panose="020B0604020202020204" pitchFamily="34" charset="0"/>
                <a:cs typeface="Arial" panose="020B0604020202020204" pitchFamily="34" charset="0"/>
              </a:rPr>
              <a:t>However! Shares in VC are unliked ‘common’ or ‘preferred’ stock as traded on stock exchanges</a:t>
            </a:r>
          </a:p>
          <a:p>
            <a:pPr marL="285750" indent="-285750">
              <a:lnSpc>
                <a:spcPct val="150000"/>
              </a:lnSpc>
              <a:buFont typeface="Arial" panose="020B0604020202020204" pitchFamily="34" charset="0"/>
              <a:buChar char="•"/>
            </a:pPr>
            <a:r>
              <a:rPr lang="en-US" sz="1200" dirty="0">
                <a:latin typeface="Arial" panose="020B0604020202020204" pitchFamily="34" charset="0"/>
                <a:cs typeface="Arial" panose="020B0604020202020204" pitchFamily="34" charset="0"/>
              </a:rPr>
              <a:t>Structured as ‘Convertible Preferred Shares’, including a variety of different rights – unlike any other shares in capital markets</a:t>
            </a:r>
          </a:p>
          <a:p>
            <a:pPr marL="285750" indent="-285750">
              <a:lnSpc>
                <a:spcPct val="150000"/>
              </a:lnSpc>
              <a:buFont typeface="Arial" panose="020B0604020202020204" pitchFamily="34" charset="0"/>
              <a:buChar char="•"/>
            </a:pPr>
            <a:r>
              <a:rPr lang="en-US" sz="1200" dirty="0">
                <a:latin typeface="Arial" panose="020B0604020202020204" pitchFamily="34" charset="0"/>
                <a:cs typeface="Arial" panose="020B0604020202020204" pitchFamily="34" charset="0"/>
              </a:rPr>
              <a:t>Rights are monetary (cash flow related) or non-monetary (control related)</a:t>
            </a:r>
          </a:p>
          <a:p>
            <a:pPr marL="285750" indent="-285750">
              <a:lnSpc>
                <a:spcPct val="150000"/>
              </a:lnSpc>
              <a:buFont typeface="Arial" panose="020B0604020202020204" pitchFamily="34" charset="0"/>
              <a:buChar char="•"/>
            </a:pPr>
            <a:r>
              <a:rPr lang="en-US" sz="1200" dirty="0">
                <a:latin typeface="Arial" panose="020B0604020202020204" pitchFamily="34" charset="0"/>
                <a:cs typeface="Arial" panose="020B0604020202020204" pitchFamily="34" charset="0"/>
              </a:rPr>
              <a:t>Important to note: each fundraising round has its unique shares with unique rights!</a:t>
            </a:r>
          </a:p>
          <a:p>
            <a:pPr>
              <a:lnSpc>
                <a:spcPct val="150000"/>
              </a:lnSpc>
            </a:pPr>
            <a:endParaRPr lang="en-US" sz="1200" dirty="0">
              <a:latin typeface="Arial" panose="020B0604020202020204" pitchFamily="34" charset="0"/>
              <a:cs typeface="Arial" panose="020B0604020202020204" pitchFamily="34" charset="0"/>
            </a:endParaRPr>
          </a:p>
          <a:p>
            <a:pPr>
              <a:lnSpc>
                <a:spcPct val="150000"/>
              </a:lnSpc>
            </a:pPr>
            <a:r>
              <a:rPr lang="en-US" sz="1200" b="1" u="sng" dirty="0">
                <a:latin typeface="Arial" panose="020B0604020202020204" pitchFamily="34" charset="0"/>
                <a:cs typeface="Arial" panose="020B0604020202020204" pitchFamily="34" charset="0"/>
              </a:rPr>
              <a:t>‘Term Sheet’</a:t>
            </a:r>
          </a:p>
          <a:p>
            <a:pPr marL="285750" indent="-285750">
              <a:lnSpc>
                <a:spcPct val="150000"/>
              </a:lnSpc>
              <a:buFont typeface="Arial" panose="020B0604020202020204" pitchFamily="34" charset="0"/>
              <a:buChar char="•"/>
            </a:pPr>
            <a:r>
              <a:rPr lang="en-US" sz="1200" dirty="0">
                <a:latin typeface="Arial" panose="020B0604020202020204" pitchFamily="34" charset="0"/>
                <a:cs typeface="Arial" panose="020B0604020202020204" pitchFamily="34" charset="0"/>
              </a:rPr>
              <a:t>Summarizes all terms &amp; conditions; signed by investor and startup to agree on investment terms</a:t>
            </a:r>
          </a:p>
          <a:p>
            <a:pPr>
              <a:lnSpc>
                <a:spcPct val="150000"/>
              </a:lnSpc>
            </a:pPr>
            <a:endParaRPr lang="en-US" sz="1200" dirty="0">
              <a:latin typeface="Arial" panose="020B0604020202020204" pitchFamily="34" charset="0"/>
              <a:cs typeface="Arial" panose="020B0604020202020204" pitchFamily="34" charset="0"/>
            </a:endParaRPr>
          </a:p>
          <a:p>
            <a:pPr>
              <a:lnSpc>
                <a:spcPct val="150000"/>
              </a:lnSpc>
            </a:pPr>
            <a:r>
              <a:rPr lang="en-US" sz="1200" b="1" u="sng" dirty="0">
                <a:latin typeface="Arial" panose="020B0604020202020204" pitchFamily="34" charset="0"/>
                <a:cs typeface="Arial" panose="020B0604020202020204" pitchFamily="34" charset="0"/>
              </a:rPr>
              <a:t>‘Certificate of Incorporation’ (‘</a:t>
            </a:r>
            <a:r>
              <a:rPr lang="en-US" sz="1200" b="1" u="sng" dirty="0" err="1">
                <a:latin typeface="Arial" panose="020B0604020202020204" pitchFamily="34" charset="0"/>
                <a:cs typeface="Arial" panose="020B0604020202020204" pitchFamily="34" charset="0"/>
              </a:rPr>
              <a:t>CoI</a:t>
            </a:r>
            <a:r>
              <a:rPr lang="en-US" sz="1200" b="1" u="sng" dirty="0">
                <a:latin typeface="Arial" panose="020B0604020202020204" pitchFamily="34" charset="0"/>
                <a:cs typeface="Arial" panose="020B0604020202020204" pitchFamily="34" charset="0"/>
              </a:rPr>
              <a:t>’)</a:t>
            </a:r>
          </a:p>
          <a:p>
            <a:pPr marL="285750" indent="-285750">
              <a:lnSpc>
                <a:spcPct val="150000"/>
              </a:lnSpc>
              <a:buFont typeface="Arial" panose="020B0604020202020204" pitchFamily="34" charset="0"/>
              <a:buChar char="•"/>
            </a:pPr>
            <a:r>
              <a:rPr lang="en-US" sz="1200" dirty="0" err="1">
                <a:latin typeface="Arial" panose="020B0604020202020204" pitchFamily="34" charset="0"/>
                <a:cs typeface="Arial" panose="020B0604020202020204" pitchFamily="34" charset="0"/>
              </a:rPr>
              <a:t>CoI</a:t>
            </a:r>
            <a:r>
              <a:rPr lang="en-US" sz="1200" dirty="0">
                <a:latin typeface="Arial" panose="020B0604020202020204" pitchFamily="34" charset="0"/>
                <a:cs typeface="Arial" panose="020B0604020202020204" pitchFamily="34" charset="0"/>
              </a:rPr>
              <a:t> as definite ‘contract’ between investor and VC; listing all rights as agreed on, for all investors</a:t>
            </a:r>
          </a:p>
        </p:txBody>
      </p:sp>
    </p:spTree>
    <p:extLst>
      <p:ext uri="{BB962C8B-B14F-4D97-AF65-F5344CB8AC3E}">
        <p14:creationId xmlns:p14="http://schemas.microsoft.com/office/powerpoint/2010/main" val="314870503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8E28DA3F-D1B0-4833-B590-BF56E9D6A3F9}"/>
              </a:ext>
            </a:extLst>
          </p:cNvPr>
          <p:cNvSpPr>
            <a:spLocks noGrp="1"/>
          </p:cNvSpPr>
          <p:nvPr>
            <p:ph type="body" sz="quarter" idx="13"/>
          </p:nvPr>
        </p:nvSpPr>
        <p:spPr/>
        <p:txBody>
          <a:bodyPr/>
          <a:lstStyle/>
          <a:p>
            <a:r>
              <a:rPr lang="en-US" dirty="0"/>
              <a:t>Liquidation Preference </a:t>
            </a:r>
            <a:r>
              <a:rPr lang="en-US" sz="1200" dirty="0"/>
              <a:t>(Participating Preferred)</a:t>
            </a:r>
            <a:endParaRPr lang="en-US" dirty="0"/>
          </a:p>
        </p:txBody>
      </p:sp>
      <p:sp>
        <p:nvSpPr>
          <p:cNvPr id="3" name="Slide Number Placeholder 2">
            <a:extLst>
              <a:ext uri="{FF2B5EF4-FFF2-40B4-BE49-F238E27FC236}">
                <a16:creationId xmlns:a16="http://schemas.microsoft.com/office/drawing/2014/main" id="{935E46BE-A8E1-419D-B035-84B8CE0B9206}"/>
              </a:ext>
            </a:extLst>
          </p:cNvPr>
          <p:cNvSpPr>
            <a:spLocks noGrp="1"/>
          </p:cNvSpPr>
          <p:nvPr>
            <p:ph type="sldNum" sz="quarter" idx="12"/>
          </p:nvPr>
        </p:nvSpPr>
        <p:spPr/>
        <p:txBody>
          <a:bodyPr/>
          <a:lstStyle/>
          <a:p>
            <a:fld id="{C76FEBDD-00E6-4BCE-81BB-64ADCF1A94EA}" type="slidenum">
              <a:rPr lang="de-DE" smtClean="0"/>
              <a:pPr/>
              <a:t>30</a:t>
            </a:fld>
            <a:endParaRPr lang="de-DE"/>
          </a:p>
        </p:txBody>
      </p:sp>
      <p:graphicFrame>
        <p:nvGraphicFramePr>
          <p:cNvPr id="4" name="Table 3">
            <a:extLst>
              <a:ext uri="{FF2B5EF4-FFF2-40B4-BE49-F238E27FC236}">
                <a16:creationId xmlns:a16="http://schemas.microsoft.com/office/drawing/2014/main" id="{0AF1D60C-67E7-48F4-AA56-CE465776E72C}"/>
              </a:ext>
            </a:extLst>
          </p:cNvPr>
          <p:cNvGraphicFramePr>
            <a:graphicFrameLocks noGrp="1"/>
          </p:cNvGraphicFramePr>
          <p:nvPr>
            <p:extLst>
              <p:ext uri="{D42A27DB-BD31-4B8C-83A1-F6EECF244321}">
                <p14:modId xmlns:p14="http://schemas.microsoft.com/office/powerpoint/2010/main" val="1436804017"/>
              </p:ext>
            </p:extLst>
          </p:nvPr>
        </p:nvGraphicFramePr>
        <p:xfrm>
          <a:off x="827584" y="1694259"/>
          <a:ext cx="4560505" cy="1943340"/>
        </p:xfrm>
        <a:graphic>
          <a:graphicData uri="http://schemas.openxmlformats.org/drawingml/2006/table">
            <a:tbl>
              <a:tblPr firstRow="1" firstCol="1" bandRow="1">
                <a:tableStyleId>{5C22544A-7EE6-4342-B048-85BDC9FD1C3A}</a:tableStyleId>
              </a:tblPr>
              <a:tblGrid>
                <a:gridCol w="912101">
                  <a:extLst>
                    <a:ext uri="{9D8B030D-6E8A-4147-A177-3AD203B41FA5}">
                      <a16:colId xmlns:a16="http://schemas.microsoft.com/office/drawing/2014/main" val="2394817650"/>
                    </a:ext>
                  </a:extLst>
                </a:gridCol>
                <a:gridCol w="912101">
                  <a:extLst>
                    <a:ext uri="{9D8B030D-6E8A-4147-A177-3AD203B41FA5}">
                      <a16:colId xmlns:a16="http://schemas.microsoft.com/office/drawing/2014/main" val="443383442"/>
                    </a:ext>
                  </a:extLst>
                </a:gridCol>
                <a:gridCol w="912101">
                  <a:extLst>
                    <a:ext uri="{9D8B030D-6E8A-4147-A177-3AD203B41FA5}">
                      <a16:colId xmlns:a16="http://schemas.microsoft.com/office/drawing/2014/main" val="3172142959"/>
                    </a:ext>
                  </a:extLst>
                </a:gridCol>
                <a:gridCol w="912101">
                  <a:extLst>
                    <a:ext uri="{9D8B030D-6E8A-4147-A177-3AD203B41FA5}">
                      <a16:colId xmlns:a16="http://schemas.microsoft.com/office/drawing/2014/main" val="1661311276"/>
                    </a:ext>
                  </a:extLst>
                </a:gridCol>
                <a:gridCol w="912101">
                  <a:extLst>
                    <a:ext uri="{9D8B030D-6E8A-4147-A177-3AD203B41FA5}">
                      <a16:colId xmlns:a16="http://schemas.microsoft.com/office/drawing/2014/main" val="2292141957"/>
                    </a:ext>
                  </a:extLst>
                </a:gridCol>
              </a:tblGrid>
              <a:tr h="323890">
                <a:tc gridSpan="5">
                  <a:txBody>
                    <a:bodyPr/>
                    <a:lstStyle/>
                    <a:p>
                      <a:pPr algn="ctr" fontAlgn="b"/>
                      <a:r>
                        <a:rPr lang="en-US" sz="1000" b="1" i="0" u="none" strike="noStrike" dirty="0">
                          <a:solidFill>
                            <a:schemeClr val="bg1"/>
                          </a:solidFill>
                          <a:effectLst/>
                          <a:latin typeface="Arial" panose="020B0604020202020204" pitchFamily="34" charset="0"/>
                          <a:cs typeface="Arial" panose="020B0604020202020204" pitchFamily="34" charset="0"/>
                        </a:rPr>
                        <a:t>Company sold for $500m</a:t>
                      </a:r>
                    </a:p>
                  </a:txBody>
                  <a:tcPr marL="6350" marR="6350" marT="635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tx1"/>
                    </a:solidFill>
                  </a:tcPr>
                </a:tc>
                <a:tc hMerge="1">
                  <a:txBody>
                    <a:bodyPr/>
                    <a:lstStyle/>
                    <a:p>
                      <a:pPr algn="ctr" fontAlgn="b"/>
                      <a:endParaRPr lang="en-US" sz="900" b="0" i="0" u="none" strike="noStrike" dirty="0">
                        <a:solidFill>
                          <a:schemeClr val="tx1"/>
                        </a:solidFill>
                        <a:effectLst/>
                        <a:latin typeface="Arial" panose="020B0604020202020204" pitchFamily="34" charset="0"/>
                        <a:cs typeface="Arial" panose="020B0604020202020204" pitchFamily="34" charset="0"/>
                      </a:endParaRPr>
                    </a:p>
                  </a:txBody>
                  <a:tcPr marL="6350" marR="6350" marT="635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noFill/>
                  </a:tcPr>
                </a:tc>
                <a:tc hMerge="1">
                  <a:txBody>
                    <a:bodyPr/>
                    <a:lstStyle/>
                    <a:p>
                      <a:pPr algn="ctr" fontAlgn="b"/>
                      <a:endParaRPr lang="en-US" sz="900" b="0" i="0" u="none" strike="noStrike" dirty="0">
                        <a:solidFill>
                          <a:schemeClr val="tx1"/>
                        </a:solidFill>
                        <a:effectLst/>
                        <a:latin typeface="Arial" panose="020B0604020202020204" pitchFamily="34" charset="0"/>
                        <a:cs typeface="Arial" panose="020B0604020202020204" pitchFamily="34" charset="0"/>
                      </a:endParaRPr>
                    </a:p>
                  </a:txBody>
                  <a:tcPr marL="6350" marR="6350" marT="635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noFill/>
                  </a:tcPr>
                </a:tc>
                <a:tc hMerge="1">
                  <a:txBody>
                    <a:bodyPr/>
                    <a:lstStyle/>
                    <a:p>
                      <a:pPr algn="ctr" fontAlgn="b"/>
                      <a:endParaRPr lang="en-US" sz="900" b="0" i="0" u="none" strike="noStrike" dirty="0">
                        <a:solidFill>
                          <a:schemeClr val="tx1"/>
                        </a:solidFill>
                        <a:effectLst/>
                        <a:latin typeface="Arial" panose="020B0604020202020204" pitchFamily="34" charset="0"/>
                        <a:cs typeface="Arial" panose="020B0604020202020204" pitchFamily="34" charset="0"/>
                      </a:endParaRPr>
                    </a:p>
                  </a:txBody>
                  <a:tcPr marL="6350" marR="6350" marT="635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noFill/>
                  </a:tcPr>
                </a:tc>
                <a:tc hMerge="1">
                  <a:txBody>
                    <a:bodyPr/>
                    <a:lstStyle/>
                    <a:p>
                      <a:pPr algn="ctr" fontAlgn="b"/>
                      <a:endParaRPr lang="en-US" sz="900" b="0" i="0" u="none" strike="noStrike" dirty="0">
                        <a:solidFill>
                          <a:schemeClr val="tx1"/>
                        </a:solidFill>
                        <a:effectLst/>
                        <a:latin typeface="Arial" panose="020B0604020202020204" pitchFamily="34" charset="0"/>
                        <a:cs typeface="Arial" panose="020B0604020202020204" pitchFamily="34" charset="0"/>
                      </a:endParaRPr>
                    </a:p>
                  </a:txBody>
                  <a:tcPr marL="6350" marR="6350" marT="635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noFill/>
                  </a:tcPr>
                </a:tc>
                <a:extLst>
                  <a:ext uri="{0D108BD9-81ED-4DB2-BD59-A6C34878D82A}">
                    <a16:rowId xmlns:a16="http://schemas.microsoft.com/office/drawing/2014/main" val="1797070623"/>
                  </a:ext>
                </a:extLst>
              </a:tr>
              <a:tr h="323890">
                <a:tc>
                  <a:txBody>
                    <a:bodyPr/>
                    <a:lstStyle/>
                    <a:p>
                      <a:pPr algn="l" fontAlgn="b"/>
                      <a:endParaRPr lang="en-US" sz="900" b="0" i="0" u="none" strike="noStrike" dirty="0">
                        <a:solidFill>
                          <a:schemeClr val="tx1"/>
                        </a:solidFill>
                        <a:effectLst/>
                        <a:latin typeface="Arial" panose="020B0604020202020204" pitchFamily="34" charset="0"/>
                        <a:cs typeface="Arial" panose="020B0604020202020204" pitchFamily="34" charset="0"/>
                      </a:endParaRPr>
                    </a:p>
                  </a:txBody>
                  <a:tcPr marL="6350" marR="6350" marT="635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noFill/>
                  </a:tcPr>
                </a:tc>
                <a:tc>
                  <a:txBody>
                    <a:bodyPr/>
                    <a:lstStyle/>
                    <a:p>
                      <a:pPr algn="ctr" fontAlgn="b"/>
                      <a:r>
                        <a:rPr lang="en-US" sz="900" b="0" i="0" u="none" strike="noStrike" dirty="0">
                          <a:solidFill>
                            <a:schemeClr val="tx1"/>
                          </a:solidFill>
                          <a:effectLst/>
                          <a:latin typeface="Arial" panose="020B0604020202020204" pitchFamily="34" charset="0"/>
                          <a:cs typeface="Arial" panose="020B0604020202020204" pitchFamily="34" charset="0"/>
                        </a:rPr>
                        <a:t>Ownership Post-Conversion</a:t>
                      </a:r>
                    </a:p>
                  </a:txBody>
                  <a:tcPr marL="6350" marR="6350" marT="635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noFill/>
                  </a:tcPr>
                </a:tc>
                <a:tc>
                  <a:txBody>
                    <a:bodyPr/>
                    <a:lstStyle/>
                    <a:p>
                      <a:pPr algn="ctr" fontAlgn="b"/>
                      <a:r>
                        <a:rPr lang="en-US" sz="900" b="0" u="none" strike="noStrike" dirty="0">
                          <a:solidFill>
                            <a:schemeClr val="tx1"/>
                          </a:solidFill>
                          <a:effectLst/>
                          <a:latin typeface="Arial" panose="020B0604020202020204" pitchFamily="34" charset="0"/>
                          <a:cs typeface="Arial" panose="020B0604020202020204" pitchFamily="34" charset="0"/>
                        </a:rPr>
                        <a:t>Payout if not converted</a:t>
                      </a:r>
                      <a:endParaRPr lang="en-US" sz="900" b="0" i="0" u="none" strike="noStrike" dirty="0">
                        <a:solidFill>
                          <a:schemeClr val="tx1"/>
                        </a:solidFill>
                        <a:effectLst/>
                        <a:latin typeface="Arial" panose="020B0604020202020204" pitchFamily="34" charset="0"/>
                        <a:cs typeface="Arial" panose="020B0604020202020204" pitchFamily="34" charset="0"/>
                      </a:endParaRPr>
                    </a:p>
                  </a:txBody>
                  <a:tcPr marL="6350" marR="6350" marT="635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noFill/>
                  </a:tcPr>
                </a:tc>
                <a:tc>
                  <a:txBody>
                    <a:bodyPr/>
                    <a:lstStyle/>
                    <a:p>
                      <a:pPr algn="ctr" fontAlgn="b"/>
                      <a:r>
                        <a:rPr lang="en-US" sz="900" b="0" u="none" strike="noStrike" dirty="0">
                          <a:solidFill>
                            <a:schemeClr val="tx1"/>
                          </a:solidFill>
                          <a:effectLst/>
                          <a:latin typeface="Arial" panose="020B0604020202020204" pitchFamily="34" charset="0"/>
                          <a:cs typeface="Arial" panose="020B0604020202020204" pitchFamily="34" charset="0"/>
                        </a:rPr>
                        <a:t>Pro-Rata Participation</a:t>
                      </a:r>
                      <a:endParaRPr lang="en-US" sz="900" b="0" i="0" u="none" strike="noStrike" dirty="0">
                        <a:solidFill>
                          <a:schemeClr val="tx1"/>
                        </a:solidFill>
                        <a:effectLst/>
                        <a:latin typeface="Arial" panose="020B0604020202020204" pitchFamily="34" charset="0"/>
                        <a:cs typeface="Arial" panose="020B0604020202020204" pitchFamily="34" charset="0"/>
                      </a:endParaRPr>
                    </a:p>
                  </a:txBody>
                  <a:tcPr marL="6350" marR="6350" marT="635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noFill/>
                  </a:tcPr>
                </a:tc>
                <a:tc>
                  <a:txBody>
                    <a:bodyPr/>
                    <a:lstStyle/>
                    <a:p>
                      <a:pPr algn="ctr" fontAlgn="b"/>
                      <a:r>
                        <a:rPr lang="en-US" sz="900" b="0" i="0" u="none" strike="noStrike" dirty="0">
                          <a:solidFill>
                            <a:schemeClr val="tx1"/>
                          </a:solidFill>
                          <a:effectLst/>
                          <a:latin typeface="Arial" panose="020B0604020202020204" pitchFamily="34" charset="0"/>
                          <a:cs typeface="Arial" panose="020B0604020202020204" pitchFamily="34" charset="0"/>
                        </a:rPr>
                        <a:t>Total Payout</a:t>
                      </a:r>
                    </a:p>
                  </a:txBody>
                  <a:tcPr marL="6350" marR="6350" marT="635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noFill/>
                  </a:tcPr>
                </a:tc>
                <a:extLst>
                  <a:ext uri="{0D108BD9-81ED-4DB2-BD59-A6C34878D82A}">
                    <a16:rowId xmlns:a16="http://schemas.microsoft.com/office/drawing/2014/main" val="1395124193"/>
                  </a:ext>
                </a:extLst>
              </a:tr>
              <a:tr h="323890">
                <a:tc>
                  <a:txBody>
                    <a:bodyPr/>
                    <a:lstStyle/>
                    <a:p>
                      <a:pPr algn="l" fontAlgn="b"/>
                      <a:r>
                        <a:rPr lang="en-US" sz="900" b="0" u="none" strike="noStrike" dirty="0">
                          <a:solidFill>
                            <a:schemeClr val="tx1"/>
                          </a:solidFill>
                          <a:effectLst/>
                          <a:latin typeface="Arial" panose="020B0604020202020204" pitchFamily="34" charset="0"/>
                          <a:cs typeface="Arial" panose="020B0604020202020204" pitchFamily="34" charset="0"/>
                        </a:rPr>
                        <a:t>Common</a:t>
                      </a:r>
                      <a:endParaRPr lang="en-US" sz="900" b="0" i="0" u="none" strike="noStrike" dirty="0">
                        <a:solidFill>
                          <a:schemeClr val="tx1"/>
                        </a:solidFill>
                        <a:effectLst/>
                        <a:latin typeface="Arial" panose="020B0604020202020204" pitchFamily="34" charset="0"/>
                        <a:cs typeface="Arial" panose="020B0604020202020204" pitchFamily="34" charset="0"/>
                      </a:endParaRPr>
                    </a:p>
                  </a:txBody>
                  <a:tcPr marL="6350" marR="6350" marT="635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noFill/>
                  </a:tcPr>
                </a:tc>
                <a:tc>
                  <a:txBody>
                    <a:bodyPr/>
                    <a:lstStyle/>
                    <a:p>
                      <a:pPr algn="ctr" fontAlgn="b"/>
                      <a:r>
                        <a:rPr lang="en-US" sz="900" b="0" u="none" strike="noStrike" dirty="0">
                          <a:solidFill>
                            <a:schemeClr val="tx1"/>
                          </a:solidFill>
                          <a:effectLst/>
                          <a:latin typeface="Arial" panose="020B0604020202020204" pitchFamily="34" charset="0"/>
                          <a:cs typeface="Arial" panose="020B0604020202020204" pitchFamily="34" charset="0"/>
                        </a:rPr>
                        <a:t>5%</a:t>
                      </a:r>
                      <a:endParaRPr lang="en-US" sz="900" b="0" i="0" u="none" strike="noStrike" dirty="0">
                        <a:solidFill>
                          <a:schemeClr val="tx1"/>
                        </a:solidFill>
                        <a:effectLst/>
                        <a:latin typeface="Arial" panose="020B0604020202020204" pitchFamily="34" charset="0"/>
                        <a:cs typeface="Arial" panose="020B0604020202020204" pitchFamily="34" charset="0"/>
                      </a:endParaRPr>
                    </a:p>
                  </a:txBody>
                  <a:tcPr marL="6350" marR="6350" marT="635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noFill/>
                  </a:tcPr>
                </a:tc>
                <a:tc>
                  <a:txBody>
                    <a:bodyPr/>
                    <a:lstStyle/>
                    <a:p>
                      <a:pPr algn="ctr" fontAlgn="b"/>
                      <a:r>
                        <a:rPr lang="en-US" sz="900" b="1" i="0" u="none" strike="noStrike" dirty="0">
                          <a:solidFill>
                            <a:schemeClr val="tx1"/>
                          </a:solidFill>
                          <a:effectLst/>
                          <a:latin typeface="Arial" panose="020B0604020202020204" pitchFamily="34" charset="0"/>
                          <a:cs typeface="Arial" panose="020B0604020202020204" pitchFamily="34" charset="0"/>
                        </a:rPr>
                        <a:t>n/a</a:t>
                      </a:r>
                    </a:p>
                  </a:txBody>
                  <a:tcPr marL="6350" marR="6350" marT="635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noFill/>
                  </a:tcPr>
                </a:tc>
                <a:tc>
                  <a:txBody>
                    <a:bodyPr/>
                    <a:lstStyle/>
                    <a:p>
                      <a:pPr algn="ctr" fontAlgn="b"/>
                      <a:r>
                        <a:rPr lang="en-US" sz="900" b="1" i="0" u="none" strike="noStrike" dirty="0">
                          <a:solidFill>
                            <a:srgbClr val="000000"/>
                          </a:solidFill>
                          <a:effectLst/>
                          <a:latin typeface="Arial" panose="020B0604020202020204" pitchFamily="34" charset="0"/>
                          <a:cs typeface="Arial" panose="020B0604020202020204" pitchFamily="34" charset="0"/>
                        </a:rPr>
                        <a:t>$22.25m</a:t>
                      </a:r>
                    </a:p>
                  </a:txBody>
                  <a:tcPr marL="6350" marR="6350" marT="635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noFill/>
                  </a:tcPr>
                </a:tc>
                <a:tc>
                  <a:txBody>
                    <a:bodyPr/>
                    <a:lstStyle/>
                    <a:p>
                      <a:pPr marL="0" algn="ctr" defTabSz="914400" rtl="0" eaLnBrk="1" fontAlgn="b" latinLnBrk="0" hangingPunct="1"/>
                      <a:r>
                        <a:rPr lang="en-US" sz="900" b="1" i="0" u="none" strike="noStrike" kern="1200" dirty="0">
                          <a:solidFill>
                            <a:srgbClr val="000000"/>
                          </a:solidFill>
                          <a:effectLst/>
                          <a:latin typeface="Arial" panose="020B0604020202020204" pitchFamily="34" charset="0"/>
                          <a:ea typeface="+mn-ea"/>
                          <a:cs typeface="Arial" panose="020B0604020202020204" pitchFamily="34" charset="0"/>
                        </a:rPr>
                        <a:t>$22.25m</a:t>
                      </a:r>
                    </a:p>
                  </a:txBody>
                  <a:tcPr marL="6350" marR="6350" marT="635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noFill/>
                  </a:tcPr>
                </a:tc>
                <a:extLst>
                  <a:ext uri="{0D108BD9-81ED-4DB2-BD59-A6C34878D82A}">
                    <a16:rowId xmlns:a16="http://schemas.microsoft.com/office/drawing/2014/main" val="240345874"/>
                  </a:ext>
                </a:extLst>
              </a:tr>
              <a:tr h="323890">
                <a:tc>
                  <a:txBody>
                    <a:bodyPr/>
                    <a:lstStyle/>
                    <a:p>
                      <a:pPr algn="l" fontAlgn="b"/>
                      <a:r>
                        <a:rPr lang="en-US" sz="900" b="0" u="none" strike="noStrike" dirty="0">
                          <a:solidFill>
                            <a:schemeClr val="tx1"/>
                          </a:solidFill>
                          <a:effectLst/>
                          <a:latin typeface="Arial" panose="020B0604020202020204" pitchFamily="34" charset="0"/>
                          <a:cs typeface="Arial" panose="020B0604020202020204" pitchFamily="34" charset="0"/>
                        </a:rPr>
                        <a:t>Series A</a:t>
                      </a:r>
                      <a:endParaRPr lang="en-US" sz="900" b="0" i="0" u="none" strike="noStrike" dirty="0">
                        <a:solidFill>
                          <a:schemeClr val="tx1"/>
                        </a:solidFill>
                        <a:effectLst/>
                        <a:latin typeface="Arial" panose="020B0604020202020204" pitchFamily="34" charset="0"/>
                        <a:cs typeface="Arial" panose="020B0604020202020204" pitchFamily="34" charset="0"/>
                      </a:endParaRPr>
                    </a:p>
                  </a:txBody>
                  <a:tcPr marL="6350" marR="6350" marT="635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noFill/>
                  </a:tcPr>
                </a:tc>
                <a:tc>
                  <a:txBody>
                    <a:bodyPr/>
                    <a:lstStyle/>
                    <a:p>
                      <a:pPr algn="ctr" fontAlgn="b"/>
                      <a:r>
                        <a:rPr lang="en-US" sz="900" b="0" u="none" strike="noStrike" dirty="0">
                          <a:solidFill>
                            <a:schemeClr val="tx1"/>
                          </a:solidFill>
                          <a:effectLst/>
                          <a:latin typeface="Arial" panose="020B0604020202020204" pitchFamily="34" charset="0"/>
                          <a:cs typeface="Arial" panose="020B0604020202020204" pitchFamily="34" charset="0"/>
                        </a:rPr>
                        <a:t>15%</a:t>
                      </a:r>
                      <a:endParaRPr lang="en-US" sz="900" b="0" i="0" u="none" strike="noStrike" dirty="0">
                        <a:solidFill>
                          <a:schemeClr val="tx1"/>
                        </a:solidFill>
                        <a:effectLst/>
                        <a:latin typeface="Arial" panose="020B0604020202020204" pitchFamily="34" charset="0"/>
                        <a:cs typeface="Arial" panose="020B0604020202020204" pitchFamily="34" charset="0"/>
                      </a:endParaRPr>
                    </a:p>
                  </a:txBody>
                  <a:tcPr marL="6350" marR="6350" marT="635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noFill/>
                  </a:tcPr>
                </a:tc>
                <a:tc>
                  <a:txBody>
                    <a:bodyPr/>
                    <a:lstStyle/>
                    <a:p>
                      <a:pPr algn="ctr" fontAlgn="b"/>
                      <a:r>
                        <a:rPr lang="en-US" sz="900" b="1" i="0" u="none" strike="noStrike" dirty="0">
                          <a:solidFill>
                            <a:schemeClr val="tx1"/>
                          </a:solidFill>
                          <a:effectLst/>
                          <a:latin typeface="Arial" panose="020B0604020202020204" pitchFamily="34" charset="0"/>
                          <a:cs typeface="Arial" panose="020B0604020202020204" pitchFamily="34" charset="0"/>
                        </a:rPr>
                        <a:t>$3m</a:t>
                      </a:r>
                    </a:p>
                  </a:txBody>
                  <a:tcPr marL="6350" marR="6350" marT="635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noFill/>
                  </a:tcPr>
                </a:tc>
                <a:tc>
                  <a:txBody>
                    <a:bodyPr/>
                    <a:lstStyle/>
                    <a:p>
                      <a:pPr algn="ctr" fontAlgn="b"/>
                      <a:r>
                        <a:rPr lang="en-US" sz="900" b="1" i="0" u="none" strike="noStrike" dirty="0">
                          <a:solidFill>
                            <a:srgbClr val="000000"/>
                          </a:solidFill>
                          <a:effectLst/>
                          <a:latin typeface="Arial" panose="020B0604020202020204" pitchFamily="34" charset="0"/>
                          <a:cs typeface="Arial" panose="020B0604020202020204" pitchFamily="34" charset="0"/>
                        </a:rPr>
                        <a:t>$66.8m</a:t>
                      </a:r>
                    </a:p>
                  </a:txBody>
                  <a:tcPr marL="6350" marR="6350" marT="635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noFill/>
                  </a:tcPr>
                </a:tc>
                <a:tc>
                  <a:txBody>
                    <a:bodyPr/>
                    <a:lstStyle/>
                    <a:p>
                      <a:pPr marL="0" algn="ctr" defTabSz="914400" rtl="0" eaLnBrk="1" fontAlgn="b" latinLnBrk="0" hangingPunct="1"/>
                      <a:r>
                        <a:rPr lang="en-US" sz="900" b="1" i="0" u="none" strike="noStrike" kern="1200" dirty="0">
                          <a:solidFill>
                            <a:srgbClr val="000000"/>
                          </a:solidFill>
                          <a:effectLst/>
                          <a:latin typeface="Arial" panose="020B0604020202020204" pitchFamily="34" charset="0"/>
                          <a:ea typeface="+mn-ea"/>
                          <a:cs typeface="Arial" panose="020B0604020202020204" pitchFamily="34" charset="0"/>
                        </a:rPr>
                        <a:t>$69.8m</a:t>
                      </a:r>
                    </a:p>
                  </a:txBody>
                  <a:tcPr marL="6350" marR="6350" marT="635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noFill/>
                  </a:tcPr>
                </a:tc>
                <a:extLst>
                  <a:ext uri="{0D108BD9-81ED-4DB2-BD59-A6C34878D82A}">
                    <a16:rowId xmlns:a16="http://schemas.microsoft.com/office/drawing/2014/main" val="2040351013"/>
                  </a:ext>
                </a:extLst>
              </a:tr>
              <a:tr h="323890">
                <a:tc>
                  <a:txBody>
                    <a:bodyPr/>
                    <a:lstStyle/>
                    <a:p>
                      <a:pPr algn="l" fontAlgn="b"/>
                      <a:r>
                        <a:rPr lang="en-US" sz="900" b="0" u="none" strike="noStrike" dirty="0">
                          <a:solidFill>
                            <a:schemeClr val="tx1"/>
                          </a:solidFill>
                          <a:effectLst/>
                          <a:latin typeface="Arial" panose="020B0604020202020204" pitchFamily="34" charset="0"/>
                          <a:cs typeface="Arial" panose="020B0604020202020204" pitchFamily="34" charset="0"/>
                        </a:rPr>
                        <a:t>Series B</a:t>
                      </a:r>
                      <a:endParaRPr lang="en-US" sz="900" b="0" i="0" u="none" strike="noStrike" dirty="0">
                        <a:solidFill>
                          <a:schemeClr val="tx1"/>
                        </a:solidFill>
                        <a:effectLst/>
                        <a:latin typeface="Arial" panose="020B0604020202020204" pitchFamily="34" charset="0"/>
                        <a:cs typeface="Arial" panose="020B0604020202020204" pitchFamily="34" charset="0"/>
                      </a:endParaRPr>
                    </a:p>
                  </a:txBody>
                  <a:tcPr marL="6350" marR="6350" marT="635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noFill/>
                  </a:tcPr>
                </a:tc>
                <a:tc>
                  <a:txBody>
                    <a:bodyPr/>
                    <a:lstStyle/>
                    <a:p>
                      <a:pPr algn="ctr" fontAlgn="b"/>
                      <a:r>
                        <a:rPr lang="en-US" sz="900" b="0" u="none" strike="noStrike" dirty="0">
                          <a:solidFill>
                            <a:schemeClr val="tx1"/>
                          </a:solidFill>
                          <a:effectLst/>
                          <a:latin typeface="Arial" panose="020B0604020202020204" pitchFamily="34" charset="0"/>
                          <a:cs typeface="Arial" panose="020B0604020202020204" pitchFamily="34" charset="0"/>
                        </a:rPr>
                        <a:t>30%</a:t>
                      </a:r>
                      <a:endParaRPr lang="en-US" sz="900" b="0" i="0" u="none" strike="noStrike" dirty="0">
                        <a:solidFill>
                          <a:schemeClr val="tx1"/>
                        </a:solidFill>
                        <a:effectLst/>
                        <a:latin typeface="Arial" panose="020B0604020202020204" pitchFamily="34" charset="0"/>
                        <a:cs typeface="Arial" panose="020B0604020202020204" pitchFamily="34" charset="0"/>
                      </a:endParaRPr>
                    </a:p>
                  </a:txBody>
                  <a:tcPr marL="6350" marR="6350" marT="635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noFill/>
                  </a:tcPr>
                </a:tc>
                <a:tc>
                  <a:txBody>
                    <a:bodyPr/>
                    <a:lstStyle/>
                    <a:p>
                      <a:pPr algn="ctr" fontAlgn="b"/>
                      <a:r>
                        <a:rPr lang="en-US" sz="900" b="1" i="0" u="none" strike="noStrike" dirty="0">
                          <a:solidFill>
                            <a:schemeClr val="tx1"/>
                          </a:solidFill>
                          <a:effectLst/>
                          <a:latin typeface="Arial" panose="020B0604020202020204" pitchFamily="34" charset="0"/>
                          <a:cs typeface="Arial" panose="020B0604020202020204" pitchFamily="34" charset="0"/>
                        </a:rPr>
                        <a:t>$12m</a:t>
                      </a:r>
                    </a:p>
                  </a:txBody>
                  <a:tcPr marL="6350" marR="6350" marT="635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noFill/>
                  </a:tcPr>
                </a:tc>
                <a:tc>
                  <a:txBody>
                    <a:bodyPr/>
                    <a:lstStyle/>
                    <a:p>
                      <a:pPr algn="ctr" fontAlgn="b"/>
                      <a:r>
                        <a:rPr lang="en-US" sz="900" b="1" i="0" u="none" strike="noStrike" dirty="0">
                          <a:solidFill>
                            <a:srgbClr val="000000"/>
                          </a:solidFill>
                          <a:effectLst/>
                          <a:latin typeface="Arial" panose="020B0604020202020204" pitchFamily="34" charset="0"/>
                          <a:cs typeface="Arial" panose="020B0604020202020204" pitchFamily="34" charset="0"/>
                        </a:rPr>
                        <a:t>$133.5m</a:t>
                      </a:r>
                    </a:p>
                  </a:txBody>
                  <a:tcPr marL="6350" marR="6350" marT="635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noFill/>
                  </a:tcPr>
                </a:tc>
                <a:tc>
                  <a:txBody>
                    <a:bodyPr/>
                    <a:lstStyle/>
                    <a:p>
                      <a:pPr marL="0" algn="ctr" defTabSz="914400" rtl="0" eaLnBrk="1" fontAlgn="b" latinLnBrk="0" hangingPunct="1"/>
                      <a:r>
                        <a:rPr lang="en-US" sz="900" b="1" i="0" u="none" strike="noStrike" kern="1200" dirty="0">
                          <a:solidFill>
                            <a:srgbClr val="000000"/>
                          </a:solidFill>
                          <a:effectLst/>
                          <a:latin typeface="Arial" panose="020B0604020202020204" pitchFamily="34" charset="0"/>
                          <a:ea typeface="+mn-ea"/>
                          <a:cs typeface="Arial" panose="020B0604020202020204" pitchFamily="34" charset="0"/>
                        </a:rPr>
                        <a:t>$145.5m</a:t>
                      </a:r>
                    </a:p>
                  </a:txBody>
                  <a:tcPr marL="6350" marR="6350" marT="635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noFill/>
                  </a:tcPr>
                </a:tc>
                <a:extLst>
                  <a:ext uri="{0D108BD9-81ED-4DB2-BD59-A6C34878D82A}">
                    <a16:rowId xmlns:a16="http://schemas.microsoft.com/office/drawing/2014/main" val="314903081"/>
                  </a:ext>
                </a:extLst>
              </a:tr>
              <a:tr h="323890">
                <a:tc>
                  <a:txBody>
                    <a:bodyPr/>
                    <a:lstStyle/>
                    <a:p>
                      <a:pPr algn="l" fontAlgn="b"/>
                      <a:r>
                        <a:rPr lang="en-US" sz="900" b="0" u="none" strike="noStrike" dirty="0">
                          <a:solidFill>
                            <a:schemeClr val="tx1"/>
                          </a:solidFill>
                          <a:effectLst/>
                          <a:latin typeface="Arial" panose="020B0604020202020204" pitchFamily="34" charset="0"/>
                          <a:cs typeface="Arial" panose="020B0604020202020204" pitchFamily="34" charset="0"/>
                        </a:rPr>
                        <a:t>Series C</a:t>
                      </a:r>
                      <a:endParaRPr lang="en-US" sz="900" b="0" i="0" u="none" strike="noStrike" dirty="0">
                        <a:solidFill>
                          <a:schemeClr val="tx1"/>
                        </a:solidFill>
                        <a:effectLst/>
                        <a:latin typeface="Arial" panose="020B0604020202020204" pitchFamily="34" charset="0"/>
                        <a:cs typeface="Arial" panose="020B0604020202020204" pitchFamily="34" charset="0"/>
                      </a:endParaRPr>
                    </a:p>
                  </a:txBody>
                  <a:tcPr marL="6350" marR="6350" marT="635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noFill/>
                  </a:tcPr>
                </a:tc>
                <a:tc>
                  <a:txBody>
                    <a:bodyPr/>
                    <a:lstStyle/>
                    <a:p>
                      <a:pPr algn="ctr" fontAlgn="b"/>
                      <a:r>
                        <a:rPr lang="en-US" sz="900" b="0" u="none" strike="noStrike" dirty="0">
                          <a:solidFill>
                            <a:schemeClr val="tx1"/>
                          </a:solidFill>
                          <a:effectLst/>
                          <a:latin typeface="Arial" panose="020B0604020202020204" pitchFamily="34" charset="0"/>
                          <a:cs typeface="Arial" panose="020B0604020202020204" pitchFamily="34" charset="0"/>
                        </a:rPr>
                        <a:t>50%</a:t>
                      </a:r>
                      <a:endParaRPr lang="en-US" sz="900" b="0" i="0" u="none" strike="noStrike" dirty="0">
                        <a:solidFill>
                          <a:schemeClr val="tx1"/>
                        </a:solidFill>
                        <a:effectLst/>
                        <a:latin typeface="Arial" panose="020B0604020202020204" pitchFamily="34" charset="0"/>
                        <a:cs typeface="Arial" panose="020B0604020202020204" pitchFamily="34" charset="0"/>
                      </a:endParaRPr>
                    </a:p>
                  </a:txBody>
                  <a:tcPr marL="6350" marR="6350" marT="635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noFill/>
                  </a:tcPr>
                </a:tc>
                <a:tc>
                  <a:txBody>
                    <a:bodyPr/>
                    <a:lstStyle/>
                    <a:p>
                      <a:pPr algn="ctr" fontAlgn="b"/>
                      <a:r>
                        <a:rPr lang="en-US" sz="900" b="1" i="0" u="none" strike="noStrike" dirty="0">
                          <a:solidFill>
                            <a:schemeClr val="tx1"/>
                          </a:solidFill>
                          <a:effectLst/>
                          <a:latin typeface="Arial" panose="020B0604020202020204" pitchFamily="34" charset="0"/>
                          <a:cs typeface="Arial" panose="020B0604020202020204" pitchFamily="34" charset="0"/>
                        </a:rPr>
                        <a:t>$40m</a:t>
                      </a:r>
                    </a:p>
                  </a:txBody>
                  <a:tcPr marL="6350" marR="6350" marT="635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noFill/>
                  </a:tcPr>
                </a:tc>
                <a:tc>
                  <a:txBody>
                    <a:bodyPr/>
                    <a:lstStyle/>
                    <a:p>
                      <a:pPr algn="ctr" fontAlgn="b"/>
                      <a:r>
                        <a:rPr lang="en-US" sz="900" b="1" i="0" u="none" strike="noStrike" dirty="0">
                          <a:solidFill>
                            <a:srgbClr val="000000"/>
                          </a:solidFill>
                          <a:effectLst/>
                          <a:latin typeface="Arial" panose="020B0604020202020204" pitchFamily="34" charset="0"/>
                          <a:cs typeface="Arial" panose="020B0604020202020204" pitchFamily="34" charset="0"/>
                        </a:rPr>
                        <a:t>$222.5m</a:t>
                      </a:r>
                    </a:p>
                  </a:txBody>
                  <a:tcPr marL="6350" marR="6350" marT="635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noFill/>
                  </a:tcPr>
                </a:tc>
                <a:tc>
                  <a:txBody>
                    <a:bodyPr/>
                    <a:lstStyle/>
                    <a:p>
                      <a:pPr marL="0" algn="ctr" defTabSz="914400" rtl="0" eaLnBrk="1" fontAlgn="b" latinLnBrk="0" hangingPunct="1"/>
                      <a:r>
                        <a:rPr lang="en-US" sz="900" b="1" i="0" u="none" strike="noStrike" kern="1200" dirty="0">
                          <a:solidFill>
                            <a:srgbClr val="000000"/>
                          </a:solidFill>
                          <a:effectLst/>
                          <a:latin typeface="Arial" panose="020B0604020202020204" pitchFamily="34" charset="0"/>
                          <a:ea typeface="+mn-ea"/>
                          <a:cs typeface="Arial" panose="020B0604020202020204" pitchFamily="34" charset="0"/>
                        </a:rPr>
                        <a:t>$262.5</a:t>
                      </a:r>
                    </a:p>
                  </a:txBody>
                  <a:tcPr marL="6350" marR="6350" marT="635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noFill/>
                  </a:tcPr>
                </a:tc>
                <a:extLst>
                  <a:ext uri="{0D108BD9-81ED-4DB2-BD59-A6C34878D82A}">
                    <a16:rowId xmlns:a16="http://schemas.microsoft.com/office/drawing/2014/main" val="1682608213"/>
                  </a:ext>
                </a:extLst>
              </a:tr>
            </a:tbl>
          </a:graphicData>
        </a:graphic>
      </p:graphicFrame>
      <p:pic>
        <p:nvPicPr>
          <p:cNvPr id="6" name="Picture 12" descr="Download Published Inhand Drawn Arrow - Wire PNG Image with No Background -  PNGkey.com">
            <a:extLst>
              <a:ext uri="{FF2B5EF4-FFF2-40B4-BE49-F238E27FC236}">
                <a16:creationId xmlns:a16="http://schemas.microsoft.com/office/drawing/2014/main" id="{583E5809-0797-4895-978F-9CD2604C6D21}"/>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3564706">
            <a:off x="3007378" y="3721901"/>
            <a:ext cx="357417" cy="147547"/>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a:extLst>
              <a:ext uri="{FF2B5EF4-FFF2-40B4-BE49-F238E27FC236}">
                <a16:creationId xmlns:a16="http://schemas.microsoft.com/office/drawing/2014/main" id="{98F772CC-B849-4097-AB76-49795CF8C5AC}"/>
              </a:ext>
            </a:extLst>
          </p:cNvPr>
          <p:cNvSpPr txBox="1"/>
          <p:nvPr/>
        </p:nvSpPr>
        <p:spPr>
          <a:xfrm>
            <a:off x="2730893" y="3945756"/>
            <a:ext cx="1581919" cy="507831"/>
          </a:xfrm>
          <a:prstGeom prst="rect">
            <a:avLst/>
          </a:prstGeom>
          <a:noFill/>
          <a:ln w="6350">
            <a:solidFill>
              <a:srgbClr val="FF0000"/>
            </a:solidFill>
          </a:ln>
        </p:spPr>
        <p:txBody>
          <a:bodyPr wrap="square" rtlCol="0">
            <a:spAutoFit/>
          </a:bodyPr>
          <a:lstStyle/>
          <a:p>
            <a:pPr algn="ctr"/>
            <a:r>
              <a:rPr lang="en-US" sz="900" dirty="0">
                <a:latin typeface="Arial" panose="020B0604020202020204" pitchFamily="34" charset="0"/>
                <a:cs typeface="Arial" panose="020B0604020202020204" pitchFamily="34" charset="0"/>
              </a:rPr>
              <a:t>First payout: ‘regular’ liquidation preference (1x $4 PPS for 10mn shares)</a:t>
            </a:r>
          </a:p>
        </p:txBody>
      </p:sp>
      <p:pic>
        <p:nvPicPr>
          <p:cNvPr id="8" name="Picture 12" descr="Download Published Inhand Drawn Arrow - Wire PNG Image with No Background -  PNGkey.com">
            <a:extLst>
              <a:ext uri="{FF2B5EF4-FFF2-40B4-BE49-F238E27FC236}">
                <a16:creationId xmlns:a16="http://schemas.microsoft.com/office/drawing/2014/main" id="{4FCC8651-DC26-40F5-B52E-CE46943958AF}"/>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17966498" flipH="1">
            <a:off x="1605711" y="3630939"/>
            <a:ext cx="393159" cy="162302"/>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a:extLst>
              <a:ext uri="{FF2B5EF4-FFF2-40B4-BE49-F238E27FC236}">
                <a16:creationId xmlns:a16="http://schemas.microsoft.com/office/drawing/2014/main" id="{08D09F46-022F-4326-98D6-C7690355070A}"/>
              </a:ext>
            </a:extLst>
          </p:cNvPr>
          <p:cNvSpPr txBox="1"/>
          <p:nvPr/>
        </p:nvSpPr>
        <p:spPr>
          <a:xfrm>
            <a:off x="431760" y="3887290"/>
            <a:ext cx="1861962" cy="784830"/>
          </a:xfrm>
          <a:prstGeom prst="rect">
            <a:avLst/>
          </a:prstGeom>
          <a:noFill/>
          <a:ln w="6350">
            <a:solidFill>
              <a:srgbClr val="FF0000"/>
            </a:solidFill>
          </a:ln>
        </p:spPr>
        <p:txBody>
          <a:bodyPr wrap="square" rtlCol="0">
            <a:spAutoFit/>
          </a:bodyPr>
          <a:lstStyle/>
          <a:p>
            <a:pPr algn="ctr"/>
            <a:r>
              <a:rPr lang="en-US" sz="900" dirty="0">
                <a:latin typeface="Arial" panose="020B0604020202020204" pitchFamily="34" charset="0"/>
                <a:cs typeface="Arial" panose="020B0604020202020204" pitchFamily="34" charset="0"/>
              </a:rPr>
              <a:t>Ownership percentage ‘as converted’: 10mn Preferred = 10mn Common (1:1 Conversion). Total outstanding: 20mn Common, so: 50%</a:t>
            </a:r>
          </a:p>
        </p:txBody>
      </p:sp>
      <p:pic>
        <p:nvPicPr>
          <p:cNvPr id="10" name="Picture 12" descr="Download Published Inhand Drawn Arrow - Wire PNG Image with No Background -  PNGkey.com">
            <a:extLst>
              <a:ext uri="{FF2B5EF4-FFF2-40B4-BE49-F238E27FC236}">
                <a16:creationId xmlns:a16="http://schemas.microsoft.com/office/drawing/2014/main" id="{F8F77655-7CF1-49DC-A5A8-35F1D1B2AAA5}"/>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3677662">
            <a:off x="4281831" y="3643007"/>
            <a:ext cx="393159" cy="162302"/>
          </a:xfrm>
          <a:prstGeom prst="rect">
            <a:avLst/>
          </a:prstGeom>
          <a:noFill/>
          <a:extLst>
            <a:ext uri="{909E8E84-426E-40DD-AFC4-6F175D3DCCD1}">
              <a14:hiddenFill xmlns:a14="http://schemas.microsoft.com/office/drawing/2010/main">
                <a:solidFill>
                  <a:srgbClr val="FFFFFF"/>
                </a:solidFill>
              </a14:hiddenFill>
            </a:ext>
          </a:extLst>
        </p:spPr>
      </p:pic>
      <p:sp>
        <p:nvSpPr>
          <p:cNvPr id="11" name="TextBox 10">
            <a:extLst>
              <a:ext uri="{FF2B5EF4-FFF2-40B4-BE49-F238E27FC236}">
                <a16:creationId xmlns:a16="http://schemas.microsoft.com/office/drawing/2014/main" id="{B294227C-1D79-448E-BA5B-85577721CE7F}"/>
              </a:ext>
            </a:extLst>
          </p:cNvPr>
          <p:cNvSpPr txBox="1"/>
          <p:nvPr/>
        </p:nvSpPr>
        <p:spPr>
          <a:xfrm>
            <a:off x="4716016" y="3789040"/>
            <a:ext cx="1134670" cy="507831"/>
          </a:xfrm>
          <a:prstGeom prst="rect">
            <a:avLst/>
          </a:prstGeom>
          <a:noFill/>
          <a:ln w="6350">
            <a:solidFill>
              <a:srgbClr val="FF0000"/>
            </a:solidFill>
          </a:ln>
        </p:spPr>
        <p:txBody>
          <a:bodyPr wrap="square" rtlCol="0">
            <a:spAutoFit/>
          </a:bodyPr>
          <a:lstStyle/>
          <a:p>
            <a:pPr algn="ctr"/>
            <a:r>
              <a:rPr lang="en-US" sz="900" dirty="0">
                <a:latin typeface="Arial" panose="020B0604020202020204" pitchFamily="34" charset="0"/>
                <a:cs typeface="Arial" panose="020B0604020202020204" pitchFamily="34" charset="0"/>
              </a:rPr>
              <a:t>Second payout:</a:t>
            </a:r>
          </a:p>
          <a:p>
            <a:pPr algn="ctr"/>
            <a:r>
              <a:rPr lang="en-US" sz="900" dirty="0">
                <a:latin typeface="Arial" panose="020B0604020202020204" pitchFamily="34" charset="0"/>
                <a:cs typeface="Arial" panose="020B0604020202020204" pitchFamily="34" charset="0"/>
              </a:rPr>
              <a:t>50% x $445m = $222.5m</a:t>
            </a:r>
          </a:p>
        </p:txBody>
      </p:sp>
      <p:sp>
        <p:nvSpPr>
          <p:cNvPr id="13" name="Rectangle 12">
            <a:extLst>
              <a:ext uri="{FF2B5EF4-FFF2-40B4-BE49-F238E27FC236}">
                <a16:creationId xmlns:a16="http://schemas.microsoft.com/office/drawing/2014/main" id="{3A8297DF-C86A-4952-A087-16B50A6DF00E}"/>
              </a:ext>
            </a:extLst>
          </p:cNvPr>
          <p:cNvSpPr/>
          <p:nvPr/>
        </p:nvSpPr>
        <p:spPr>
          <a:xfrm>
            <a:off x="2872412" y="2722908"/>
            <a:ext cx="503010" cy="877285"/>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5" name="Straight Arrow Connector 14">
            <a:extLst>
              <a:ext uri="{FF2B5EF4-FFF2-40B4-BE49-F238E27FC236}">
                <a16:creationId xmlns:a16="http://schemas.microsoft.com/office/drawing/2014/main" id="{7C107D62-E44F-4A5F-BF98-2C4156F8FA80}"/>
              </a:ext>
            </a:extLst>
          </p:cNvPr>
          <p:cNvCxnSpPr>
            <a:cxnSpLocks/>
            <a:stCxn id="13" idx="0"/>
          </p:cNvCxnSpPr>
          <p:nvPr/>
        </p:nvCxnSpPr>
        <p:spPr>
          <a:xfrm flipH="1" flipV="1">
            <a:off x="2483768" y="1567123"/>
            <a:ext cx="640149" cy="1155785"/>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6" name="TextBox 15">
            <a:extLst>
              <a:ext uri="{FF2B5EF4-FFF2-40B4-BE49-F238E27FC236}">
                <a16:creationId xmlns:a16="http://schemas.microsoft.com/office/drawing/2014/main" id="{62E1225F-2256-4837-838C-8F7C09969BCD}"/>
              </a:ext>
            </a:extLst>
          </p:cNvPr>
          <p:cNvSpPr txBox="1"/>
          <p:nvPr/>
        </p:nvSpPr>
        <p:spPr>
          <a:xfrm>
            <a:off x="964747" y="1149360"/>
            <a:ext cx="2032496" cy="369332"/>
          </a:xfrm>
          <a:prstGeom prst="rect">
            <a:avLst/>
          </a:prstGeom>
          <a:noFill/>
          <a:ln w="6350">
            <a:solidFill>
              <a:srgbClr val="FF0000"/>
            </a:solidFill>
          </a:ln>
        </p:spPr>
        <p:txBody>
          <a:bodyPr wrap="square" rtlCol="0">
            <a:spAutoFit/>
          </a:bodyPr>
          <a:lstStyle/>
          <a:p>
            <a:pPr algn="ctr"/>
            <a:r>
              <a:rPr lang="en-US" sz="900" dirty="0">
                <a:latin typeface="Arial" panose="020B0604020202020204" pitchFamily="34" charset="0"/>
                <a:cs typeface="Arial" panose="020B0604020202020204" pitchFamily="34" charset="0"/>
              </a:rPr>
              <a:t>Total Payout in 1</a:t>
            </a:r>
            <a:r>
              <a:rPr lang="en-US" sz="900" baseline="30000" dirty="0">
                <a:latin typeface="Arial" panose="020B0604020202020204" pitchFamily="34" charset="0"/>
                <a:cs typeface="Arial" panose="020B0604020202020204" pitchFamily="34" charset="0"/>
              </a:rPr>
              <a:t>st</a:t>
            </a:r>
            <a:r>
              <a:rPr lang="en-US" sz="900" dirty="0">
                <a:latin typeface="Arial" panose="020B0604020202020204" pitchFamily="34" charset="0"/>
                <a:cs typeface="Arial" panose="020B0604020202020204" pitchFamily="34" charset="0"/>
              </a:rPr>
              <a:t> Stage: </a:t>
            </a:r>
            <a:r>
              <a:rPr lang="en-US" sz="900" b="1" dirty="0">
                <a:latin typeface="Arial" panose="020B0604020202020204" pitchFamily="34" charset="0"/>
                <a:cs typeface="Arial" panose="020B0604020202020204" pitchFamily="34" charset="0"/>
              </a:rPr>
              <a:t>$55m</a:t>
            </a:r>
          </a:p>
          <a:p>
            <a:pPr algn="ctr"/>
            <a:r>
              <a:rPr lang="en-US" sz="900" dirty="0">
                <a:latin typeface="Arial" panose="020B0604020202020204" pitchFamily="34" charset="0"/>
                <a:cs typeface="Arial" panose="020B0604020202020204" pitchFamily="34" charset="0"/>
              </a:rPr>
              <a:t>Remaining: $500m - $55m = </a:t>
            </a:r>
            <a:r>
              <a:rPr lang="en-US" sz="900" b="1" dirty="0">
                <a:latin typeface="Arial" panose="020B0604020202020204" pitchFamily="34" charset="0"/>
                <a:cs typeface="Arial" panose="020B0604020202020204" pitchFamily="34" charset="0"/>
              </a:rPr>
              <a:t>$445m</a:t>
            </a:r>
          </a:p>
        </p:txBody>
      </p:sp>
      <p:pic>
        <p:nvPicPr>
          <p:cNvPr id="19" name="Picture 12" descr="Download Published Inhand Drawn Arrow - Wire PNG Image with No Background -  PNGkey.com">
            <a:extLst>
              <a:ext uri="{FF2B5EF4-FFF2-40B4-BE49-F238E27FC236}">
                <a16:creationId xmlns:a16="http://schemas.microsoft.com/office/drawing/2014/main" id="{8944E091-300D-457F-AFFB-420782DEF6F7}"/>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20446742">
            <a:off x="5315211" y="3273169"/>
            <a:ext cx="393159" cy="162302"/>
          </a:xfrm>
          <a:prstGeom prst="rect">
            <a:avLst/>
          </a:prstGeom>
          <a:noFill/>
          <a:extLst>
            <a:ext uri="{909E8E84-426E-40DD-AFC4-6F175D3DCCD1}">
              <a14:hiddenFill xmlns:a14="http://schemas.microsoft.com/office/drawing/2010/main">
                <a:solidFill>
                  <a:srgbClr val="FFFFFF"/>
                </a:solidFill>
              </a14:hiddenFill>
            </a:ext>
          </a:extLst>
        </p:spPr>
      </p:pic>
      <p:sp>
        <p:nvSpPr>
          <p:cNvPr id="20" name="TextBox 19">
            <a:extLst>
              <a:ext uri="{FF2B5EF4-FFF2-40B4-BE49-F238E27FC236}">
                <a16:creationId xmlns:a16="http://schemas.microsoft.com/office/drawing/2014/main" id="{FBA94E2F-16F4-4062-88CF-E9BDA06E58D2}"/>
              </a:ext>
            </a:extLst>
          </p:cNvPr>
          <p:cNvSpPr txBox="1"/>
          <p:nvPr/>
        </p:nvSpPr>
        <p:spPr>
          <a:xfrm>
            <a:off x="5724128" y="2848314"/>
            <a:ext cx="1584176" cy="507831"/>
          </a:xfrm>
          <a:prstGeom prst="rect">
            <a:avLst/>
          </a:prstGeom>
          <a:noFill/>
          <a:ln w="6350">
            <a:solidFill>
              <a:srgbClr val="FF0000"/>
            </a:solidFill>
          </a:ln>
        </p:spPr>
        <p:txBody>
          <a:bodyPr wrap="square" rtlCol="0">
            <a:spAutoFit/>
          </a:bodyPr>
          <a:lstStyle/>
          <a:p>
            <a:pPr algn="ctr"/>
            <a:r>
              <a:rPr lang="en-US" sz="900" dirty="0">
                <a:latin typeface="Arial" panose="020B0604020202020204" pitchFamily="34" charset="0"/>
                <a:cs typeface="Arial" panose="020B0604020202020204" pitchFamily="34" charset="0"/>
              </a:rPr>
              <a:t>First payout plus second payout: $40m + $222.5m =</a:t>
            </a:r>
          </a:p>
          <a:p>
            <a:pPr algn="ctr"/>
            <a:r>
              <a:rPr lang="en-US" sz="900" dirty="0">
                <a:latin typeface="Arial" panose="020B0604020202020204" pitchFamily="34" charset="0"/>
                <a:cs typeface="Arial" panose="020B0604020202020204" pitchFamily="34" charset="0"/>
              </a:rPr>
              <a:t>$262.5m</a:t>
            </a:r>
          </a:p>
        </p:txBody>
      </p:sp>
      <p:sp>
        <p:nvSpPr>
          <p:cNvPr id="22" name="TextBox 21">
            <a:extLst>
              <a:ext uri="{FF2B5EF4-FFF2-40B4-BE49-F238E27FC236}">
                <a16:creationId xmlns:a16="http://schemas.microsoft.com/office/drawing/2014/main" id="{855EE051-57AB-469A-AC19-F13ACDF6C61E}"/>
              </a:ext>
            </a:extLst>
          </p:cNvPr>
          <p:cNvSpPr txBox="1"/>
          <p:nvPr/>
        </p:nvSpPr>
        <p:spPr>
          <a:xfrm>
            <a:off x="5652120" y="1772816"/>
            <a:ext cx="1584176" cy="230832"/>
          </a:xfrm>
          <a:prstGeom prst="rect">
            <a:avLst/>
          </a:prstGeom>
          <a:noFill/>
          <a:ln w="6350">
            <a:solidFill>
              <a:srgbClr val="FF0000"/>
            </a:solidFill>
          </a:ln>
        </p:spPr>
        <p:txBody>
          <a:bodyPr wrap="square" rtlCol="0">
            <a:spAutoFit/>
          </a:bodyPr>
          <a:lstStyle/>
          <a:p>
            <a:pPr algn="ctr"/>
            <a:r>
              <a:rPr lang="en-US" sz="900" dirty="0">
                <a:latin typeface="Arial" panose="020B0604020202020204" pitchFamily="34" charset="0"/>
                <a:cs typeface="Arial" panose="020B0604020202020204" pitchFamily="34" charset="0"/>
              </a:rPr>
              <a:t>Total Payout = $500m</a:t>
            </a:r>
          </a:p>
        </p:txBody>
      </p:sp>
      <p:pic>
        <p:nvPicPr>
          <p:cNvPr id="23" name="Picture 12" descr="Download Published Inhand Drawn Arrow - Wire PNG Image with No Background -  PNGkey.com">
            <a:extLst>
              <a:ext uri="{FF2B5EF4-FFF2-40B4-BE49-F238E27FC236}">
                <a16:creationId xmlns:a16="http://schemas.microsoft.com/office/drawing/2014/main" id="{CA5A9265-CD1B-483C-AD8C-FE75D485DD6B}"/>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19661929">
            <a:off x="5301347" y="1982479"/>
            <a:ext cx="393159" cy="162302"/>
          </a:xfrm>
          <a:prstGeom prst="rect">
            <a:avLst/>
          </a:prstGeom>
          <a:noFill/>
          <a:extLst>
            <a:ext uri="{909E8E84-426E-40DD-AFC4-6F175D3DCCD1}">
              <a14:hiddenFill xmlns:a14="http://schemas.microsoft.com/office/drawing/2010/main">
                <a:solidFill>
                  <a:srgbClr val="FFFFFF"/>
                </a:solidFill>
              </a14:hiddenFill>
            </a:ext>
          </a:extLst>
        </p:spPr>
      </p:pic>
      <p:grpSp>
        <p:nvGrpSpPr>
          <p:cNvPr id="24" name="Group 23">
            <a:extLst>
              <a:ext uri="{FF2B5EF4-FFF2-40B4-BE49-F238E27FC236}">
                <a16:creationId xmlns:a16="http://schemas.microsoft.com/office/drawing/2014/main" id="{B4F534EB-D210-445B-95FD-BD8B4BDA6923}"/>
              </a:ext>
            </a:extLst>
          </p:cNvPr>
          <p:cNvGrpSpPr/>
          <p:nvPr/>
        </p:nvGrpSpPr>
        <p:grpSpPr>
          <a:xfrm>
            <a:off x="2555777" y="4901076"/>
            <a:ext cx="4752528" cy="1527192"/>
            <a:chOff x="5652120" y="2780928"/>
            <a:chExt cx="3024336" cy="2964025"/>
          </a:xfrm>
        </p:grpSpPr>
        <p:cxnSp>
          <p:nvCxnSpPr>
            <p:cNvPr id="25" name="Straight Connector 24">
              <a:extLst>
                <a:ext uri="{FF2B5EF4-FFF2-40B4-BE49-F238E27FC236}">
                  <a16:creationId xmlns:a16="http://schemas.microsoft.com/office/drawing/2014/main" id="{324B2CE5-4078-400A-B4B0-F06127C03292}"/>
                </a:ext>
              </a:extLst>
            </p:cNvPr>
            <p:cNvCxnSpPr>
              <a:cxnSpLocks/>
            </p:cNvCxnSpPr>
            <p:nvPr/>
          </p:nvCxnSpPr>
          <p:spPr>
            <a:xfrm>
              <a:off x="5652120" y="2780928"/>
              <a:ext cx="0" cy="2964025"/>
            </a:xfrm>
            <a:prstGeom prst="line">
              <a:avLst/>
            </a:prstGeom>
            <a:ln w="127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9F89DB1E-5A5A-443A-B4AC-A1EBC3CC819A}"/>
                </a:ext>
              </a:extLst>
            </p:cNvPr>
            <p:cNvCxnSpPr>
              <a:cxnSpLocks/>
            </p:cNvCxnSpPr>
            <p:nvPr/>
          </p:nvCxnSpPr>
          <p:spPr>
            <a:xfrm>
              <a:off x="5652120" y="2780928"/>
              <a:ext cx="3024336" cy="0"/>
            </a:xfrm>
            <a:prstGeom prst="line">
              <a:avLst/>
            </a:prstGeom>
            <a:ln w="12700">
              <a:solidFill>
                <a:srgbClr val="FF0000"/>
              </a:solidFill>
            </a:ln>
          </p:spPr>
          <p:style>
            <a:lnRef idx="1">
              <a:schemeClr val="accent1"/>
            </a:lnRef>
            <a:fillRef idx="0">
              <a:schemeClr val="accent1"/>
            </a:fillRef>
            <a:effectRef idx="0">
              <a:schemeClr val="accent1"/>
            </a:effectRef>
            <a:fontRef idx="minor">
              <a:schemeClr val="tx1"/>
            </a:fontRef>
          </p:style>
        </p:cxnSp>
      </p:grpSp>
      <p:sp>
        <p:nvSpPr>
          <p:cNvPr id="28" name="TextBox 27">
            <a:extLst>
              <a:ext uri="{FF2B5EF4-FFF2-40B4-BE49-F238E27FC236}">
                <a16:creationId xmlns:a16="http://schemas.microsoft.com/office/drawing/2014/main" id="{BD9E6EA1-2302-4827-89E0-EB3BBBEE715C}"/>
              </a:ext>
            </a:extLst>
          </p:cNvPr>
          <p:cNvSpPr txBox="1"/>
          <p:nvPr/>
        </p:nvSpPr>
        <p:spPr>
          <a:xfrm>
            <a:off x="2684713" y="5013176"/>
            <a:ext cx="4695595" cy="1274260"/>
          </a:xfrm>
          <a:prstGeom prst="rect">
            <a:avLst/>
          </a:prstGeom>
          <a:noFill/>
        </p:spPr>
        <p:txBody>
          <a:bodyPr wrap="square" rtlCol="0">
            <a:spAutoFit/>
          </a:bodyPr>
          <a:lstStyle/>
          <a:p>
            <a:pPr>
              <a:lnSpc>
                <a:spcPct val="150000"/>
              </a:lnSpc>
            </a:pPr>
            <a:r>
              <a:rPr lang="en-US" sz="1050" b="1" u="sng" dirty="0">
                <a:latin typeface="Arial" panose="020B0604020202020204" pitchFamily="34" charset="0"/>
                <a:cs typeface="Arial" panose="020B0604020202020204" pitchFamily="34" charset="0"/>
              </a:rPr>
              <a:t>Participating Preferred:</a:t>
            </a:r>
          </a:p>
          <a:p>
            <a:pPr marL="171450" indent="-171450">
              <a:lnSpc>
                <a:spcPct val="150000"/>
              </a:lnSpc>
              <a:buFont typeface="Arial" panose="020B0604020202020204" pitchFamily="34" charset="0"/>
              <a:buChar char="•"/>
            </a:pPr>
            <a:r>
              <a:rPr lang="en-US" sz="1050" dirty="0">
                <a:latin typeface="Arial" panose="020B0604020202020204" pitchFamily="34" charset="0"/>
                <a:cs typeface="Arial" panose="020B0604020202020204" pitchFamily="34" charset="0"/>
              </a:rPr>
              <a:t>Series first obtain full liquidation preference</a:t>
            </a:r>
          </a:p>
          <a:p>
            <a:pPr marL="171450" indent="-171450">
              <a:lnSpc>
                <a:spcPct val="150000"/>
              </a:lnSpc>
              <a:buFont typeface="Arial" panose="020B0604020202020204" pitchFamily="34" charset="0"/>
              <a:buChar char="•"/>
            </a:pPr>
            <a:r>
              <a:rPr lang="en-US" sz="1050" dirty="0">
                <a:latin typeface="Arial" panose="020B0604020202020204" pitchFamily="34" charset="0"/>
                <a:cs typeface="Arial" panose="020B0604020202020204" pitchFamily="34" charset="0"/>
              </a:rPr>
              <a:t>Remaining assets are then NOT distributed to common shareholders…</a:t>
            </a:r>
          </a:p>
          <a:p>
            <a:pPr marL="171450" indent="-171450">
              <a:lnSpc>
                <a:spcPct val="150000"/>
              </a:lnSpc>
              <a:buFont typeface="Arial" panose="020B0604020202020204" pitchFamily="34" charset="0"/>
              <a:buChar char="•"/>
            </a:pPr>
            <a:r>
              <a:rPr lang="en-US" sz="1050" dirty="0">
                <a:latin typeface="Arial" panose="020B0604020202020204" pitchFamily="34" charset="0"/>
                <a:cs typeface="Arial" panose="020B0604020202020204" pitchFamily="34" charset="0"/>
              </a:rPr>
              <a:t>…but instead split pro-rata between all shareholders, assuming full conversion (‘as converted’)</a:t>
            </a:r>
          </a:p>
        </p:txBody>
      </p:sp>
    </p:spTree>
    <p:extLst>
      <p:ext uri="{BB962C8B-B14F-4D97-AF65-F5344CB8AC3E}">
        <p14:creationId xmlns:p14="http://schemas.microsoft.com/office/powerpoint/2010/main" val="264403638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r>
              <a:rPr lang="en-US" dirty="0"/>
              <a:t>IPO ‘Ratchets’ </a:t>
            </a:r>
            <a:r>
              <a:rPr lang="en-US" sz="1200" dirty="0"/>
              <a:t>(Return Guarantees in IPO Exits)</a:t>
            </a:r>
            <a:endParaRPr lang="en-US" dirty="0"/>
          </a:p>
        </p:txBody>
      </p:sp>
      <p:sp>
        <p:nvSpPr>
          <p:cNvPr id="3" name="Slide Number Placeholder 2"/>
          <p:cNvSpPr>
            <a:spLocks noGrp="1"/>
          </p:cNvSpPr>
          <p:nvPr>
            <p:ph type="sldNum" sz="quarter" idx="12"/>
          </p:nvPr>
        </p:nvSpPr>
        <p:spPr/>
        <p:txBody>
          <a:bodyPr/>
          <a:lstStyle/>
          <a:p>
            <a:fld id="{C76FEBDD-00E6-4BCE-81BB-64ADCF1A94EA}" type="slidenum">
              <a:rPr lang="de-DE" smtClean="0"/>
              <a:pPr/>
              <a:t>31</a:t>
            </a:fld>
            <a:endParaRPr lang="de-DE"/>
          </a:p>
        </p:txBody>
      </p:sp>
      <p:sp>
        <p:nvSpPr>
          <p:cNvPr id="4" name="Rectangle 3"/>
          <p:cNvSpPr/>
          <p:nvPr/>
        </p:nvSpPr>
        <p:spPr>
          <a:xfrm>
            <a:off x="899592" y="1772816"/>
            <a:ext cx="936104" cy="2664296"/>
          </a:xfrm>
          <a:prstGeom prst="rect">
            <a:avLst/>
          </a:prstGeom>
          <a:solidFill>
            <a:schemeClr val="tx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920840" y="3020177"/>
            <a:ext cx="896384" cy="276999"/>
          </a:xfrm>
          <a:prstGeom prst="rect">
            <a:avLst/>
          </a:prstGeom>
          <a:noFill/>
        </p:spPr>
        <p:txBody>
          <a:bodyPr wrap="square" rtlCol="0">
            <a:spAutoFit/>
          </a:bodyPr>
          <a:lstStyle/>
          <a:p>
            <a:pPr algn="ctr"/>
            <a:r>
              <a:rPr lang="en-US" sz="1200" b="1" dirty="0">
                <a:solidFill>
                  <a:schemeClr val="bg1"/>
                </a:solidFill>
                <a:latin typeface="Arial" panose="020B0604020202020204" pitchFamily="34" charset="0"/>
                <a:cs typeface="Arial" panose="020B0604020202020204" pitchFamily="34" charset="0"/>
              </a:rPr>
              <a:t>Rule</a:t>
            </a:r>
          </a:p>
        </p:txBody>
      </p:sp>
      <p:sp>
        <p:nvSpPr>
          <p:cNvPr id="6" name="Rectangle 5"/>
          <p:cNvSpPr/>
          <p:nvPr/>
        </p:nvSpPr>
        <p:spPr>
          <a:xfrm>
            <a:off x="1124000" y="1772816"/>
            <a:ext cx="7192416" cy="2664296"/>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1907704" y="1963612"/>
            <a:ext cx="6264696" cy="2273699"/>
          </a:xfrm>
          <a:prstGeom prst="rect">
            <a:avLst/>
          </a:prstGeom>
        </p:spPr>
        <p:txBody>
          <a:bodyPr wrap="square">
            <a:spAutoFit/>
          </a:bodyPr>
          <a:lstStyle/>
          <a:p>
            <a:pPr algn="just">
              <a:lnSpc>
                <a:spcPct val="150000"/>
              </a:lnSpc>
            </a:pPr>
            <a:r>
              <a:rPr lang="en-US" sz="1050" b="1" dirty="0">
                <a:latin typeface="Arial" panose="020B0604020202020204" pitchFamily="34" charset="0"/>
                <a:cs typeface="Arial" panose="020B0604020202020204" pitchFamily="34" charset="0"/>
              </a:rPr>
              <a:t>Article IV (B) 4. Conversion</a:t>
            </a:r>
            <a:endParaRPr lang="en-US" sz="1050" dirty="0">
              <a:latin typeface="Arial" panose="020B0604020202020204" pitchFamily="34" charset="0"/>
              <a:cs typeface="Arial" panose="020B0604020202020204" pitchFamily="34" charset="0"/>
            </a:endParaRPr>
          </a:p>
          <a:p>
            <a:pPr marL="171450" indent="-171450" algn="just">
              <a:lnSpc>
                <a:spcPct val="150000"/>
              </a:lnSpc>
              <a:buFont typeface="Arial" panose="020B0604020202020204" pitchFamily="34" charset="0"/>
              <a:buChar char="•"/>
            </a:pPr>
            <a:r>
              <a:rPr lang="en-US" sz="1050" dirty="0">
                <a:latin typeface="Arial" panose="020B0604020202020204" pitchFamily="34" charset="0"/>
                <a:cs typeface="Arial" panose="020B0604020202020204" pitchFamily="34" charset="0"/>
              </a:rPr>
              <a:t>(g) Possible Adjustment of Conversion Price of Series E Preferred Stock Upon Qualifying IPO. In the event of a Qualifying IPO in which the initial price per share to the public for the Company’s Common Stock as set forth in the prospectus for such IPO (“IPO Price”) is less than $18.55614, then the Conversion Price for the Series E Preferred Stock shall be adjusted so that each share of Series E Preferred Stock shall convert into (A) the number of shares of Common Stock issuable on conversion […] pursuant to the other provisions of this Section 4, (B) an additional number of shares of Common Stock equal to (x) the difference between the Target Price and the IPO Price, (y) divided by the IPO Price.</a:t>
            </a:r>
          </a:p>
        </p:txBody>
      </p:sp>
      <p:sp>
        <p:nvSpPr>
          <p:cNvPr id="10" name="TextBox 9"/>
          <p:cNvSpPr txBox="1"/>
          <p:nvPr/>
        </p:nvSpPr>
        <p:spPr>
          <a:xfrm>
            <a:off x="899592" y="4717085"/>
            <a:ext cx="7920880" cy="1304203"/>
          </a:xfrm>
          <a:prstGeom prst="rect">
            <a:avLst/>
          </a:prstGeom>
          <a:noFill/>
        </p:spPr>
        <p:txBody>
          <a:bodyPr wrap="square" rtlCol="0">
            <a:spAutoFit/>
          </a:bodyPr>
          <a:lstStyle/>
          <a:p>
            <a:pPr marL="171450" indent="-171450">
              <a:lnSpc>
                <a:spcPct val="150000"/>
              </a:lnSpc>
              <a:buFont typeface="Arial" panose="020B0604020202020204" pitchFamily="34" charset="0"/>
              <a:buChar char="•"/>
            </a:pPr>
            <a:r>
              <a:rPr lang="en-US" sz="1050" dirty="0">
                <a:latin typeface="Arial" panose="020B0604020202020204" pitchFamily="34" charset="0"/>
                <a:cs typeface="Arial" panose="020B0604020202020204" pitchFamily="34" charset="0"/>
              </a:rPr>
              <a:t>Similar to Liquidation Preferences, ‘Ratchets’ guarantee minimum IPO payoff per share</a:t>
            </a:r>
          </a:p>
          <a:p>
            <a:pPr marL="171450" indent="-171450">
              <a:lnSpc>
                <a:spcPct val="150000"/>
              </a:lnSpc>
              <a:buFont typeface="Arial" panose="020B0604020202020204" pitchFamily="34" charset="0"/>
              <a:buChar char="•"/>
            </a:pPr>
            <a:r>
              <a:rPr lang="en-US" sz="1050" dirty="0">
                <a:latin typeface="Arial" panose="020B0604020202020204" pitchFamily="34" charset="0"/>
                <a:cs typeface="Arial" panose="020B0604020202020204" pitchFamily="34" charset="0"/>
              </a:rPr>
              <a:t>Achieved through adjustment of conversion ratios</a:t>
            </a:r>
          </a:p>
          <a:p>
            <a:pPr>
              <a:lnSpc>
                <a:spcPct val="150000"/>
              </a:lnSpc>
            </a:pPr>
            <a:r>
              <a:rPr lang="en-US" sz="1050" b="1" u="sng" dirty="0">
                <a:latin typeface="Arial" panose="020B0604020202020204" pitchFamily="34" charset="0"/>
                <a:cs typeface="Arial" panose="020B0604020202020204" pitchFamily="34" charset="0"/>
              </a:rPr>
              <a:t>Rule Variations:</a:t>
            </a:r>
          </a:p>
          <a:p>
            <a:pPr marL="171450" indent="-171450">
              <a:lnSpc>
                <a:spcPct val="150000"/>
              </a:lnSpc>
              <a:buFont typeface="Arial" panose="020B0604020202020204" pitchFamily="34" charset="0"/>
              <a:buChar char="•"/>
            </a:pPr>
            <a:r>
              <a:rPr lang="en-US" sz="1050" dirty="0">
                <a:latin typeface="Arial" panose="020B0604020202020204" pitchFamily="34" charset="0"/>
                <a:cs typeface="Arial" panose="020B0604020202020204" pitchFamily="34" charset="0"/>
              </a:rPr>
              <a:t>Different price guarantees</a:t>
            </a:r>
          </a:p>
          <a:p>
            <a:pPr marL="171450" indent="-171450">
              <a:lnSpc>
                <a:spcPct val="150000"/>
              </a:lnSpc>
              <a:buFont typeface="Arial" panose="020B0604020202020204" pitchFamily="34" charset="0"/>
              <a:buChar char="•"/>
            </a:pPr>
            <a:r>
              <a:rPr lang="en-US" sz="1050" dirty="0">
                <a:latin typeface="Arial" panose="020B0604020202020204" pitchFamily="34" charset="0"/>
                <a:cs typeface="Arial" panose="020B0604020202020204" pitchFamily="34" charset="0"/>
              </a:rPr>
              <a:t>No ‘Ratchet’ (early Series typically don’t have Ratchets, and only ~25% of later stage Series)</a:t>
            </a:r>
          </a:p>
        </p:txBody>
      </p:sp>
      <p:pic>
        <p:nvPicPr>
          <p:cNvPr id="11" name="Picture 2" descr="Square logo and symbol, meaning, history, PNG">
            <a:extLst>
              <a:ext uri="{FF2B5EF4-FFF2-40B4-BE49-F238E27FC236}">
                <a16:creationId xmlns:a16="http://schemas.microsoft.com/office/drawing/2014/main" id="{92DAFE52-3F72-4EAB-B188-C9221E605CA0}"/>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028384" y="1124744"/>
            <a:ext cx="767232" cy="4315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957576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r>
              <a:rPr lang="en-US" dirty="0"/>
              <a:t>IPO ‘Ratchets’ </a:t>
            </a:r>
            <a:r>
              <a:rPr lang="en-US" sz="1200" dirty="0"/>
              <a:t>(Example: Square)</a:t>
            </a:r>
            <a:endParaRPr lang="en-US" dirty="0"/>
          </a:p>
        </p:txBody>
      </p:sp>
      <p:sp>
        <p:nvSpPr>
          <p:cNvPr id="3" name="Slide Number Placeholder 2"/>
          <p:cNvSpPr>
            <a:spLocks noGrp="1"/>
          </p:cNvSpPr>
          <p:nvPr>
            <p:ph type="sldNum" sz="quarter" idx="12"/>
          </p:nvPr>
        </p:nvSpPr>
        <p:spPr/>
        <p:txBody>
          <a:bodyPr/>
          <a:lstStyle/>
          <a:p>
            <a:fld id="{C76FEBDD-00E6-4BCE-81BB-64ADCF1A94EA}" type="slidenum">
              <a:rPr lang="de-DE" smtClean="0"/>
              <a:pPr/>
              <a:t>32</a:t>
            </a:fld>
            <a:endParaRPr lang="de-DE"/>
          </a:p>
        </p:txBody>
      </p:sp>
      <p:sp>
        <p:nvSpPr>
          <p:cNvPr id="4" name="Rechteck 3"/>
          <p:cNvSpPr/>
          <p:nvPr/>
        </p:nvSpPr>
        <p:spPr>
          <a:xfrm>
            <a:off x="971600" y="1844824"/>
            <a:ext cx="7272808" cy="1720151"/>
          </a:xfrm>
          <a:prstGeom prst="rect">
            <a:avLst/>
          </a:prstGeom>
        </p:spPr>
        <p:txBody>
          <a:bodyPr wrap="square">
            <a:spAutoFit/>
          </a:bodyPr>
          <a:lstStyle/>
          <a:p>
            <a:pPr algn="just">
              <a:lnSpc>
                <a:spcPct val="150000"/>
              </a:lnSpc>
            </a:pPr>
            <a:r>
              <a:rPr lang="en-US" sz="1200" dirty="0">
                <a:latin typeface="Arial" panose="020B0604020202020204" pitchFamily="34" charset="0"/>
                <a:cs typeface="Arial" panose="020B0604020202020204" pitchFamily="34" charset="0"/>
              </a:rPr>
              <a:t>“In the event of such offering, in which the price per share of the Company’s common stock is less than $18.55614, […] each share of Series E preferred stock shall convert into: </a:t>
            </a:r>
          </a:p>
          <a:p>
            <a:pPr marL="342900" indent="-342900" algn="just">
              <a:lnSpc>
                <a:spcPct val="150000"/>
              </a:lnSpc>
              <a:buAutoNum type="alphaUcParenBoth"/>
            </a:pPr>
            <a:r>
              <a:rPr lang="en-US" sz="1200" dirty="0">
                <a:latin typeface="Arial" panose="020B0604020202020204" pitchFamily="34" charset="0"/>
                <a:cs typeface="Arial" panose="020B0604020202020204" pitchFamily="34" charset="0"/>
              </a:rPr>
              <a:t>the number of shares of common stock issuable on conversion of such share of Series E preferred stock; and </a:t>
            </a:r>
          </a:p>
          <a:p>
            <a:pPr marL="342900" indent="-342900" algn="just">
              <a:lnSpc>
                <a:spcPct val="150000"/>
              </a:lnSpc>
              <a:buAutoNum type="alphaUcParenBoth"/>
            </a:pPr>
            <a:r>
              <a:rPr lang="en-US" sz="1200" dirty="0">
                <a:latin typeface="Arial" panose="020B0604020202020204" pitchFamily="34" charset="0"/>
                <a:cs typeface="Arial" panose="020B0604020202020204" pitchFamily="34" charset="0"/>
              </a:rPr>
              <a:t>an additional number of shares of common stock equal to (x) the difference between $18.55614 and the public offering share price, (y) divided by the public offering </a:t>
            </a:r>
            <a:r>
              <a:rPr lang="de-DE" sz="1200" dirty="0" err="1">
                <a:latin typeface="Arial" panose="020B0604020202020204" pitchFamily="34" charset="0"/>
                <a:cs typeface="Arial" panose="020B0604020202020204" pitchFamily="34" charset="0"/>
              </a:rPr>
              <a:t>share</a:t>
            </a:r>
            <a:r>
              <a:rPr lang="de-DE" sz="1200" dirty="0">
                <a:latin typeface="Arial" panose="020B0604020202020204" pitchFamily="34" charset="0"/>
                <a:cs typeface="Arial" panose="020B0604020202020204" pitchFamily="34" charset="0"/>
              </a:rPr>
              <a:t> </a:t>
            </a:r>
            <a:r>
              <a:rPr lang="de-DE" sz="1200" dirty="0" err="1">
                <a:latin typeface="Arial" panose="020B0604020202020204" pitchFamily="34" charset="0"/>
                <a:cs typeface="Arial" panose="020B0604020202020204" pitchFamily="34" charset="0"/>
              </a:rPr>
              <a:t>price</a:t>
            </a:r>
            <a:r>
              <a:rPr lang="de-DE" sz="1200" dirty="0">
                <a:latin typeface="Arial" panose="020B0604020202020204" pitchFamily="34" charset="0"/>
                <a:cs typeface="Arial" panose="020B0604020202020204" pitchFamily="34" charset="0"/>
              </a:rPr>
              <a:t>.” </a:t>
            </a:r>
          </a:p>
        </p:txBody>
      </p:sp>
      <p:sp>
        <p:nvSpPr>
          <p:cNvPr id="5" name="Rechteck 4"/>
          <p:cNvSpPr/>
          <p:nvPr/>
        </p:nvSpPr>
        <p:spPr>
          <a:xfrm>
            <a:off x="2429587" y="4005064"/>
            <a:ext cx="4230646" cy="1323439"/>
          </a:xfrm>
          <a:prstGeom prst="rect">
            <a:avLst/>
          </a:prstGeom>
          <a:ln w="6350">
            <a:solidFill>
              <a:srgbClr val="FF0000"/>
            </a:solidFill>
          </a:ln>
        </p:spPr>
        <p:txBody>
          <a:bodyPr wrap="none">
            <a:spAutoFit/>
          </a:bodyPr>
          <a:lstStyle/>
          <a:p>
            <a:pPr algn="ctr"/>
            <a:r>
              <a:rPr lang="en-US" sz="1600" dirty="0">
                <a:latin typeface="Arial" panose="020B0604020202020204" pitchFamily="34" charset="0"/>
                <a:cs typeface="Arial" panose="020B0604020202020204" pitchFamily="34" charset="0"/>
              </a:rPr>
              <a:t>($18.55614 - $9) / $9 = 1.0618</a:t>
            </a:r>
          </a:p>
          <a:p>
            <a:pPr algn="ctr"/>
            <a:endParaRPr lang="en-US" sz="1600" dirty="0">
              <a:latin typeface="Arial" panose="020B0604020202020204" pitchFamily="34" charset="0"/>
              <a:cs typeface="Arial" panose="020B0604020202020204" pitchFamily="34" charset="0"/>
            </a:endParaRPr>
          </a:p>
          <a:p>
            <a:pPr algn="ctr"/>
            <a:r>
              <a:rPr lang="en-US" sz="1600" u="sng" dirty="0">
                <a:latin typeface="Arial" panose="020B0604020202020204" pitchFamily="34" charset="0"/>
                <a:cs typeface="Arial" panose="020B0604020202020204" pitchFamily="34" charset="0"/>
              </a:rPr>
              <a:t>With 9.7mn. shares owned:</a:t>
            </a:r>
          </a:p>
          <a:p>
            <a:pPr algn="ctr"/>
            <a:endParaRPr lang="en-US" sz="1600" dirty="0">
              <a:latin typeface="Arial" panose="020B0604020202020204" pitchFamily="34" charset="0"/>
              <a:cs typeface="Arial" panose="020B0604020202020204" pitchFamily="34" charset="0"/>
            </a:endParaRPr>
          </a:p>
          <a:p>
            <a:pPr algn="ctr"/>
            <a:r>
              <a:rPr lang="en-US" sz="1600" dirty="0">
                <a:latin typeface="Arial" panose="020B0604020202020204" pitchFamily="34" charset="0"/>
                <a:cs typeface="Arial" panose="020B0604020202020204" pitchFamily="34" charset="0"/>
              </a:rPr>
              <a:t>(9.7mn. x 1.0618) + 9.7mn. = 20mn. shares </a:t>
            </a:r>
          </a:p>
        </p:txBody>
      </p:sp>
      <p:sp>
        <p:nvSpPr>
          <p:cNvPr id="7" name="Right Brace 6"/>
          <p:cNvSpPr/>
          <p:nvPr/>
        </p:nvSpPr>
        <p:spPr>
          <a:xfrm rot="5400000">
            <a:off x="4615048" y="5064669"/>
            <a:ext cx="76648" cy="693743"/>
          </a:xfrm>
          <a:prstGeom prst="rightBrace">
            <a:avLst>
              <a:gd name="adj1" fmla="val 16223"/>
              <a:gd name="adj2" fmla="val 50000"/>
            </a:avLst>
          </a:prstGeom>
          <a:ln w="63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 name="TextBox 8"/>
          <p:cNvSpPr txBox="1"/>
          <p:nvPr/>
        </p:nvSpPr>
        <p:spPr>
          <a:xfrm>
            <a:off x="4130716" y="5473274"/>
            <a:ext cx="1080120" cy="553998"/>
          </a:xfrm>
          <a:prstGeom prst="rect">
            <a:avLst/>
          </a:prstGeom>
          <a:noFill/>
        </p:spPr>
        <p:txBody>
          <a:bodyPr wrap="square" rtlCol="0">
            <a:spAutoFit/>
          </a:bodyPr>
          <a:lstStyle/>
          <a:p>
            <a:pPr algn="ctr"/>
            <a:r>
              <a:rPr lang="en-US" sz="1000" dirty="0">
                <a:latin typeface="Arial" panose="020B0604020202020204" pitchFamily="34" charset="0"/>
                <a:cs typeface="Arial" panose="020B0604020202020204" pitchFamily="34" charset="0"/>
              </a:rPr>
              <a:t>Original Number of Shares</a:t>
            </a:r>
          </a:p>
        </p:txBody>
      </p:sp>
      <p:sp>
        <p:nvSpPr>
          <p:cNvPr id="10" name="Right Brace 9"/>
          <p:cNvSpPr/>
          <p:nvPr/>
        </p:nvSpPr>
        <p:spPr>
          <a:xfrm rot="5400000">
            <a:off x="3333010" y="4671242"/>
            <a:ext cx="76648" cy="1487100"/>
          </a:xfrm>
          <a:prstGeom prst="rightBrace">
            <a:avLst>
              <a:gd name="adj1" fmla="val 16223"/>
              <a:gd name="adj2" fmla="val 50000"/>
            </a:avLst>
          </a:prstGeom>
          <a:ln w="63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 name="TextBox 10"/>
          <p:cNvSpPr txBox="1"/>
          <p:nvPr/>
        </p:nvSpPr>
        <p:spPr>
          <a:xfrm>
            <a:off x="2699792" y="5476526"/>
            <a:ext cx="1080120" cy="553998"/>
          </a:xfrm>
          <a:prstGeom prst="rect">
            <a:avLst/>
          </a:prstGeom>
          <a:noFill/>
        </p:spPr>
        <p:txBody>
          <a:bodyPr wrap="square" rtlCol="0">
            <a:spAutoFit/>
          </a:bodyPr>
          <a:lstStyle/>
          <a:p>
            <a:pPr algn="ctr"/>
            <a:r>
              <a:rPr lang="en-US" sz="1000" dirty="0">
                <a:latin typeface="Arial" panose="020B0604020202020204" pitchFamily="34" charset="0"/>
                <a:cs typeface="Arial" panose="020B0604020202020204" pitchFamily="34" charset="0"/>
              </a:rPr>
              <a:t>New ‘Ratchet’ Shares</a:t>
            </a:r>
          </a:p>
          <a:p>
            <a:pPr algn="ctr"/>
            <a:r>
              <a:rPr lang="en-US" sz="1000" dirty="0">
                <a:latin typeface="Arial" panose="020B0604020202020204" pitchFamily="34" charset="0"/>
                <a:cs typeface="Arial" panose="020B0604020202020204" pitchFamily="34" charset="0"/>
              </a:rPr>
              <a:t>= 10.3mn</a:t>
            </a:r>
          </a:p>
        </p:txBody>
      </p:sp>
      <p:pic>
        <p:nvPicPr>
          <p:cNvPr id="13" name="Picture 2" descr="Square logo and symbol, meaning, history, PNG">
            <a:extLst>
              <a:ext uri="{FF2B5EF4-FFF2-40B4-BE49-F238E27FC236}">
                <a16:creationId xmlns:a16="http://schemas.microsoft.com/office/drawing/2014/main" id="{CE45B2DE-FFDE-427D-962C-138F981A167F}"/>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028384" y="1124744"/>
            <a:ext cx="767232" cy="4315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6638805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r>
              <a:rPr lang="en-US" dirty="0"/>
              <a:t>IPO ‘Ratchets’ </a:t>
            </a:r>
            <a:r>
              <a:rPr lang="en-US" sz="1200" dirty="0"/>
              <a:t>(Determining Proceeds)</a:t>
            </a:r>
            <a:endParaRPr lang="en-US" dirty="0"/>
          </a:p>
        </p:txBody>
      </p:sp>
      <p:sp>
        <p:nvSpPr>
          <p:cNvPr id="3" name="Slide Number Placeholder 2"/>
          <p:cNvSpPr>
            <a:spLocks noGrp="1"/>
          </p:cNvSpPr>
          <p:nvPr>
            <p:ph type="sldNum" sz="quarter" idx="12"/>
          </p:nvPr>
        </p:nvSpPr>
        <p:spPr/>
        <p:txBody>
          <a:bodyPr/>
          <a:lstStyle/>
          <a:p>
            <a:fld id="{C76FEBDD-00E6-4BCE-81BB-64ADCF1A94EA}" type="slidenum">
              <a:rPr lang="de-DE" smtClean="0"/>
              <a:pPr/>
              <a:t>33</a:t>
            </a:fld>
            <a:endParaRPr lang="de-DE"/>
          </a:p>
        </p:txBody>
      </p:sp>
      <p:sp>
        <p:nvSpPr>
          <p:cNvPr id="6" name="Rectangle 5"/>
          <p:cNvSpPr/>
          <p:nvPr/>
        </p:nvSpPr>
        <p:spPr>
          <a:xfrm>
            <a:off x="388180" y="1340768"/>
            <a:ext cx="4032448" cy="288032"/>
          </a:xfrm>
          <a:prstGeom prst="rect">
            <a:avLst/>
          </a:prstGeom>
          <a:solidFill>
            <a:schemeClr val="tx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1710152" y="1350003"/>
            <a:ext cx="1312288" cy="276999"/>
          </a:xfrm>
          <a:prstGeom prst="rect">
            <a:avLst/>
          </a:prstGeom>
          <a:noFill/>
        </p:spPr>
        <p:txBody>
          <a:bodyPr wrap="square" rtlCol="0">
            <a:spAutoFit/>
          </a:bodyPr>
          <a:lstStyle/>
          <a:p>
            <a:pPr algn="ctr"/>
            <a:r>
              <a:rPr lang="en-US" sz="1200" dirty="0">
                <a:solidFill>
                  <a:schemeClr val="bg1"/>
                </a:solidFill>
                <a:latin typeface="Arial" panose="020B0604020202020204" pitchFamily="34" charset="0"/>
                <a:cs typeface="Arial" panose="020B0604020202020204" pitchFamily="34" charset="0"/>
              </a:rPr>
              <a:t>IPO Exit</a:t>
            </a:r>
          </a:p>
        </p:txBody>
      </p:sp>
      <mc:AlternateContent xmlns:mc="http://schemas.openxmlformats.org/markup-compatibility/2006" xmlns:a14="http://schemas.microsoft.com/office/drawing/2010/main">
        <mc:Choice Requires="a14">
          <p:sp>
            <p:nvSpPr>
              <p:cNvPr id="8" name="Rectangle 7"/>
              <p:cNvSpPr/>
              <p:nvPr/>
            </p:nvSpPr>
            <p:spPr>
              <a:xfrm>
                <a:off x="1409083" y="2638395"/>
                <a:ext cx="7339381" cy="276999"/>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sz="1200" b="0" i="1" smtClean="0">
                          <a:latin typeface="Cambria Math" panose="02040503050406030204" pitchFamily="18" charset="0"/>
                        </a:rPr>
                        <m:t>𝐸𝑥𝑖𝑡</m:t>
                      </m:r>
                      <m:r>
                        <a:rPr lang="en-US" sz="1200" b="0" i="1" smtClean="0">
                          <a:latin typeface="Cambria Math" panose="02040503050406030204" pitchFamily="18" charset="0"/>
                        </a:rPr>
                        <m:t> </m:t>
                      </m:r>
                      <m:r>
                        <a:rPr lang="en-US" sz="1200" b="0" i="1" smtClean="0">
                          <a:latin typeface="Cambria Math" panose="02040503050406030204" pitchFamily="18" charset="0"/>
                        </a:rPr>
                        <m:t>𝑃𝑟𝑜𝑐𝑒𝑒𝑑𝑠</m:t>
                      </m:r>
                      <m:r>
                        <a:rPr lang="en-US" sz="1200" b="0" i="1" smtClean="0">
                          <a:latin typeface="Cambria Math" panose="02040503050406030204" pitchFamily="18" charset="0"/>
                        </a:rPr>
                        <m:t>=</m:t>
                      </m:r>
                      <m:r>
                        <a:rPr lang="en-US" sz="1200" b="0" i="1" smtClean="0">
                          <a:latin typeface="Cambria Math" panose="02040503050406030204" pitchFamily="18" charset="0"/>
                        </a:rPr>
                        <m:t>𝐼𝑃𝑂</m:t>
                      </m:r>
                      <m:r>
                        <a:rPr lang="en-US" sz="1200" b="0" i="1" smtClean="0">
                          <a:latin typeface="Cambria Math" panose="02040503050406030204" pitchFamily="18" charset="0"/>
                        </a:rPr>
                        <m:t> </m:t>
                      </m:r>
                      <m:r>
                        <a:rPr lang="en-US" sz="1200" b="0" i="1" smtClean="0">
                          <a:latin typeface="Cambria Math" panose="02040503050406030204" pitchFamily="18" charset="0"/>
                        </a:rPr>
                        <m:t>𝑃𝑟𝑖𝑐𝑒</m:t>
                      </m:r>
                      <m:r>
                        <a:rPr lang="en-US" sz="1200" b="0" i="1" smtClean="0">
                          <a:latin typeface="Cambria Math" panose="02040503050406030204" pitchFamily="18" charset="0"/>
                        </a:rPr>
                        <m:t> </m:t>
                      </m:r>
                      <m:r>
                        <a:rPr lang="en-US" sz="1200" b="0" i="1" smtClean="0">
                          <a:latin typeface="Cambria Math" panose="02040503050406030204" pitchFamily="18" charset="0"/>
                        </a:rPr>
                        <m:t>𝑝𝑒𝑟</m:t>
                      </m:r>
                      <m:r>
                        <a:rPr lang="en-US" sz="1200" b="0" i="1" smtClean="0">
                          <a:latin typeface="Cambria Math" panose="02040503050406030204" pitchFamily="18" charset="0"/>
                        </a:rPr>
                        <m:t> </m:t>
                      </m:r>
                      <m:r>
                        <a:rPr lang="en-US" sz="1200" b="0" i="1" smtClean="0">
                          <a:latin typeface="Cambria Math" panose="02040503050406030204" pitchFamily="18" charset="0"/>
                        </a:rPr>
                        <m:t>𝐶𝑜𝑚𝑚𝑜𝑛</m:t>
                      </m:r>
                      <m:r>
                        <a:rPr lang="en-US" sz="1200" b="0" i="1" smtClean="0">
                          <a:latin typeface="Cambria Math" panose="02040503050406030204" pitchFamily="18" charset="0"/>
                        </a:rPr>
                        <m:t> </m:t>
                      </m:r>
                      <m:r>
                        <a:rPr lang="en-US" sz="1200" b="0" i="1" smtClean="0">
                          <a:latin typeface="Cambria Math" panose="02040503050406030204" pitchFamily="18" charset="0"/>
                        </a:rPr>
                        <m:t>𝑆h𝑎𝑟𝑒</m:t>
                      </m:r>
                      <m:r>
                        <a:rPr lang="en-US" sz="1200" b="0" i="1" smtClean="0">
                          <a:latin typeface="Cambria Math" panose="02040503050406030204" pitchFamily="18" charset="0"/>
                        </a:rPr>
                        <m:t> ×</m:t>
                      </m:r>
                      <m:r>
                        <a:rPr lang="en-US" sz="1200" b="0" i="1" smtClean="0">
                          <a:latin typeface="Cambria Math" panose="02040503050406030204" pitchFamily="18" charset="0"/>
                          <a:ea typeface="Cambria Math" panose="02040503050406030204" pitchFamily="18" charset="0"/>
                        </a:rPr>
                        <m:t>𝑁𝑜</m:t>
                      </m:r>
                      <m:r>
                        <a:rPr lang="en-US" sz="1200" b="0" i="1" smtClean="0">
                          <a:latin typeface="Cambria Math" panose="02040503050406030204" pitchFamily="18" charset="0"/>
                          <a:ea typeface="Cambria Math" panose="02040503050406030204" pitchFamily="18" charset="0"/>
                        </a:rPr>
                        <m:t>. </m:t>
                      </m:r>
                      <m:r>
                        <a:rPr lang="en-US" sz="1200" b="0" i="1" smtClean="0">
                          <a:latin typeface="Cambria Math" panose="02040503050406030204" pitchFamily="18" charset="0"/>
                          <a:ea typeface="Cambria Math" panose="02040503050406030204" pitchFamily="18" charset="0"/>
                        </a:rPr>
                        <m:t>𝑜𝑓</m:t>
                      </m:r>
                      <m:r>
                        <a:rPr lang="en-US" sz="1200" b="0" i="1" smtClean="0">
                          <a:latin typeface="Cambria Math" panose="02040503050406030204" pitchFamily="18" charset="0"/>
                          <a:ea typeface="Cambria Math" panose="02040503050406030204" pitchFamily="18" charset="0"/>
                        </a:rPr>
                        <m:t> </m:t>
                      </m:r>
                      <m:r>
                        <a:rPr lang="en-US" sz="1200" b="0" i="1" smtClean="0">
                          <a:latin typeface="Cambria Math" panose="02040503050406030204" pitchFamily="18" charset="0"/>
                          <a:ea typeface="Cambria Math" panose="02040503050406030204" pitchFamily="18" charset="0"/>
                        </a:rPr>
                        <m:t>𝑃𝑟𝑒𝑓𝑒𝑟𝑟𝑒𝑑</m:t>
                      </m:r>
                      <m:r>
                        <a:rPr lang="en-US" sz="1200" b="0" i="1" smtClean="0">
                          <a:latin typeface="Cambria Math" panose="02040503050406030204" pitchFamily="18" charset="0"/>
                          <a:ea typeface="Cambria Math" panose="02040503050406030204" pitchFamily="18" charset="0"/>
                        </a:rPr>
                        <m:t> </m:t>
                      </m:r>
                      <m:r>
                        <a:rPr lang="en-US" sz="1200" b="0" i="1" smtClean="0">
                          <a:latin typeface="Cambria Math" panose="02040503050406030204" pitchFamily="18" charset="0"/>
                          <a:ea typeface="Cambria Math" panose="02040503050406030204" pitchFamily="18" charset="0"/>
                        </a:rPr>
                        <m:t>𝑆h𝑎𝑟𝑒𝑠</m:t>
                      </m:r>
                      <m:r>
                        <a:rPr lang="en-US" sz="1200" b="0" i="1" smtClean="0">
                          <a:latin typeface="Cambria Math" panose="02040503050406030204" pitchFamily="18" charset="0"/>
                          <a:ea typeface="Cambria Math" panose="02040503050406030204" pitchFamily="18" charset="0"/>
                        </a:rPr>
                        <m:t>×</m:t>
                      </m:r>
                      <m:r>
                        <a:rPr lang="en-US" sz="1200" b="0" i="1" smtClean="0">
                          <a:latin typeface="Cambria Math" panose="02040503050406030204" pitchFamily="18" charset="0"/>
                          <a:ea typeface="Cambria Math" panose="02040503050406030204" pitchFamily="18" charset="0"/>
                        </a:rPr>
                        <m:t>𝐶𝑜𝑛𝑣𝑒𝑟𝑠𝑖𝑜𝑛</m:t>
                      </m:r>
                      <m:r>
                        <a:rPr lang="en-US" sz="1200" b="0" i="1" smtClean="0">
                          <a:latin typeface="Cambria Math" panose="02040503050406030204" pitchFamily="18" charset="0"/>
                          <a:ea typeface="Cambria Math" panose="02040503050406030204" pitchFamily="18" charset="0"/>
                        </a:rPr>
                        <m:t> </m:t>
                      </m:r>
                      <m:r>
                        <a:rPr lang="en-US" sz="1200" b="0" i="1" smtClean="0">
                          <a:latin typeface="Cambria Math" panose="02040503050406030204" pitchFamily="18" charset="0"/>
                          <a:ea typeface="Cambria Math" panose="02040503050406030204" pitchFamily="18" charset="0"/>
                        </a:rPr>
                        <m:t>𝑅𝑎𝑡𝑒</m:t>
                      </m:r>
                      <m:r>
                        <a:rPr lang="en-US" sz="1200" b="0" i="1" smtClean="0">
                          <a:latin typeface="Cambria Math" panose="02040503050406030204" pitchFamily="18" charset="0"/>
                          <a:ea typeface="Cambria Math" panose="02040503050406030204" pitchFamily="18" charset="0"/>
                        </a:rPr>
                        <m:t>+</m:t>
                      </m:r>
                      <m:r>
                        <a:rPr lang="en-US" sz="1200" b="0" i="1" smtClean="0">
                          <a:latin typeface="Cambria Math" panose="02040503050406030204" pitchFamily="18" charset="0"/>
                          <a:ea typeface="Cambria Math" panose="02040503050406030204" pitchFamily="18" charset="0"/>
                        </a:rPr>
                        <m:t>𝑅𝑎𝑡𝑐h𝑒𝑡</m:t>
                      </m:r>
                    </m:oMath>
                  </m:oMathPara>
                </a14:m>
                <a:endParaRPr lang="en-US" sz="1200" dirty="0"/>
              </a:p>
            </p:txBody>
          </p:sp>
        </mc:Choice>
        <mc:Fallback xmlns="">
          <p:sp>
            <p:nvSpPr>
              <p:cNvPr id="8" name="Rectangle 7"/>
              <p:cNvSpPr>
                <a:spLocks noRot="1" noChangeAspect="1" noMove="1" noResize="1" noEditPoints="1" noAdjustHandles="1" noChangeArrowheads="1" noChangeShapeType="1" noTextEdit="1"/>
              </p:cNvSpPr>
              <p:nvPr/>
            </p:nvSpPr>
            <p:spPr>
              <a:xfrm>
                <a:off x="1409083" y="2638395"/>
                <a:ext cx="7339381" cy="276999"/>
              </a:xfrm>
              <a:prstGeom prst="rect">
                <a:avLst/>
              </a:prstGeom>
              <a:blipFill>
                <a:blip r:embed="rId2"/>
                <a:stretch>
                  <a:fillRect b="-4444"/>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9" name="Rectangle 8"/>
              <p:cNvSpPr/>
              <p:nvPr/>
            </p:nvSpPr>
            <p:spPr>
              <a:xfrm>
                <a:off x="1359052" y="2278355"/>
                <a:ext cx="6614823" cy="276999"/>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sz="1200" b="0" i="1" smtClean="0">
                          <a:latin typeface="Cambria Math" panose="02040503050406030204" pitchFamily="18" charset="0"/>
                        </a:rPr>
                        <m:t>𝐸𝑥𝑖𝑡</m:t>
                      </m:r>
                      <m:r>
                        <a:rPr lang="en-US" sz="1200" b="0" i="1" smtClean="0">
                          <a:latin typeface="Cambria Math" panose="02040503050406030204" pitchFamily="18" charset="0"/>
                        </a:rPr>
                        <m:t> </m:t>
                      </m:r>
                      <m:r>
                        <a:rPr lang="en-US" sz="1200" b="0" i="1" smtClean="0">
                          <a:latin typeface="Cambria Math" panose="02040503050406030204" pitchFamily="18" charset="0"/>
                        </a:rPr>
                        <m:t>𝑃𝑟𝑜𝑐𝑒𝑒𝑑𝑠</m:t>
                      </m:r>
                      <m:r>
                        <a:rPr lang="en-US" sz="1200" b="0" i="1" smtClean="0">
                          <a:latin typeface="Cambria Math" panose="02040503050406030204" pitchFamily="18" charset="0"/>
                        </a:rPr>
                        <m:t>=</m:t>
                      </m:r>
                      <m:r>
                        <a:rPr lang="en-US" sz="1200" b="0" i="1" smtClean="0">
                          <a:latin typeface="Cambria Math" panose="02040503050406030204" pitchFamily="18" charset="0"/>
                        </a:rPr>
                        <m:t>𝐼𝑃𝑂</m:t>
                      </m:r>
                      <m:r>
                        <a:rPr lang="en-US" sz="1200" b="0" i="1" smtClean="0">
                          <a:latin typeface="Cambria Math" panose="02040503050406030204" pitchFamily="18" charset="0"/>
                        </a:rPr>
                        <m:t> </m:t>
                      </m:r>
                      <m:r>
                        <a:rPr lang="en-US" sz="1200" b="0" i="1" smtClean="0">
                          <a:latin typeface="Cambria Math" panose="02040503050406030204" pitchFamily="18" charset="0"/>
                        </a:rPr>
                        <m:t>𝑃𝑟𝑖𝑐𝑒</m:t>
                      </m:r>
                      <m:r>
                        <a:rPr lang="en-US" sz="1200" b="0" i="1" smtClean="0">
                          <a:latin typeface="Cambria Math" panose="02040503050406030204" pitchFamily="18" charset="0"/>
                        </a:rPr>
                        <m:t> </m:t>
                      </m:r>
                      <m:r>
                        <a:rPr lang="en-US" sz="1200" b="0" i="1" smtClean="0">
                          <a:latin typeface="Cambria Math" panose="02040503050406030204" pitchFamily="18" charset="0"/>
                        </a:rPr>
                        <m:t>𝑝𝑒𝑟</m:t>
                      </m:r>
                      <m:r>
                        <a:rPr lang="en-US" sz="1200" b="0" i="1" smtClean="0">
                          <a:latin typeface="Cambria Math" panose="02040503050406030204" pitchFamily="18" charset="0"/>
                        </a:rPr>
                        <m:t> </m:t>
                      </m:r>
                      <m:r>
                        <a:rPr lang="en-US" sz="1200" b="0" i="1" smtClean="0">
                          <a:latin typeface="Cambria Math" panose="02040503050406030204" pitchFamily="18" charset="0"/>
                        </a:rPr>
                        <m:t>𝐶𝑜𝑚𝑚𝑜𝑛</m:t>
                      </m:r>
                      <m:r>
                        <a:rPr lang="en-US" sz="1200" b="0" i="1" smtClean="0">
                          <a:latin typeface="Cambria Math" panose="02040503050406030204" pitchFamily="18" charset="0"/>
                        </a:rPr>
                        <m:t> </m:t>
                      </m:r>
                      <m:r>
                        <a:rPr lang="en-US" sz="1200" b="0" i="1" smtClean="0">
                          <a:latin typeface="Cambria Math" panose="02040503050406030204" pitchFamily="18" charset="0"/>
                        </a:rPr>
                        <m:t>𝑆h𝑎𝑟𝑒</m:t>
                      </m:r>
                      <m:r>
                        <a:rPr lang="en-US" sz="1200" b="0" i="1" smtClean="0">
                          <a:latin typeface="Cambria Math" panose="02040503050406030204" pitchFamily="18" charset="0"/>
                        </a:rPr>
                        <m:t> ×</m:t>
                      </m:r>
                      <m:r>
                        <a:rPr lang="en-US" sz="1200" b="0" i="1" smtClean="0">
                          <a:latin typeface="Cambria Math" panose="02040503050406030204" pitchFamily="18" charset="0"/>
                          <a:ea typeface="Cambria Math" panose="02040503050406030204" pitchFamily="18" charset="0"/>
                        </a:rPr>
                        <m:t>𝑁𝑜</m:t>
                      </m:r>
                      <m:r>
                        <a:rPr lang="en-US" sz="1200" b="0" i="1" smtClean="0">
                          <a:latin typeface="Cambria Math" panose="02040503050406030204" pitchFamily="18" charset="0"/>
                          <a:ea typeface="Cambria Math" panose="02040503050406030204" pitchFamily="18" charset="0"/>
                        </a:rPr>
                        <m:t>. </m:t>
                      </m:r>
                      <m:r>
                        <a:rPr lang="en-US" sz="1200" b="0" i="1" smtClean="0">
                          <a:latin typeface="Cambria Math" panose="02040503050406030204" pitchFamily="18" charset="0"/>
                          <a:ea typeface="Cambria Math" panose="02040503050406030204" pitchFamily="18" charset="0"/>
                        </a:rPr>
                        <m:t>𝑜𝑓</m:t>
                      </m:r>
                      <m:r>
                        <a:rPr lang="en-US" sz="1200" b="0" i="1" smtClean="0">
                          <a:latin typeface="Cambria Math" panose="02040503050406030204" pitchFamily="18" charset="0"/>
                          <a:ea typeface="Cambria Math" panose="02040503050406030204" pitchFamily="18" charset="0"/>
                        </a:rPr>
                        <m:t> </m:t>
                      </m:r>
                      <m:r>
                        <a:rPr lang="en-US" sz="1200" b="0" i="1" smtClean="0">
                          <a:latin typeface="Cambria Math" panose="02040503050406030204" pitchFamily="18" charset="0"/>
                          <a:ea typeface="Cambria Math" panose="02040503050406030204" pitchFamily="18" charset="0"/>
                        </a:rPr>
                        <m:t>𝑃𝑟𝑒𝑓𝑒𝑟𝑟𝑒𝑑</m:t>
                      </m:r>
                      <m:r>
                        <a:rPr lang="en-US" sz="1200" b="0" i="1" smtClean="0">
                          <a:latin typeface="Cambria Math" panose="02040503050406030204" pitchFamily="18" charset="0"/>
                          <a:ea typeface="Cambria Math" panose="02040503050406030204" pitchFamily="18" charset="0"/>
                        </a:rPr>
                        <m:t> </m:t>
                      </m:r>
                      <m:r>
                        <a:rPr lang="en-US" sz="1200" b="0" i="1" smtClean="0">
                          <a:latin typeface="Cambria Math" panose="02040503050406030204" pitchFamily="18" charset="0"/>
                          <a:ea typeface="Cambria Math" panose="02040503050406030204" pitchFamily="18" charset="0"/>
                        </a:rPr>
                        <m:t>𝑆h𝑎𝑟𝑒𝑠</m:t>
                      </m:r>
                      <m:r>
                        <a:rPr lang="en-US" sz="1200" b="0" i="1" smtClean="0">
                          <a:latin typeface="Cambria Math" panose="02040503050406030204" pitchFamily="18" charset="0"/>
                          <a:ea typeface="Cambria Math" panose="02040503050406030204" pitchFamily="18" charset="0"/>
                        </a:rPr>
                        <m:t>×</m:t>
                      </m:r>
                      <m:r>
                        <a:rPr lang="en-US" sz="1200" b="0" i="1" smtClean="0">
                          <a:latin typeface="Cambria Math" panose="02040503050406030204" pitchFamily="18" charset="0"/>
                          <a:ea typeface="Cambria Math" panose="02040503050406030204" pitchFamily="18" charset="0"/>
                        </a:rPr>
                        <m:t>𝐶𝑜𝑛𝑣𝑒𝑟𝑠𝑖𝑜𝑛</m:t>
                      </m:r>
                      <m:r>
                        <a:rPr lang="en-US" sz="1200" b="0" i="1" smtClean="0">
                          <a:latin typeface="Cambria Math" panose="02040503050406030204" pitchFamily="18" charset="0"/>
                          <a:ea typeface="Cambria Math" panose="02040503050406030204" pitchFamily="18" charset="0"/>
                        </a:rPr>
                        <m:t> </m:t>
                      </m:r>
                      <m:r>
                        <a:rPr lang="en-US" sz="1200" b="0" i="1" smtClean="0">
                          <a:latin typeface="Cambria Math" panose="02040503050406030204" pitchFamily="18" charset="0"/>
                          <a:ea typeface="Cambria Math" panose="02040503050406030204" pitchFamily="18" charset="0"/>
                        </a:rPr>
                        <m:t>𝑅𝑎𝑡𝑒</m:t>
                      </m:r>
                    </m:oMath>
                  </m:oMathPara>
                </a14:m>
                <a:endParaRPr lang="en-US" sz="1200" dirty="0"/>
              </a:p>
            </p:txBody>
          </p:sp>
        </mc:Choice>
        <mc:Fallback xmlns="">
          <p:sp>
            <p:nvSpPr>
              <p:cNvPr id="9" name="Rectangle 8"/>
              <p:cNvSpPr>
                <a:spLocks noRot="1" noChangeAspect="1" noMove="1" noResize="1" noEditPoints="1" noAdjustHandles="1" noChangeArrowheads="1" noChangeShapeType="1" noTextEdit="1"/>
              </p:cNvSpPr>
              <p:nvPr/>
            </p:nvSpPr>
            <p:spPr>
              <a:xfrm>
                <a:off x="1359052" y="2278355"/>
                <a:ext cx="6614823" cy="276999"/>
              </a:xfrm>
              <a:prstGeom prst="rect">
                <a:avLst/>
              </a:prstGeom>
              <a:blipFill>
                <a:blip r:embed="rId3"/>
                <a:stretch>
                  <a:fillRect b="-4444"/>
                </a:stretch>
              </a:blipFill>
            </p:spPr>
            <p:txBody>
              <a:bodyPr/>
              <a:lstStyle/>
              <a:p>
                <a:r>
                  <a:rPr lang="en-US">
                    <a:noFill/>
                  </a:rPr>
                  <a:t> </a:t>
                </a:r>
              </a:p>
            </p:txBody>
          </p:sp>
        </mc:Fallback>
      </mc:AlternateContent>
      <p:sp>
        <p:nvSpPr>
          <p:cNvPr id="10" name="Right Brace 9"/>
          <p:cNvSpPr/>
          <p:nvPr/>
        </p:nvSpPr>
        <p:spPr>
          <a:xfrm rot="10800000">
            <a:off x="1370759" y="2655384"/>
            <a:ext cx="76648" cy="243152"/>
          </a:xfrm>
          <a:prstGeom prst="rightBrace">
            <a:avLst>
              <a:gd name="adj1" fmla="val 16223"/>
              <a:gd name="adj2" fmla="val 50000"/>
            </a:avLst>
          </a:prstGeom>
          <a:ln w="63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 name="TextBox 10"/>
          <p:cNvSpPr txBox="1"/>
          <p:nvPr/>
        </p:nvSpPr>
        <p:spPr>
          <a:xfrm>
            <a:off x="435947" y="2636912"/>
            <a:ext cx="1138105" cy="261610"/>
          </a:xfrm>
          <a:prstGeom prst="rect">
            <a:avLst/>
          </a:prstGeom>
          <a:noFill/>
        </p:spPr>
        <p:txBody>
          <a:bodyPr wrap="square" rtlCol="0">
            <a:spAutoFit/>
          </a:bodyPr>
          <a:lstStyle/>
          <a:p>
            <a:r>
              <a:rPr lang="en-US" sz="1100" b="1" dirty="0">
                <a:latin typeface="Arial" panose="020B0604020202020204" pitchFamily="34" charset="0"/>
                <a:cs typeface="Arial" panose="020B0604020202020204" pitchFamily="34" charset="0"/>
              </a:rPr>
              <a:t>W/ Ratchet</a:t>
            </a:r>
          </a:p>
        </p:txBody>
      </p:sp>
      <p:sp>
        <p:nvSpPr>
          <p:cNvPr id="15" name="Right Brace 14"/>
          <p:cNvSpPr/>
          <p:nvPr/>
        </p:nvSpPr>
        <p:spPr>
          <a:xfrm rot="10800000">
            <a:off x="1368879" y="2295344"/>
            <a:ext cx="76648" cy="243152"/>
          </a:xfrm>
          <a:prstGeom prst="rightBrace">
            <a:avLst>
              <a:gd name="adj1" fmla="val 16223"/>
              <a:gd name="adj2" fmla="val 50000"/>
            </a:avLst>
          </a:prstGeom>
          <a:ln w="63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 name="TextBox 15"/>
          <p:cNvSpPr txBox="1"/>
          <p:nvPr/>
        </p:nvSpPr>
        <p:spPr>
          <a:xfrm>
            <a:off x="434067" y="2276872"/>
            <a:ext cx="1138105" cy="261610"/>
          </a:xfrm>
          <a:prstGeom prst="rect">
            <a:avLst/>
          </a:prstGeom>
          <a:noFill/>
        </p:spPr>
        <p:txBody>
          <a:bodyPr wrap="square" rtlCol="0">
            <a:spAutoFit/>
          </a:bodyPr>
          <a:lstStyle/>
          <a:p>
            <a:r>
              <a:rPr lang="en-US" sz="1100" b="1" dirty="0">
                <a:latin typeface="Arial" panose="020B0604020202020204" pitchFamily="34" charset="0"/>
                <a:cs typeface="Arial" panose="020B0604020202020204" pitchFamily="34" charset="0"/>
              </a:rPr>
              <a:t>No Ratchet</a:t>
            </a:r>
          </a:p>
        </p:txBody>
      </p:sp>
      <mc:AlternateContent xmlns:mc="http://schemas.openxmlformats.org/markup-compatibility/2006" xmlns:a14="http://schemas.microsoft.com/office/drawing/2010/main">
        <mc:Choice Requires="a14">
          <p:sp>
            <p:nvSpPr>
              <p:cNvPr id="19" name="Rectangle 18"/>
              <p:cNvSpPr/>
              <p:nvPr/>
            </p:nvSpPr>
            <p:spPr>
              <a:xfrm>
                <a:off x="1155868" y="3244338"/>
                <a:ext cx="7516096" cy="472694"/>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d>
                        <m:dPr>
                          <m:ctrlPr>
                            <a:rPr lang="en-US" sz="1100" b="0" i="1" smtClean="0">
                              <a:latin typeface="Cambria Math" panose="02040503050406030204" pitchFamily="18" charset="0"/>
                            </a:rPr>
                          </m:ctrlPr>
                        </m:dPr>
                        <m:e>
                          <m:f>
                            <m:fPr>
                              <m:ctrlPr>
                                <a:rPr lang="en-US" sz="1100" b="0" i="1" smtClean="0">
                                  <a:latin typeface="Cambria Math" panose="02040503050406030204" pitchFamily="18" charset="0"/>
                                </a:rPr>
                              </m:ctrlPr>
                            </m:fPr>
                            <m:num>
                              <m:d>
                                <m:dPr>
                                  <m:ctrlPr>
                                    <a:rPr lang="en-US" sz="1100" b="0" i="1" smtClean="0">
                                      <a:latin typeface="Cambria Math" panose="02040503050406030204" pitchFamily="18" charset="0"/>
                                    </a:rPr>
                                  </m:ctrlPr>
                                </m:dPr>
                                <m:e>
                                  <m:r>
                                    <a:rPr lang="en-US" sz="1100" b="0" i="1" smtClean="0">
                                      <a:latin typeface="Cambria Math" panose="02040503050406030204" pitchFamily="18" charset="0"/>
                                    </a:rPr>
                                    <m:t>𝐺𝑢𝑎𝑟𝑎𝑛𝑡𝑒𝑒𝑑</m:t>
                                  </m:r>
                                  <m:r>
                                    <a:rPr lang="en-US" sz="1100" b="0" i="1" smtClean="0">
                                      <a:latin typeface="Cambria Math" panose="02040503050406030204" pitchFamily="18" charset="0"/>
                                    </a:rPr>
                                    <m:t> </m:t>
                                  </m:r>
                                  <m:r>
                                    <a:rPr lang="en-US" sz="1100" b="0" i="1" smtClean="0">
                                      <a:latin typeface="Cambria Math" panose="02040503050406030204" pitchFamily="18" charset="0"/>
                                    </a:rPr>
                                    <m:t>𝑃𝑟𝑖𝑐𝑒</m:t>
                                  </m:r>
                                  <m:r>
                                    <a:rPr lang="en-US" sz="1100" b="0" i="1" smtClean="0">
                                      <a:latin typeface="Cambria Math" panose="02040503050406030204" pitchFamily="18" charset="0"/>
                                    </a:rPr>
                                    <m:t> </m:t>
                                  </m:r>
                                  <m:r>
                                    <a:rPr lang="en-US" sz="1100" b="0" i="1" smtClean="0">
                                      <a:latin typeface="Cambria Math" panose="02040503050406030204" pitchFamily="18" charset="0"/>
                                    </a:rPr>
                                    <m:t>𝑝𝑒𝑟</m:t>
                                  </m:r>
                                  <m:r>
                                    <a:rPr lang="en-US" sz="1100" b="0" i="1" smtClean="0">
                                      <a:latin typeface="Cambria Math" panose="02040503050406030204" pitchFamily="18" charset="0"/>
                                    </a:rPr>
                                    <m:t> </m:t>
                                  </m:r>
                                  <m:r>
                                    <a:rPr lang="en-US" sz="1100" b="0" i="1" smtClean="0">
                                      <a:latin typeface="Cambria Math" panose="02040503050406030204" pitchFamily="18" charset="0"/>
                                    </a:rPr>
                                    <m:t>𝐶𝑜𝑚</m:t>
                                  </m:r>
                                  <m:r>
                                    <a:rPr lang="en-US" sz="1100" b="0" i="1" smtClean="0">
                                      <a:latin typeface="Cambria Math" panose="02040503050406030204" pitchFamily="18" charset="0"/>
                                    </a:rPr>
                                    <m:t>. </m:t>
                                  </m:r>
                                  <m:r>
                                    <a:rPr lang="en-US" sz="1100" b="0" i="1" smtClean="0">
                                      <a:latin typeface="Cambria Math" panose="02040503050406030204" pitchFamily="18" charset="0"/>
                                    </a:rPr>
                                    <m:t>𝑆h𝑎𝑟𝑒</m:t>
                                  </m:r>
                                  <m:r>
                                    <a:rPr lang="en-US" sz="1100" b="0" i="1" smtClean="0">
                                      <a:latin typeface="Cambria Math" panose="02040503050406030204" pitchFamily="18" charset="0"/>
                                    </a:rPr>
                                    <m:t>−</m:t>
                                  </m:r>
                                  <m:r>
                                    <a:rPr lang="en-US" sz="1100" b="0" i="1" smtClean="0">
                                      <a:latin typeface="Cambria Math" panose="02040503050406030204" pitchFamily="18" charset="0"/>
                                    </a:rPr>
                                    <m:t>𝐼𝑃𝑂</m:t>
                                  </m:r>
                                  <m:r>
                                    <a:rPr lang="en-US" sz="1100" b="0" i="1" smtClean="0">
                                      <a:latin typeface="Cambria Math" panose="02040503050406030204" pitchFamily="18" charset="0"/>
                                    </a:rPr>
                                    <m:t> </m:t>
                                  </m:r>
                                  <m:r>
                                    <a:rPr lang="en-US" sz="1100" b="0" i="1" smtClean="0">
                                      <a:latin typeface="Cambria Math" panose="02040503050406030204" pitchFamily="18" charset="0"/>
                                    </a:rPr>
                                    <m:t>𝑃𝑟𝑖𝑐𝑒</m:t>
                                  </m:r>
                                  <m:r>
                                    <a:rPr lang="en-US" sz="1100" b="0" i="1" smtClean="0">
                                      <a:latin typeface="Cambria Math" panose="02040503050406030204" pitchFamily="18" charset="0"/>
                                    </a:rPr>
                                    <m:t> </m:t>
                                  </m:r>
                                  <m:r>
                                    <a:rPr lang="en-US" sz="1100" b="0" i="1" smtClean="0">
                                      <a:latin typeface="Cambria Math" panose="02040503050406030204" pitchFamily="18" charset="0"/>
                                    </a:rPr>
                                    <m:t>𝑝𝑒𝑟</m:t>
                                  </m:r>
                                  <m:r>
                                    <a:rPr lang="en-US" sz="1100" b="0" i="1" smtClean="0">
                                      <a:latin typeface="Cambria Math" panose="02040503050406030204" pitchFamily="18" charset="0"/>
                                    </a:rPr>
                                    <m:t> </m:t>
                                  </m:r>
                                  <m:r>
                                    <a:rPr lang="en-US" sz="1100" b="0" i="1" smtClean="0">
                                      <a:latin typeface="Cambria Math" panose="02040503050406030204" pitchFamily="18" charset="0"/>
                                    </a:rPr>
                                    <m:t>𝐶𝑜𝑚</m:t>
                                  </m:r>
                                  <m:r>
                                    <a:rPr lang="en-US" sz="1100" b="0" i="1" smtClean="0">
                                      <a:latin typeface="Cambria Math" panose="02040503050406030204" pitchFamily="18" charset="0"/>
                                    </a:rPr>
                                    <m:t>. </m:t>
                                  </m:r>
                                  <m:r>
                                    <a:rPr lang="en-US" sz="1100" b="0" i="1" smtClean="0">
                                      <a:latin typeface="Cambria Math" panose="02040503050406030204" pitchFamily="18" charset="0"/>
                                    </a:rPr>
                                    <m:t>𝑆h𝑎𝑟𝑒</m:t>
                                  </m:r>
                                </m:e>
                              </m:d>
                            </m:num>
                            <m:den>
                              <m:r>
                                <a:rPr lang="en-US" sz="1100" b="0" i="1" smtClean="0">
                                  <a:latin typeface="Cambria Math" panose="02040503050406030204" pitchFamily="18" charset="0"/>
                                </a:rPr>
                                <m:t>𝐼𝑃𝑂</m:t>
                              </m:r>
                              <m:r>
                                <a:rPr lang="en-US" sz="1100" b="0" i="1" smtClean="0">
                                  <a:latin typeface="Cambria Math" panose="02040503050406030204" pitchFamily="18" charset="0"/>
                                </a:rPr>
                                <m:t> </m:t>
                              </m:r>
                              <m:r>
                                <a:rPr lang="en-US" sz="1100" b="0" i="1" smtClean="0">
                                  <a:latin typeface="Cambria Math" panose="02040503050406030204" pitchFamily="18" charset="0"/>
                                </a:rPr>
                                <m:t>𝑃𝑟𝑖𝑐𝑒</m:t>
                              </m:r>
                              <m:r>
                                <a:rPr lang="en-US" sz="1100" b="0" i="1" smtClean="0">
                                  <a:latin typeface="Cambria Math" panose="02040503050406030204" pitchFamily="18" charset="0"/>
                                </a:rPr>
                                <m:t> </m:t>
                              </m:r>
                              <m:r>
                                <a:rPr lang="en-US" sz="1100" b="0" i="1" smtClean="0">
                                  <a:latin typeface="Cambria Math" panose="02040503050406030204" pitchFamily="18" charset="0"/>
                                </a:rPr>
                                <m:t>𝑝𝑒𝑟</m:t>
                              </m:r>
                              <m:r>
                                <a:rPr lang="en-US" sz="1100" b="0" i="1" smtClean="0">
                                  <a:latin typeface="Cambria Math" panose="02040503050406030204" pitchFamily="18" charset="0"/>
                                </a:rPr>
                                <m:t> </m:t>
                              </m:r>
                              <m:r>
                                <a:rPr lang="en-US" sz="1100" b="0" i="1" smtClean="0">
                                  <a:latin typeface="Cambria Math" panose="02040503050406030204" pitchFamily="18" charset="0"/>
                                </a:rPr>
                                <m:t>𝐶𝑜𝑚</m:t>
                              </m:r>
                              <m:r>
                                <a:rPr lang="en-US" sz="1100" b="0" i="1" smtClean="0">
                                  <a:latin typeface="Cambria Math" panose="02040503050406030204" pitchFamily="18" charset="0"/>
                                </a:rPr>
                                <m:t>. </m:t>
                              </m:r>
                              <m:r>
                                <a:rPr lang="en-US" sz="1100" b="0" i="1" smtClean="0">
                                  <a:latin typeface="Cambria Math" panose="02040503050406030204" pitchFamily="18" charset="0"/>
                                </a:rPr>
                                <m:t>𝑆h𝑎𝑟𝑒</m:t>
                              </m:r>
                            </m:den>
                          </m:f>
                        </m:e>
                      </m:d>
                      <m:r>
                        <a:rPr lang="en-US" sz="1100" b="0" i="1" smtClean="0">
                          <a:latin typeface="Cambria Math" panose="02040503050406030204" pitchFamily="18" charset="0"/>
                          <a:ea typeface="Cambria Math" panose="02040503050406030204" pitchFamily="18" charset="0"/>
                        </a:rPr>
                        <m:t>×</m:t>
                      </m:r>
                      <m:r>
                        <a:rPr lang="en-US" sz="1100" b="0" i="1" smtClean="0">
                          <a:latin typeface="Cambria Math" panose="02040503050406030204" pitchFamily="18" charset="0"/>
                          <a:ea typeface="Cambria Math" panose="02040503050406030204" pitchFamily="18" charset="0"/>
                        </a:rPr>
                        <m:t>𝑁𝑜</m:t>
                      </m:r>
                      <m:r>
                        <a:rPr lang="en-US" sz="1100" b="0" i="1" smtClean="0">
                          <a:latin typeface="Cambria Math" panose="02040503050406030204" pitchFamily="18" charset="0"/>
                          <a:ea typeface="Cambria Math" panose="02040503050406030204" pitchFamily="18" charset="0"/>
                        </a:rPr>
                        <m:t>. </m:t>
                      </m:r>
                      <m:r>
                        <a:rPr lang="en-US" sz="1100" b="0" i="1" smtClean="0">
                          <a:latin typeface="Cambria Math" panose="02040503050406030204" pitchFamily="18" charset="0"/>
                          <a:ea typeface="Cambria Math" panose="02040503050406030204" pitchFamily="18" charset="0"/>
                        </a:rPr>
                        <m:t>𝑜𝑓</m:t>
                      </m:r>
                      <m:r>
                        <a:rPr lang="en-US" sz="1100" b="0" i="1" smtClean="0">
                          <a:latin typeface="Cambria Math" panose="02040503050406030204" pitchFamily="18" charset="0"/>
                          <a:ea typeface="Cambria Math" panose="02040503050406030204" pitchFamily="18" charset="0"/>
                        </a:rPr>
                        <m:t> </m:t>
                      </m:r>
                      <m:r>
                        <a:rPr lang="en-US" sz="1100" b="0" i="1" smtClean="0">
                          <a:latin typeface="Cambria Math" panose="02040503050406030204" pitchFamily="18" charset="0"/>
                          <a:ea typeface="Cambria Math" panose="02040503050406030204" pitchFamily="18" charset="0"/>
                        </a:rPr>
                        <m:t>𝑃𝑟𝑒𝑓</m:t>
                      </m:r>
                      <m:r>
                        <a:rPr lang="en-US" sz="1100" b="0" i="1" smtClean="0">
                          <a:latin typeface="Cambria Math" panose="02040503050406030204" pitchFamily="18" charset="0"/>
                          <a:ea typeface="Cambria Math" panose="02040503050406030204" pitchFamily="18" charset="0"/>
                        </a:rPr>
                        <m:t>. </m:t>
                      </m:r>
                      <m:r>
                        <a:rPr lang="en-US" sz="1100" b="0" i="1" smtClean="0">
                          <a:latin typeface="Cambria Math" panose="02040503050406030204" pitchFamily="18" charset="0"/>
                          <a:ea typeface="Cambria Math" panose="02040503050406030204" pitchFamily="18" charset="0"/>
                        </a:rPr>
                        <m:t>𝑆h𝑎𝑟𝑒𝑠</m:t>
                      </m:r>
                      <m:r>
                        <a:rPr lang="en-US" sz="1100" b="0" i="1" smtClean="0">
                          <a:latin typeface="Cambria Math" panose="02040503050406030204" pitchFamily="18" charset="0"/>
                          <a:ea typeface="Cambria Math" panose="02040503050406030204" pitchFamily="18" charset="0"/>
                        </a:rPr>
                        <m:t>×</m:t>
                      </m:r>
                      <m:r>
                        <a:rPr lang="en-US" sz="1100" b="0" i="1" smtClean="0">
                          <a:latin typeface="Cambria Math" panose="02040503050406030204" pitchFamily="18" charset="0"/>
                          <a:ea typeface="Cambria Math" panose="02040503050406030204" pitchFamily="18" charset="0"/>
                        </a:rPr>
                        <m:t>𝐼𝑃𝑂</m:t>
                      </m:r>
                      <m:r>
                        <a:rPr lang="en-US" sz="1100" b="0" i="1" smtClean="0">
                          <a:latin typeface="Cambria Math" panose="02040503050406030204" pitchFamily="18" charset="0"/>
                          <a:ea typeface="Cambria Math" panose="02040503050406030204" pitchFamily="18" charset="0"/>
                        </a:rPr>
                        <m:t> </m:t>
                      </m:r>
                      <m:r>
                        <a:rPr lang="en-US" sz="1100" b="0" i="1" smtClean="0">
                          <a:latin typeface="Cambria Math" panose="02040503050406030204" pitchFamily="18" charset="0"/>
                          <a:ea typeface="Cambria Math" panose="02040503050406030204" pitchFamily="18" charset="0"/>
                        </a:rPr>
                        <m:t>𝑃𝑟𝑖𝑐𝑒</m:t>
                      </m:r>
                      <m:r>
                        <a:rPr lang="en-US" sz="1100" b="0" i="1" smtClean="0">
                          <a:latin typeface="Cambria Math" panose="02040503050406030204" pitchFamily="18" charset="0"/>
                          <a:ea typeface="Cambria Math" panose="02040503050406030204" pitchFamily="18" charset="0"/>
                        </a:rPr>
                        <m:t> </m:t>
                      </m:r>
                      <m:r>
                        <a:rPr lang="en-US" sz="1100" b="0" i="1" smtClean="0">
                          <a:latin typeface="Cambria Math" panose="02040503050406030204" pitchFamily="18" charset="0"/>
                          <a:ea typeface="Cambria Math" panose="02040503050406030204" pitchFamily="18" charset="0"/>
                        </a:rPr>
                        <m:t>𝑝𝑒𝑟</m:t>
                      </m:r>
                      <m:r>
                        <a:rPr lang="en-US" sz="1100" b="0" i="1" smtClean="0">
                          <a:latin typeface="Cambria Math" panose="02040503050406030204" pitchFamily="18" charset="0"/>
                          <a:ea typeface="Cambria Math" panose="02040503050406030204" pitchFamily="18" charset="0"/>
                        </a:rPr>
                        <m:t> </m:t>
                      </m:r>
                      <m:r>
                        <a:rPr lang="en-US" sz="1100" b="0" i="1" smtClean="0">
                          <a:latin typeface="Cambria Math" panose="02040503050406030204" pitchFamily="18" charset="0"/>
                          <a:ea typeface="Cambria Math" panose="02040503050406030204" pitchFamily="18" charset="0"/>
                        </a:rPr>
                        <m:t>𝐶𝑜𝑚</m:t>
                      </m:r>
                      <m:r>
                        <a:rPr lang="en-US" sz="1100" b="0" i="1" smtClean="0">
                          <a:latin typeface="Cambria Math" panose="02040503050406030204" pitchFamily="18" charset="0"/>
                          <a:ea typeface="Cambria Math" panose="02040503050406030204" pitchFamily="18" charset="0"/>
                        </a:rPr>
                        <m:t>. </m:t>
                      </m:r>
                      <m:r>
                        <a:rPr lang="en-US" sz="1100" b="0" i="1" smtClean="0">
                          <a:latin typeface="Cambria Math" panose="02040503050406030204" pitchFamily="18" charset="0"/>
                          <a:ea typeface="Cambria Math" panose="02040503050406030204" pitchFamily="18" charset="0"/>
                        </a:rPr>
                        <m:t>𝑆h𝑎𝑟𝑒</m:t>
                      </m:r>
                    </m:oMath>
                  </m:oMathPara>
                </a14:m>
                <a:endParaRPr lang="en-US" sz="1100" dirty="0"/>
              </a:p>
            </p:txBody>
          </p:sp>
        </mc:Choice>
        <mc:Fallback xmlns="">
          <p:sp>
            <p:nvSpPr>
              <p:cNvPr id="19" name="Rectangle 18"/>
              <p:cNvSpPr>
                <a:spLocks noRot="1" noChangeAspect="1" noMove="1" noResize="1" noEditPoints="1" noAdjustHandles="1" noChangeArrowheads="1" noChangeShapeType="1" noTextEdit="1"/>
              </p:cNvSpPr>
              <p:nvPr/>
            </p:nvSpPr>
            <p:spPr>
              <a:xfrm>
                <a:off x="1155868" y="3244338"/>
                <a:ext cx="7516096" cy="472694"/>
              </a:xfrm>
              <a:prstGeom prst="rect">
                <a:avLst/>
              </a:prstGeom>
              <a:blipFill>
                <a:blip r:embed="rId4"/>
                <a:stretch>
                  <a:fillRect/>
                </a:stretch>
              </a:blipFill>
            </p:spPr>
            <p:txBody>
              <a:bodyPr/>
              <a:lstStyle/>
              <a:p>
                <a:r>
                  <a:rPr lang="en-US">
                    <a:noFill/>
                  </a:rPr>
                  <a:t> </a:t>
                </a:r>
              </a:p>
            </p:txBody>
          </p:sp>
        </mc:Fallback>
      </mc:AlternateContent>
      <p:sp>
        <p:nvSpPr>
          <p:cNvPr id="22" name="TextBox 21"/>
          <p:cNvSpPr txBox="1"/>
          <p:nvPr/>
        </p:nvSpPr>
        <p:spPr>
          <a:xfrm>
            <a:off x="436485" y="3357559"/>
            <a:ext cx="1138105" cy="261610"/>
          </a:xfrm>
          <a:prstGeom prst="rect">
            <a:avLst/>
          </a:prstGeom>
          <a:noFill/>
        </p:spPr>
        <p:txBody>
          <a:bodyPr wrap="square" rtlCol="0">
            <a:spAutoFit/>
          </a:bodyPr>
          <a:lstStyle/>
          <a:p>
            <a:r>
              <a:rPr lang="en-US" sz="1100" b="1" dirty="0">
                <a:latin typeface="Arial" panose="020B0604020202020204" pitchFamily="34" charset="0"/>
                <a:cs typeface="Arial" panose="020B0604020202020204" pitchFamily="34" charset="0"/>
              </a:rPr>
              <a:t>Ratchet =</a:t>
            </a:r>
          </a:p>
        </p:txBody>
      </p:sp>
      <p:sp>
        <p:nvSpPr>
          <p:cNvPr id="23" name="TextBox 22"/>
          <p:cNvSpPr txBox="1"/>
          <p:nvPr/>
        </p:nvSpPr>
        <p:spPr>
          <a:xfrm>
            <a:off x="656217" y="4894339"/>
            <a:ext cx="3862247" cy="715581"/>
          </a:xfrm>
          <a:prstGeom prst="rect">
            <a:avLst/>
          </a:prstGeom>
          <a:noFill/>
        </p:spPr>
        <p:txBody>
          <a:bodyPr wrap="square" rtlCol="0">
            <a:spAutoFit/>
          </a:bodyPr>
          <a:lstStyle/>
          <a:p>
            <a:pPr marL="171450" indent="-171450">
              <a:lnSpc>
                <a:spcPct val="150000"/>
              </a:lnSpc>
              <a:buFont typeface="Arial" panose="020B0604020202020204" pitchFamily="34" charset="0"/>
              <a:buChar char="•"/>
            </a:pPr>
            <a:r>
              <a:rPr lang="en-US" sz="900" dirty="0">
                <a:latin typeface="Arial" panose="020B0604020202020204" pitchFamily="34" charset="0"/>
                <a:cs typeface="Arial" panose="020B0604020202020204" pitchFamily="34" charset="0"/>
              </a:rPr>
              <a:t>1m Preferred Shares, 1:1 Conversion Rate</a:t>
            </a:r>
          </a:p>
          <a:p>
            <a:pPr marL="171450" indent="-171450">
              <a:lnSpc>
                <a:spcPct val="150000"/>
              </a:lnSpc>
              <a:buFont typeface="Arial" panose="020B0604020202020204" pitchFamily="34" charset="0"/>
              <a:buChar char="•"/>
            </a:pPr>
            <a:r>
              <a:rPr lang="en-US" sz="900" dirty="0">
                <a:latin typeface="Arial" panose="020B0604020202020204" pitchFamily="34" charset="0"/>
                <a:cs typeface="Arial" panose="020B0604020202020204" pitchFamily="34" charset="0"/>
              </a:rPr>
              <a:t>IPO Price per Share: $15</a:t>
            </a:r>
          </a:p>
          <a:p>
            <a:pPr marL="171450" indent="-171450">
              <a:lnSpc>
                <a:spcPct val="150000"/>
              </a:lnSpc>
              <a:buFont typeface="Arial" panose="020B0604020202020204" pitchFamily="34" charset="0"/>
              <a:buChar char="•"/>
            </a:pPr>
            <a:r>
              <a:rPr lang="en-US" sz="900" dirty="0">
                <a:latin typeface="Arial" panose="020B0604020202020204" pitchFamily="34" charset="0"/>
                <a:cs typeface="Arial" panose="020B0604020202020204" pitchFamily="34" charset="0"/>
              </a:rPr>
              <a:t>IPO Proceeds = 1m x $15 = </a:t>
            </a:r>
            <a:r>
              <a:rPr lang="en-US" sz="900" b="1" u="sng" dirty="0">
                <a:latin typeface="Arial" panose="020B0604020202020204" pitchFamily="34" charset="0"/>
                <a:cs typeface="Arial" panose="020B0604020202020204" pitchFamily="34" charset="0"/>
              </a:rPr>
              <a:t>$15m</a:t>
            </a:r>
          </a:p>
        </p:txBody>
      </p:sp>
      <p:sp>
        <p:nvSpPr>
          <p:cNvPr id="24" name="Rectangle 23"/>
          <p:cNvSpPr/>
          <p:nvPr/>
        </p:nvSpPr>
        <p:spPr>
          <a:xfrm>
            <a:off x="623129" y="4368962"/>
            <a:ext cx="3665862" cy="261847"/>
          </a:xfrm>
          <a:prstGeom prst="rect">
            <a:avLst/>
          </a:prstGeom>
          <a:solidFill>
            <a:schemeClr val="tx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TextBox 24"/>
          <p:cNvSpPr txBox="1"/>
          <p:nvPr/>
        </p:nvSpPr>
        <p:spPr>
          <a:xfrm>
            <a:off x="1580843" y="4365104"/>
            <a:ext cx="1739313" cy="261610"/>
          </a:xfrm>
          <a:prstGeom prst="rect">
            <a:avLst/>
          </a:prstGeom>
          <a:noFill/>
        </p:spPr>
        <p:txBody>
          <a:bodyPr wrap="square" rtlCol="0">
            <a:spAutoFit/>
          </a:bodyPr>
          <a:lstStyle/>
          <a:p>
            <a:pPr algn="ctr"/>
            <a:r>
              <a:rPr lang="en-US" sz="1100" dirty="0">
                <a:solidFill>
                  <a:schemeClr val="bg1"/>
                </a:solidFill>
                <a:latin typeface="Arial" panose="020B0604020202020204" pitchFamily="34" charset="0"/>
                <a:cs typeface="Arial" panose="020B0604020202020204" pitchFamily="34" charset="0"/>
              </a:rPr>
              <a:t>Example: No Ratchet</a:t>
            </a:r>
          </a:p>
        </p:txBody>
      </p:sp>
      <p:sp>
        <p:nvSpPr>
          <p:cNvPr id="26" name="Rectangle 25"/>
          <p:cNvSpPr/>
          <p:nvPr/>
        </p:nvSpPr>
        <p:spPr>
          <a:xfrm>
            <a:off x="620796" y="4593045"/>
            <a:ext cx="3665862" cy="1341967"/>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TextBox 26"/>
          <p:cNvSpPr txBox="1"/>
          <p:nvPr/>
        </p:nvSpPr>
        <p:spPr>
          <a:xfrm>
            <a:off x="4751437" y="4731809"/>
            <a:ext cx="3862247" cy="1131079"/>
          </a:xfrm>
          <a:prstGeom prst="rect">
            <a:avLst/>
          </a:prstGeom>
          <a:noFill/>
        </p:spPr>
        <p:txBody>
          <a:bodyPr wrap="square" rtlCol="0">
            <a:spAutoFit/>
          </a:bodyPr>
          <a:lstStyle/>
          <a:p>
            <a:pPr marL="171450" indent="-171450">
              <a:lnSpc>
                <a:spcPct val="150000"/>
              </a:lnSpc>
              <a:buFont typeface="Arial" panose="020B0604020202020204" pitchFamily="34" charset="0"/>
              <a:buChar char="•"/>
            </a:pPr>
            <a:r>
              <a:rPr lang="en-US" sz="900" dirty="0">
                <a:latin typeface="Arial" panose="020B0604020202020204" pitchFamily="34" charset="0"/>
                <a:cs typeface="Arial" panose="020B0604020202020204" pitchFamily="34" charset="0"/>
              </a:rPr>
              <a:t>1m Preferred Shares, 1:1 Conversion Rate</a:t>
            </a:r>
          </a:p>
          <a:p>
            <a:pPr marL="171450" indent="-171450">
              <a:lnSpc>
                <a:spcPct val="150000"/>
              </a:lnSpc>
              <a:buFont typeface="Arial" panose="020B0604020202020204" pitchFamily="34" charset="0"/>
              <a:buChar char="•"/>
            </a:pPr>
            <a:r>
              <a:rPr lang="en-US" sz="900" dirty="0">
                <a:latin typeface="Arial" panose="020B0604020202020204" pitchFamily="34" charset="0"/>
                <a:cs typeface="Arial" panose="020B0604020202020204" pitchFamily="34" charset="0"/>
              </a:rPr>
              <a:t>IPO Price per Share: $15, Guaranteed Price: $18</a:t>
            </a:r>
          </a:p>
          <a:p>
            <a:pPr marL="171450" indent="-171450">
              <a:lnSpc>
                <a:spcPct val="150000"/>
              </a:lnSpc>
              <a:buFont typeface="Arial" panose="020B0604020202020204" pitchFamily="34" charset="0"/>
              <a:buChar char="•"/>
            </a:pPr>
            <a:r>
              <a:rPr lang="en-US" sz="900" dirty="0">
                <a:latin typeface="Arial" panose="020B0604020202020204" pitchFamily="34" charset="0"/>
                <a:cs typeface="Arial" panose="020B0604020202020204" pitchFamily="34" charset="0"/>
              </a:rPr>
              <a:t>Ratchet: (($18 - $15) / $15) = 0.2</a:t>
            </a:r>
          </a:p>
          <a:p>
            <a:pPr marL="171450" indent="-171450">
              <a:lnSpc>
                <a:spcPct val="150000"/>
              </a:lnSpc>
              <a:buFont typeface="Arial" panose="020B0604020202020204" pitchFamily="34" charset="0"/>
              <a:buChar char="•"/>
            </a:pPr>
            <a:r>
              <a:rPr lang="en-US" sz="900" dirty="0">
                <a:latin typeface="Arial" panose="020B0604020202020204" pitchFamily="34" charset="0"/>
                <a:cs typeface="Arial" panose="020B0604020202020204" pitchFamily="34" charset="0"/>
              </a:rPr>
              <a:t>0.2 x 1m x $15 = $3m</a:t>
            </a:r>
          </a:p>
          <a:p>
            <a:pPr marL="171450" indent="-171450">
              <a:lnSpc>
                <a:spcPct val="150000"/>
              </a:lnSpc>
              <a:buFont typeface="Arial" panose="020B0604020202020204" pitchFamily="34" charset="0"/>
              <a:buChar char="•"/>
            </a:pPr>
            <a:r>
              <a:rPr lang="en-US" sz="900" dirty="0">
                <a:latin typeface="Arial" panose="020B0604020202020204" pitchFamily="34" charset="0"/>
                <a:cs typeface="Arial" panose="020B0604020202020204" pitchFamily="34" charset="0"/>
              </a:rPr>
              <a:t>Total IPO Proceeds: (1m x $15) + $3m = </a:t>
            </a:r>
            <a:r>
              <a:rPr lang="en-US" sz="900" b="1" u="sng" dirty="0">
                <a:latin typeface="Arial" panose="020B0604020202020204" pitchFamily="34" charset="0"/>
                <a:cs typeface="Arial" panose="020B0604020202020204" pitchFamily="34" charset="0"/>
              </a:rPr>
              <a:t>$18m</a:t>
            </a:r>
          </a:p>
        </p:txBody>
      </p:sp>
      <p:sp>
        <p:nvSpPr>
          <p:cNvPr id="28" name="Rectangle 27"/>
          <p:cNvSpPr/>
          <p:nvPr/>
        </p:nvSpPr>
        <p:spPr>
          <a:xfrm>
            <a:off x="4718349" y="4368962"/>
            <a:ext cx="3665862" cy="261847"/>
          </a:xfrm>
          <a:prstGeom prst="rect">
            <a:avLst/>
          </a:prstGeom>
          <a:solidFill>
            <a:schemeClr val="tx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TextBox 28"/>
          <p:cNvSpPr txBox="1"/>
          <p:nvPr/>
        </p:nvSpPr>
        <p:spPr>
          <a:xfrm>
            <a:off x="5670592" y="4365104"/>
            <a:ext cx="1792844" cy="261610"/>
          </a:xfrm>
          <a:prstGeom prst="rect">
            <a:avLst/>
          </a:prstGeom>
          <a:noFill/>
        </p:spPr>
        <p:txBody>
          <a:bodyPr wrap="square" rtlCol="0">
            <a:spAutoFit/>
          </a:bodyPr>
          <a:lstStyle/>
          <a:p>
            <a:pPr algn="ctr"/>
            <a:r>
              <a:rPr lang="en-US" sz="1100" dirty="0">
                <a:solidFill>
                  <a:schemeClr val="bg1"/>
                </a:solidFill>
                <a:latin typeface="Arial" panose="020B0604020202020204" pitchFamily="34" charset="0"/>
                <a:cs typeface="Arial" panose="020B0604020202020204" pitchFamily="34" charset="0"/>
              </a:rPr>
              <a:t>Example: Ratchet</a:t>
            </a:r>
          </a:p>
        </p:txBody>
      </p:sp>
      <p:sp>
        <p:nvSpPr>
          <p:cNvPr id="30" name="Rectangle 29"/>
          <p:cNvSpPr/>
          <p:nvPr/>
        </p:nvSpPr>
        <p:spPr>
          <a:xfrm>
            <a:off x="4716016" y="4593045"/>
            <a:ext cx="3665862" cy="1341967"/>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14039510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r>
              <a:rPr lang="en-US" dirty="0"/>
              <a:t>IPO ‘Ratchets’ </a:t>
            </a:r>
            <a:r>
              <a:rPr lang="en-US" sz="1200" dirty="0"/>
              <a:t>(Example: Square)</a:t>
            </a:r>
            <a:endParaRPr lang="en-US" dirty="0"/>
          </a:p>
        </p:txBody>
      </p:sp>
      <p:sp>
        <p:nvSpPr>
          <p:cNvPr id="3" name="Slide Number Placeholder 2"/>
          <p:cNvSpPr>
            <a:spLocks noGrp="1"/>
          </p:cNvSpPr>
          <p:nvPr>
            <p:ph type="sldNum" sz="quarter" idx="12"/>
          </p:nvPr>
        </p:nvSpPr>
        <p:spPr/>
        <p:txBody>
          <a:bodyPr/>
          <a:lstStyle/>
          <a:p>
            <a:fld id="{C76FEBDD-00E6-4BCE-81BB-64ADCF1A94EA}" type="slidenum">
              <a:rPr lang="de-DE" smtClean="0"/>
              <a:pPr/>
              <a:t>34</a:t>
            </a:fld>
            <a:endParaRPr lang="de-DE"/>
          </a:p>
        </p:txBody>
      </p:sp>
      <p:graphicFrame>
        <p:nvGraphicFramePr>
          <p:cNvPr id="4" name="Table 3"/>
          <p:cNvGraphicFramePr>
            <a:graphicFrameLocks noGrp="1"/>
          </p:cNvGraphicFramePr>
          <p:nvPr>
            <p:extLst>
              <p:ext uri="{D42A27DB-BD31-4B8C-83A1-F6EECF244321}">
                <p14:modId xmlns:p14="http://schemas.microsoft.com/office/powerpoint/2010/main" val="961148734"/>
              </p:ext>
            </p:extLst>
          </p:nvPr>
        </p:nvGraphicFramePr>
        <p:xfrm>
          <a:off x="899592" y="2622769"/>
          <a:ext cx="7200799" cy="2016222"/>
        </p:xfrm>
        <a:graphic>
          <a:graphicData uri="http://schemas.openxmlformats.org/drawingml/2006/table">
            <a:tbl>
              <a:tblPr firstRow="1" firstCol="1" bandRow="1"/>
              <a:tblGrid>
                <a:gridCol w="665561">
                  <a:extLst>
                    <a:ext uri="{9D8B030D-6E8A-4147-A177-3AD203B41FA5}">
                      <a16:colId xmlns:a16="http://schemas.microsoft.com/office/drawing/2014/main" val="1261006325"/>
                    </a:ext>
                  </a:extLst>
                </a:gridCol>
                <a:gridCol w="875988">
                  <a:extLst>
                    <a:ext uri="{9D8B030D-6E8A-4147-A177-3AD203B41FA5}">
                      <a16:colId xmlns:a16="http://schemas.microsoft.com/office/drawing/2014/main" val="2084952762"/>
                    </a:ext>
                  </a:extLst>
                </a:gridCol>
                <a:gridCol w="1050738">
                  <a:extLst>
                    <a:ext uri="{9D8B030D-6E8A-4147-A177-3AD203B41FA5}">
                      <a16:colId xmlns:a16="http://schemas.microsoft.com/office/drawing/2014/main" val="1219903489"/>
                    </a:ext>
                  </a:extLst>
                </a:gridCol>
                <a:gridCol w="2042720">
                  <a:extLst>
                    <a:ext uri="{9D8B030D-6E8A-4147-A177-3AD203B41FA5}">
                      <a16:colId xmlns:a16="http://schemas.microsoft.com/office/drawing/2014/main" val="2056333310"/>
                    </a:ext>
                  </a:extLst>
                </a:gridCol>
                <a:gridCol w="875988">
                  <a:extLst>
                    <a:ext uri="{9D8B030D-6E8A-4147-A177-3AD203B41FA5}">
                      <a16:colId xmlns:a16="http://schemas.microsoft.com/office/drawing/2014/main" val="3709367642"/>
                    </a:ext>
                  </a:extLst>
                </a:gridCol>
                <a:gridCol w="875988">
                  <a:extLst>
                    <a:ext uri="{9D8B030D-6E8A-4147-A177-3AD203B41FA5}">
                      <a16:colId xmlns:a16="http://schemas.microsoft.com/office/drawing/2014/main" val="1665572071"/>
                    </a:ext>
                  </a:extLst>
                </a:gridCol>
                <a:gridCol w="813816">
                  <a:extLst>
                    <a:ext uri="{9D8B030D-6E8A-4147-A177-3AD203B41FA5}">
                      <a16:colId xmlns:a16="http://schemas.microsoft.com/office/drawing/2014/main" val="1396151236"/>
                    </a:ext>
                  </a:extLst>
                </a:gridCol>
              </a:tblGrid>
              <a:tr h="336037">
                <a:tc>
                  <a:txBody>
                    <a:bodyPr/>
                    <a:lstStyle/>
                    <a:p>
                      <a:pPr marL="0" marR="0" algn="ctr">
                        <a:lnSpc>
                          <a:spcPct val="115000"/>
                        </a:lnSpc>
                        <a:spcBef>
                          <a:spcPts val="0"/>
                        </a:spcBef>
                        <a:spcAft>
                          <a:spcPts val="0"/>
                        </a:spcAft>
                      </a:pPr>
                      <a:r>
                        <a:rPr lang="en-GB" sz="900" b="1" cap="none" baseline="0" dirty="0">
                          <a:solidFill>
                            <a:schemeClr val="bg1"/>
                          </a:solidFill>
                          <a:effectLst/>
                          <a:latin typeface="Arial" panose="020B0604020202020204" pitchFamily="34" charset="0"/>
                          <a:ea typeface="Calibri" panose="020F0502020204030204" pitchFamily="34" charset="0"/>
                          <a:cs typeface="Arial" panose="020B0604020202020204" pitchFamily="34" charset="0"/>
                        </a:rPr>
                        <a:t>Round</a:t>
                      </a:r>
                      <a:endParaRPr lang="en-US" sz="900" b="1" cap="none" baseline="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tx1"/>
                    </a:solidFill>
                  </a:tcPr>
                </a:tc>
                <a:tc>
                  <a:txBody>
                    <a:bodyPr/>
                    <a:lstStyle/>
                    <a:p>
                      <a:pPr marL="0" marR="0" algn="ctr">
                        <a:lnSpc>
                          <a:spcPct val="115000"/>
                        </a:lnSpc>
                        <a:spcBef>
                          <a:spcPts val="0"/>
                        </a:spcBef>
                        <a:spcAft>
                          <a:spcPts val="0"/>
                        </a:spcAft>
                      </a:pPr>
                      <a:r>
                        <a:rPr lang="en-GB" sz="900" b="1" cap="none" baseline="0" dirty="0">
                          <a:solidFill>
                            <a:schemeClr val="bg1"/>
                          </a:solidFill>
                          <a:effectLst/>
                          <a:latin typeface="Arial" panose="020B0604020202020204" pitchFamily="34" charset="0"/>
                          <a:ea typeface="Calibri" panose="020F0502020204030204" pitchFamily="34" charset="0"/>
                          <a:cs typeface="Arial" panose="020B0604020202020204" pitchFamily="34" charset="0"/>
                        </a:rPr>
                        <a:t>Initial Investment</a:t>
                      </a:r>
                      <a:endParaRPr lang="en-US" sz="900" b="1" cap="none" baseline="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tx1"/>
                    </a:solidFill>
                  </a:tcPr>
                </a:tc>
                <a:tc>
                  <a:txBody>
                    <a:bodyPr/>
                    <a:lstStyle/>
                    <a:p>
                      <a:pPr marL="0" marR="0" algn="ctr">
                        <a:lnSpc>
                          <a:spcPct val="115000"/>
                        </a:lnSpc>
                        <a:spcBef>
                          <a:spcPts val="0"/>
                        </a:spcBef>
                        <a:spcAft>
                          <a:spcPts val="0"/>
                        </a:spcAft>
                      </a:pPr>
                      <a:r>
                        <a:rPr lang="en-GB" sz="900" b="1" cap="none" baseline="0" dirty="0">
                          <a:solidFill>
                            <a:schemeClr val="bg1"/>
                          </a:solidFill>
                          <a:effectLst/>
                          <a:latin typeface="Arial" panose="020B0604020202020204" pitchFamily="34" charset="0"/>
                          <a:ea typeface="Calibri" panose="020F0502020204030204" pitchFamily="34" charset="0"/>
                          <a:cs typeface="Arial" panose="020B0604020202020204" pitchFamily="34" charset="0"/>
                        </a:rPr>
                        <a:t>Gross IPO Proceeds</a:t>
                      </a:r>
                      <a:endParaRPr lang="en-US" sz="900" b="1" cap="none" baseline="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tx1"/>
                    </a:solidFill>
                  </a:tcPr>
                </a:tc>
                <a:tc>
                  <a:txBody>
                    <a:bodyPr/>
                    <a:lstStyle/>
                    <a:p>
                      <a:pPr marL="0" marR="0" algn="ctr">
                        <a:lnSpc>
                          <a:spcPct val="115000"/>
                        </a:lnSpc>
                        <a:spcBef>
                          <a:spcPts val="0"/>
                        </a:spcBef>
                        <a:spcAft>
                          <a:spcPts val="0"/>
                        </a:spcAft>
                      </a:pPr>
                      <a:r>
                        <a:rPr lang="en-GB" sz="900" b="1" cap="none" baseline="0" dirty="0">
                          <a:solidFill>
                            <a:schemeClr val="bg1"/>
                          </a:solidFill>
                          <a:effectLst/>
                          <a:latin typeface="Arial" panose="020B0604020202020204" pitchFamily="34" charset="0"/>
                          <a:ea typeface="Calibri" panose="020F0502020204030204" pitchFamily="34" charset="0"/>
                          <a:cs typeface="Arial" panose="020B0604020202020204" pitchFamily="34" charset="0"/>
                        </a:rPr>
                        <a:t>Adjustments?</a:t>
                      </a:r>
                      <a:endParaRPr lang="en-US" sz="900" b="1" cap="none" baseline="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tx1"/>
                    </a:solidFill>
                  </a:tcPr>
                </a:tc>
                <a:tc>
                  <a:txBody>
                    <a:bodyPr/>
                    <a:lstStyle/>
                    <a:p>
                      <a:pPr marL="0" marR="0" algn="ctr">
                        <a:lnSpc>
                          <a:spcPct val="115000"/>
                        </a:lnSpc>
                        <a:spcBef>
                          <a:spcPts val="0"/>
                        </a:spcBef>
                        <a:spcAft>
                          <a:spcPts val="0"/>
                        </a:spcAft>
                      </a:pPr>
                      <a:r>
                        <a:rPr lang="en-GB" sz="900" b="1" cap="none" baseline="0" dirty="0">
                          <a:solidFill>
                            <a:schemeClr val="bg1"/>
                          </a:solidFill>
                          <a:effectLst/>
                          <a:latin typeface="Arial" panose="020B0604020202020204" pitchFamily="34" charset="0"/>
                          <a:ea typeface="Calibri" panose="020F0502020204030204" pitchFamily="34" charset="0"/>
                          <a:cs typeface="Arial" panose="020B0604020202020204" pitchFamily="34" charset="0"/>
                        </a:rPr>
                        <a:t>Net IPO Proceeds</a:t>
                      </a:r>
                      <a:endParaRPr lang="en-US" sz="900" b="1" cap="none" baseline="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tx1"/>
                    </a:solidFill>
                  </a:tcPr>
                </a:tc>
                <a:tc>
                  <a:txBody>
                    <a:bodyPr/>
                    <a:lstStyle/>
                    <a:p>
                      <a:pPr marL="0" marR="0" algn="ctr">
                        <a:lnSpc>
                          <a:spcPct val="115000"/>
                        </a:lnSpc>
                        <a:spcBef>
                          <a:spcPts val="0"/>
                        </a:spcBef>
                        <a:spcAft>
                          <a:spcPts val="0"/>
                        </a:spcAft>
                      </a:pPr>
                      <a:r>
                        <a:rPr lang="en-GB" sz="900" b="1" cap="none" baseline="0" dirty="0">
                          <a:solidFill>
                            <a:schemeClr val="bg1"/>
                          </a:solidFill>
                          <a:effectLst/>
                          <a:latin typeface="Arial" panose="020B0604020202020204" pitchFamily="34" charset="0"/>
                          <a:ea typeface="Calibri" panose="020F0502020204030204" pitchFamily="34" charset="0"/>
                          <a:cs typeface="Arial" panose="020B0604020202020204" pitchFamily="34" charset="0"/>
                        </a:rPr>
                        <a:t>Total Proceeds</a:t>
                      </a:r>
                      <a:endParaRPr lang="en-US" sz="900" b="1" cap="none" baseline="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tx1"/>
                    </a:solidFill>
                  </a:tcPr>
                </a:tc>
                <a:tc>
                  <a:txBody>
                    <a:bodyPr/>
                    <a:lstStyle/>
                    <a:p>
                      <a:pPr marL="0" marR="0" algn="ctr">
                        <a:lnSpc>
                          <a:spcPct val="115000"/>
                        </a:lnSpc>
                        <a:spcBef>
                          <a:spcPts val="0"/>
                        </a:spcBef>
                        <a:spcAft>
                          <a:spcPts val="0"/>
                        </a:spcAft>
                      </a:pPr>
                      <a:r>
                        <a:rPr lang="en-GB" sz="900" b="1" cap="none" baseline="0" dirty="0">
                          <a:solidFill>
                            <a:schemeClr val="bg1"/>
                          </a:solidFill>
                          <a:effectLst/>
                          <a:latin typeface="Arial" panose="020B0604020202020204" pitchFamily="34" charset="0"/>
                          <a:ea typeface="Calibri" panose="020F0502020204030204" pitchFamily="34" charset="0"/>
                          <a:cs typeface="Arial" panose="020B0604020202020204" pitchFamily="34" charset="0"/>
                        </a:rPr>
                        <a:t>Cash Multiple</a:t>
                      </a:r>
                      <a:endParaRPr lang="en-US" sz="900" b="1" cap="none" baseline="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tx1"/>
                    </a:solidFill>
                  </a:tcPr>
                </a:tc>
                <a:extLst>
                  <a:ext uri="{0D108BD9-81ED-4DB2-BD59-A6C34878D82A}">
                    <a16:rowId xmlns:a16="http://schemas.microsoft.com/office/drawing/2014/main" val="102878491"/>
                  </a:ext>
                </a:extLst>
              </a:tr>
              <a:tr h="336037">
                <a:tc>
                  <a:txBody>
                    <a:bodyPr/>
                    <a:lstStyle/>
                    <a:p>
                      <a:pPr marL="0" marR="0" algn="ctr">
                        <a:lnSpc>
                          <a:spcPct val="115000"/>
                        </a:lnSpc>
                        <a:spcBef>
                          <a:spcPts val="0"/>
                        </a:spcBef>
                        <a:spcAft>
                          <a:spcPts val="0"/>
                        </a:spcAft>
                      </a:pPr>
                      <a:r>
                        <a:rPr lang="en-GB" sz="900" dirty="0">
                          <a:effectLst/>
                          <a:latin typeface="Arial" panose="020B0604020202020204" pitchFamily="34" charset="0"/>
                          <a:ea typeface="Calibri" panose="020F0502020204030204" pitchFamily="34" charset="0"/>
                          <a:cs typeface="Arial" panose="020B0604020202020204" pitchFamily="34" charset="0"/>
                        </a:rPr>
                        <a:t>Series A</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GB" sz="900" dirty="0">
                          <a:effectLst/>
                          <a:latin typeface="Arial" panose="020B0604020202020204" pitchFamily="34" charset="0"/>
                          <a:ea typeface="Calibri" panose="020F0502020204030204" pitchFamily="34" charset="0"/>
                          <a:cs typeface="Arial" panose="020B0604020202020204" pitchFamily="34" charset="0"/>
                        </a:rPr>
                        <a:t>10,099,963</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GB" sz="900" dirty="0">
                          <a:effectLst/>
                          <a:latin typeface="Arial" panose="020B0604020202020204" pitchFamily="34" charset="0"/>
                          <a:ea typeface="Calibri" panose="020F0502020204030204" pitchFamily="34" charset="0"/>
                          <a:cs typeface="Arial" panose="020B0604020202020204" pitchFamily="34" charset="0"/>
                        </a:rPr>
                        <a:t>420,306,390</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GB" sz="900" dirty="0">
                          <a:effectLst/>
                          <a:latin typeface="Arial" panose="020B0604020202020204" pitchFamily="34" charset="0"/>
                          <a:ea typeface="Calibri" panose="020F0502020204030204" pitchFamily="34" charset="0"/>
                          <a:cs typeface="Arial" panose="020B0604020202020204" pitchFamily="34" charset="0"/>
                        </a:rPr>
                        <a:t>None</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GB" sz="900">
                          <a:effectLst/>
                          <a:latin typeface="Arial" panose="020B0604020202020204" pitchFamily="34" charset="0"/>
                          <a:ea typeface="Calibri" panose="020F0502020204030204" pitchFamily="34" charset="0"/>
                          <a:cs typeface="Arial" panose="020B0604020202020204" pitchFamily="34" charset="0"/>
                        </a:rPr>
                        <a:t>420,306,390</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GB" sz="900">
                          <a:effectLst/>
                          <a:latin typeface="Arial" panose="020B0604020202020204" pitchFamily="34" charset="0"/>
                          <a:ea typeface="Calibri" panose="020F0502020204030204" pitchFamily="34" charset="0"/>
                          <a:cs typeface="Arial" panose="020B0604020202020204" pitchFamily="34" charset="0"/>
                        </a:rPr>
                        <a:t>410,206,427</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GB" sz="900" dirty="0">
                          <a:effectLst/>
                          <a:latin typeface="Arial" panose="020B0604020202020204" pitchFamily="34" charset="0"/>
                          <a:ea typeface="Calibri" panose="020F0502020204030204" pitchFamily="34" charset="0"/>
                          <a:cs typeface="Arial" panose="020B0604020202020204" pitchFamily="34" charset="0"/>
                        </a:rPr>
                        <a:t>41.6x</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4039066018"/>
                  </a:ext>
                </a:extLst>
              </a:tr>
              <a:tr h="336037">
                <a:tc>
                  <a:txBody>
                    <a:bodyPr/>
                    <a:lstStyle/>
                    <a:p>
                      <a:pPr marL="0" marR="0" algn="ctr">
                        <a:lnSpc>
                          <a:spcPct val="115000"/>
                        </a:lnSpc>
                        <a:spcBef>
                          <a:spcPts val="0"/>
                        </a:spcBef>
                        <a:spcAft>
                          <a:spcPts val="0"/>
                        </a:spcAft>
                      </a:pPr>
                      <a:r>
                        <a:rPr lang="en-GB" sz="900">
                          <a:effectLst/>
                          <a:latin typeface="Arial" panose="020B0604020202020204" pitchFamily="34" charset="0"/>
                          <a:ea typeface="Calibri" panose="020F0502020204030204" pitchFamily="34" charset="0"/>
                          <a:cs typeface="Arial" panose="020B0604020202020204" pitchFamily="34" charset="0"/>
                        </a:rPr>
                        <a:t>Series B</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GB" sz="900">
                          <a:effectLst/>
                          <a:latin typeface="Arial" panose="020B0604020202020204" pitchFamily="34" charset="0"/>
                          <a:ea typeface="Calibri" panose="020F0502020204030204" pitchFamily="34" charset="0"/>
                          <a:cs typeface="Arial" panose="020B0604020202020204" pitchFamily="34" charset="0"/>
                        </a:rPr>
                        <a:t>34,241,811</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GB" sz="900" dirty="0">
                          <a:effectLst/>
                          <a:latin typeface="Arial" panose="020B0604020202020204" pitchFamily="34" charset="0"/>
                          <a:ea typeface="Calibri" panose="020F0502020204030204" pitchFamily="34" charset="0"/>
                          <a:cs typeface="Arial" panose="020B0604020202020204" pitchFamily="34" charset="0"/>
                        </a:rPr>
                        <a:t>368,310,330</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GB" sz="900" dirty="0">
                          <a:effectLst/>
                          <a:latin typeface="Arial" panose="020B0604020202020204" pitchFamily="34" charset="0"/>
                          <a:ea typeface="Calibri" panose="020F0502020204030204" pitchFamily="34" charset="0"/>
                          <a:cs typeface="Arial" panose="020B0604020202020204" pitchFamily="34" charset="0"/>
                        </a:rPr>
                        <a:t>None</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GB" sz="900">
                          <a:effectLst/>
                          <a:latin typeface="Arial" panose="020B0604020202020204" pitchFamily="34" charset="0"/>
                          <a:ea typeface="Calibri" panose="020F0502020204030204" pitchFamily="34" charset="0"/>
                          <a:cs typeface="Arial" panose="020B0604020202020204" pitchFamily="34" charset="0"/>
                        </a:rPr>
                        <a:t>368,310,330</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GB" sz="900">
                          <a:effectLst/>
                          <a:latin typeface="Arial" panose="020B0604020202020204" pitchFamily="34" charset="0"/>
                          <a:ea typeface="Calibri" panose="020F0502020204030204" pitchFamily="34" charset="0"/>
                          <a:cs typeface="Arial" panose="020B0604020202020204" pitchFamily="34" charset="0"/>
                        </a:rPr>
                        <a:t>334,068,519</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GB" sz="900" dirty="0">
                          <a:effectLst/>
                          <a:latin typeface="Arial" panose="020B0604020202020204" pitchFamily="34" charset="0"/>
                          <a:ea typeface="Calibri" panose="020F0502020204030204" pitchFamily="34" charset="0"/>
                          <a:cs typeface="Arial" panose="020B0604020202020204" pitchFamily="34" charset="0"/>
                        </a:rPr>
                        <a:t>10.8x</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3353894009"/>
                  </a:ext>
                </a:extLst>
              </a:tr>
              <a:tr h="336037">
                <a:tc>
                  <a:txBody>
                    <a:bodyPr/>
                    <a:lstStyle/>
                    <a:p>
                      <a:pPr marL="0" marR="0" algn="ctr">
                        <a:lnSpc>
                          <a:spcPct val="115000"/>
                        </a:lnSpc>
                        <a:spcBef>
                          <a:spcPts val="0"/>
                        </a:spcBef>
                        <a:spcAft>
                          <a:spcPts val="0"/>
                        </a:spcAft>
                      </a:pPr>
                      <a:r>
                        <a:rPr lang="en-GB" sz="900">
                          <a:effectLst/>
                          <a:latin typeface="Arial" panose="020B0604020202020204" pitchFamily="34" charset="0"/>
                          <a:ea typeface="Calibri" panose="020F0502020204030204" pitchFamily="34" charset="0"/>
                          <a:cs typeface="Arial" panose="020B0604020202020204" pitchFamily="34" charset="0"/>
                        </a:rPr>
                        <a:t>Series C</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GB" sz="900">
                          <a:effectLst/>
                          <a:latin typeface="Arial" panose="020B0604020202020204" pitchFamily="34" charset="0"/>
                          <a:ea typeface="Calibri" panose="020F0502020204030204" pitchFamily="34" charset="0"/>
                          <a:cs typeface="Arial" panose="020B0604020202020204" pitchFamily="34" charset="0"/>
                        </a:rPr>
                        <a:t>103,000,025</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GB" sz="900" dirty="0">
                          <a:effectLst/>
                          <a:latin typeface="Arial" panose="020B0604020202020204" pitchFamily="34" charset="0"/>
                          <a:ea typeface="Calibri" panose="020F0502020204030204" pitchFamily="34" charset="0"/>
                          <a:cs typeface="Arial" panose="020B0604020202020204" pitchFamily="34" charset="0"/>
                        </a:rPr>
                        <a:t>159,878,070</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GB" sz="900" dirty="0">
                          <a:effectLst/>
                          <a:latin typeface="Arial" panose="020B0604020202020204" pitchFamily="34" charset="0"/>
                          <a:ea typeface="Calibri" panose="020F0502020204030204" pitchFamily="34" charset="0"/>
                          <a:cs typeface="Arial" panose="020B0604020202020204" pitchFamily="34" charset="0"/>
                        </a:rPr>
                        <a:t>None</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GB" sz="900" dirty="0">
                          <a:effectLst/>
                          <a:latin typeface="Arial" panose="020B0604020202020204" pitchFamily="34" charset="0"/>
                          <a:ea typeface="Calibri" panose="020F0502020204030204" pitchFamily="34" charset="0"/>
                          <a:cs typeface="Arial" panose="020B0604020202020204" pitchFamily="34" charset="0"/>
                        </a:rPr>
                        <a:t>159,878,070</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GB" sz="900" dirty="0">
                          <a:effectLst/>
                          <a:latin typeface="Arial" panose="020B0604020202020204" pitchFamily="34" charset="0"/>
                          <a:ea typeface="Calibri" panose="020F0502020204030204" pitchFamily="34" charset="0"/>
                          <a:cs typeface="Arial" panose="020B0604020202020204" pitchFamily="34" charset="0"/>
                        </a:rPr>
                        <a:t>56,878,045</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GB" sz="900" dirty="0">
                          <a:effectLst/>
                          <a:latin typeface="Arial" panose="020B0604020202020204" pitchFamily="34" charset="0"/>
                          <a:ea typeface="Calibri" panose="020F0502020204030204" pitchFamily="34" charset="0"/>
                          <a:cs typeface="Arial" panose="020B0604020202020204" pitchFamily="34" charset="0"/>
                        </a:rPr>
                        <a:t>1.6x</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3610033926"/>
                  </a:ext>
                </a:extLst>
              </a:tr>
              <a:tr h="336037">
                <a:tc>
                  <a:txBody>
                    <a:bodyPr/>
                    <a:lstStyle/>
                    <a:p>
                      <a:pPr marL="0" marR="0" algn="ctr">
                        <a:lnSpc>
                          <a:spcPct val="115000"/>
                        </a:lnSpc>
                        <a:spcBef>
                          <a:spcPts val="0"/>
                        </a:spcBef>
                        <a:spcAft>
                          <a:spcPts val="0"/>
                        </a:spcAft>
                      </a:pPr>
                      <a:r>
                        <a:rPr lang="en-GB" sz="900">
                          <a:effectLst/>
                          <a:latin typeface="Arial" panose="020B0604020202020204" pitchFamily="34" charset="0"/>
                          <a:ea typeface="Calibri" panose="020F0502020204030204" pitchFamily="34" charset="0"/>
                          <a:cs typeface="Arial" panose="020B0604020202020204" pitchFamily="34" charset="0"/>
                        </a:rPr>
                        <a:t>Series D</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GB" sz="900">
                          <a:effectLst/>
                          <a:latin typeface="Arial" panose="020B0604020202020204" pitchFamily="34" charset="0"/>
                          <a:ea typeface="Calibri" panose="020F0502020204030204" pitchFamily="34" charset="0"/>
                          <a:cs typeface="Arial" panose="020B0604020202020204" pitchFamily="34" charset="0"/>
                        </a:rPr>
                        <a:t>222,088,609</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GB" sz="900">
                          <a:effectLst/>
                          <a:latin typeface="Arial" panose="020B0604020202020204" pitchFamily="34" charset="0"/>
                          <a:ea typeface="Calibri" panose="020F0502020204030204" pitchFamily="34" charset="0"/>
                          <a:cs typeface="Arial" panose="020B0604020202020204" pitchFamily="34" charset="0"/>
                        </a:rPr>
                        <a:t>181,477,890</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GB" sz="900">
                          <a:effectLst/>
                          <a:latin typeface="Arial" panose="020B0604020202020204" pitchFamily="34" charset="0"/>
                          <a:ea typeface="Calibri" panose="020F0502020204030204" pitchFamily="34" charset="0"/>
                          <a:cs typeface="Arial" panose="020B0604020202020204" pitchFamily="34" charset="0"/>
                        </a:rPr>
                        <a:t>None</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GB" sz="900" dirty="0">
                          <a:effectLst/>
                          <a:latin typeface="Arial" panose="020B0604020202020204" pitchFamily="34" charset="0"/>
                          <a:ea typeface="Calibri" panose="020F0502020204030204" pitchFamily="34" charset="0"/>
                          <a:cs typeface="Arial" panose="020B0604020202020204" pitchFamily="34" charset="0"/>
                        </a:rPr>
                        <a:t>181,477,890</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GB" sz="900" dirty="0">
                          <a:effectLst/>
                          <a:latin typeface="Arial" panose="020B0604020202020204" pitchFamily="34" charset="0"/>
                          <a:ea typeface="Calibri" panose="020F0502020204030204" pitchFamily="34" charset="0"/>
                          <a:cs typeface="Arial" panose="020B0604020202020204" pitchFamily="34" charset="0"/>
                        </a:rPr>
                        <a:t>-40,610,719</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GB" sz="900" dirty="0">
                          <a:effectLst/>
                          <a:latin typeface="Arial" panose="020B0604020202020204" pitchFamily="34" charset="0"/>
                          <a:ea typeface="Calibri" panose="020F0502020204030204" pitchFamily="34" charset="0"/>
                          <a:cs typeface="Arial" panose="020B0604020202020204" pitchFamily="34" charset="0"/>
                        </a:rPr>
                        <a:t>0.8x</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3982044658"/>
                  </a:ext>
                </a:extLst>
              </a:tr>
              <a:tr h="336037">
                <a:tc>
                  <a:txBody>
                    <a:bodyPr/>
                    <a:lstStyle/>
                    <a:p>
                      <a:pPr marL="0" marR="0" algn="ctr">
                        <a:lnSpc>
                          <a:spcPct val="115000"/>
                        </a:lnSpc>
                        <a:spcBef>
                          <a:spcPts val="0"/>
                        </a:spcBef>
                        <a:spcAft>
                          <a:spcPts val="0"/>
                        </a:spcAft>
                      </a:pPr>
                      <a:r>
                        <a:rPr lang="en-GB" sz="900">
                          <a:effectLst/>
                          <a:latin typeface="Arial" panose="020B0604020202020204" pitchFamily="34" charset="0"/>
                          <a:ea typeface="Calibri" panose="020F0502020204030204" pitchFamily="34" charset="0"/>
                          <a:cs typeface="Arial" panose="020B0604020202020204" pitchFamily="34" charset="0"/>
                        </a:rPr>
                        <a:t>Series E</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GB" sz="900" dirty="0">
                          <a:effectLst/>
                          <a:latin typeface="Arial" panose="020B0604020202020204" pitchFamily="34" charset="0"/>
                          <a:ea typeface="Calibri" panose="020F0502020204030204" pitchFamily="34" charset="0"/>
                          <a:cs typeface="Arial" panose="020B0604020202020204" pitchFamily="34" charset="0"/>
                        </a:rPr>
                        <a:t>149,999,934</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GB" sz="900" dirty="0">
                          <a:effectLst/>
                          <a:latin typeface="Arial" panose="020B0604020202020204" pitchFamily="34" charset="0"/>
                          <a:ea typeface="Calibri" panose="020F0502020204030204" pitchFamily="34" charset="0"/>
                          <a:cs typeface="Arial" panose="020B0604020202020204" pitchFamily="34" charset="0"/>
                        </a:rPr>
                        <a:t>87,302,601</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GB" sz="900" dirty="0">
                          <a:effectLst/>
                          <a:latin typeface="Arial" panose="020B0604020202020204" pitchFamily="34" charset="0"/>
                          <a:ea typeface="Calibri" panose="020F0502020204030204" pitchFamily="34" charset="0"/>
                          <a:cs typeface="Arial" panose="020B0604020202020204" pitchFamily="34" charset="0"/>
                        </a:rPr>
                        <a:t>1:1 Conversion + 10.3mn. Shares</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GB" sz="900" dirty="0">
                          <a:effectLst/>
                          <a:latin typeface="Arial" panose="020B0604020202020204" pitchFamily="34" charset="0"/>
                          <a:ea typeface="Calibri" panose="020F0502020204030204" pitchFamily="34" charset="0"/>
                          <a:cs typeface="Arial" panose="020B0604020202020204" pitchFamily="34" charset="0"/>
                        </a:rPr>
                        <a:t>179,999,921</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GB" sz="900" dirty="0">
                          <a:effectLst/>
                          <a:latin typeface="Arial" panose="020B0604020202020204" pitchFamily="34" charset="0"/>
                          <a:ea typeface="Calibri" panose="020F0502020204030204" pitchFamily="34" charset="0"/>
                          <a:cs typeface="Arial" panose="020B0604020202020204" pitchFamily="34" charset="0"/>
                        </a:rPr>
                        <a:t>29,999,987</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GB" sz="900" dirty="0">
                          <a:effectLst/>
                          <a:latin typeface="Arial" panose="020B0604020202020204" pitchFamily="34" charset="0"/>
                          <a:ea typeface="Calibri" panose="020F0502020204030204" pitchFamily="34" charset="0"/>
                          <a:cs typeface="Arial" panose="020B0604020202020204" pitchFamily="34" charset="0"/>
                        </a:rPr>
                        <a:t>1.2x</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2676277024"/>
                  </a:ext>
                </a:extLst>
              </a:tr>
            </a:tbl>
          </a:graphicData>
        </a:graphic>
      </p:graphicFrame>
      <p:sp>
        <p:nvSpPr>
          <p:cNvPr id="7" name="TextBox 6"/>
          <p:cNvSpPr txBox="1"/>
          <p:nvPr/>
        </p:nvSpPr>
        <p:spPr>
          <a:xfrm>
            <a:off x="867481" y="1758673"/>
            <a:ext cx="1584176" cy="369332"/>
          </a:xfrm>
          <a:prstGeom prst="rect">
            <a:avLst/>
          </a:prstGeom>
          <a:noFill/>
          <a:ln w="6350">
            <a:solidFill>
              <a:srgbClr val="FF0000"/>
            </a:solidFill>
          </a:ln>
        </p:spPr>
        <p:txBody>
          <a:bodyPr wrap="square" rtlCol="0">
            <a:spAutoFit/>
          </a:bodyPr>
          <a:lstStyle/>
          <a:p>
            <a:pPr algn="ctr"/>
            <a:r>
              <a:rPr lang="en-US" sz="900" dirty="0">
                <a:latin typeface="Arial" panose="020B0604020202020204" pitchFamily="34" charset="0"/>
                <a:cs typeface="Arial" panose="020B0604020202020204" pitchFamily="34" charset="0"/>
              </a:rPr>
              <a:t>Original Purchase PPS x Number of Shares Bought</a:t>
            </a:r>
          </a:p>
        </p:txBody>
      </p:sp>
      <p:sp>
        <p:nvSpPr>
          <p:cNvPr id="9" name="TextBox 8"/>
          <p:cNvSpPr txBox="1"/>
          <p:nvPr/>
        </p:nvSpPr>
        <p:spPr>
          <a:xfrm>
            <a:off x="2915815" y="1790611"/>
            <a:ext cx="1584176" cy="369332"/>
          </a:xfrm>
          <a:prstGeom prst="rect">
            <a:avLst/>
          </a:prstGeom>
          <a:noFill/>
          <a:ln w="6350">
            <a:solidFill>
              <a:srgbClr val="FF0000"/>
            </a:solidFill>
          </a:ln>
        </p:spPr>
        <p:txBody>
          <a:bodyPr wrap="square" rtlCol="0">
            <a:spAutoFit/>
          </a:bodyPr>
          <a:lstStyle/>
          <a:p>
            <a:pPr algn="ctr"/>
            <a:r>
              <a:rPr lang="en-US" sz="900" dirty="0">
                <a:latin typeface="Arial" panose="020B0604020202020204" pitchFamily="34" charset="0"/>
                <a:cs typeface="Arial" panose="020B0604020202020204" pitchFamily="34" charset="0"/>
              </a:rPr>
              <a:t>IPO Price ($9) x Number of Shares Bought</a:t>
            </a:r>
          </a:p>
        </p:txBody>
      </p:sp>
      <p:sp>
        <p:nvSpPr>
          <p:cNvPr id="12" name="TextBox 11"/>
          <p:cNvSpPr txBox="1"/>
          <p:nvPr/>
        </p:nvSpPr>
        <p:spPr>
          <a:xfrm>
            <a:off x="3823702" y="4943649"/>
            <a:ext cx="1584176" cy="369332"/>
          </a:xfrm>
          <a:prstGeom prst="rect">
            <a:avLst/>
          </a:prstGeom>
          <a:noFill/>
          <a:ln w="6350">
            <a:solidFill>
              <a:srgbClr val="FF0000"/>
            </a:solidFill>
          </a:ln>
        </p:spPr>
        <p:txBody>
          <a:bodyPr wrap="square" rtlCol="0">
            <a:spAutoFit/>
          </a:bodyPr>
          <a:lstStyle/>
          <a:p>
            <a:pPr algn="ctr"/>
            <a:r>
              <a:rPr lang="en-US" sz="900" dirty="0">
                <a:latin typeface="Arial" panose="020B0604020202020204" pitchFamily="34" charset="0"/>
                <a:cs typeface="Arial" panose="020B0604020202020204" pitchFamily="34" charset="0"/>
              </a:rPr>
              <a:t>Additional Shares due to Ratchet</a:t>
            </a:r>
          </a:p>
        </p:txBody>
      </p:sp>
      <p:sp>
        <p:nvSpPr>
          <p:cNvPr id="16" name="TextBox 15"/>
          <p:cNvSpPr txBox="1"/>
          <p:nvPr/>
        </p:nvSpPr>
        <p:spPr>
          <a:xfrm>
            <a:off x="5963560" y="4942909"/>
            <a:ext cx="1992816" cy="646331"/>
          </a:xfrm>
          <a:prstGeom prst="rect">
            <a:avLst/>
          </a:prstGeom>
          <a:noFill/>
          <a:ln w="6350">
            <a:solidFill>
              <a:srgbClr val="FF0000"/>
            </a:solidFill>
          </a:ln>
        </p:spPr>
        <p:txBody>
          <a:bodyPr wrap="square" rtlCol="0">
            <a:spAutoFit/>
          </a:bodyPr>
          <a:lstStyle/>
          <a:p>
            <a:pPr algn="ctr"/>
            <a:r>
              <a:rPr lang="en-US" sz="900" dirty="0">
                <a:latin typeface="Arial" panose="020B0604020202020204" pitchFamily="34" charset="0"/>
                <a:cs typeface="Arial" panose="020B0604020202020204" pitchFamily="34" charset="0"/>
              </a:rPr>
              <a:t>Including Ratchet</a:t>
            </a:r>
          </a:p>
          <a:p>
            <a:pPr algn="ctr"/>
            <a:r>
              <a:rPr lang="en-US" sz="900" dirty="0">
                <a:latin typeface="Arial" panose="020B0604020202020204" pitchFamily="34" charset="0"/>
                <a:cs typeface="Arial" panose="020B0604020202020204" pitchFamily="34" charset="0"/>
              </a:rPr>
              <a:t>(20mn x $9)</a:t>
            </a:r>
          </a:p>
          <a:p>
            <a:pPr algn="ctr"/>
            <a:endParaRPr lang="en-US" sz="900" dirty="0">
              <a:latin typeface="Arial" panose="020B0604020202020204" pitchFamily="34" charset="0"/>
              <a:cs typeface="Arial" panose="020B0604020202020204" pitchFamily="34" charset="0"/>
            </a:endParaRPr>
          </a:p>
          <a:p>
            <a:pPr algn="ctr"/>
            <a:r>
              <a:rPr lang="en-US" sz="900" dirty="0">
                <a:latin typeface="Arial" panose="020B0604020202020204" pitchFamily="34" charset="0"/>
                <a:cs typeface="Arial" panose="020B0604020202020204" pitchFamily="34" charset="0"/>
              </a:rPr>
              <a:t>$179.99 / 9.7 = $18.556</a:t>
            </a:r>
          </a:p>
        </p:txBody>
      </p:sp>
      <p:sp>
        <p:nvSpPr>
          <p:cNvPr id="21" name="TextBox 20"/>
          <p:cNvSpPr txBox="1"/>
          <p:nvPr/>
        </p:nvSpPr>
        <p:spPr>
          <a:xfrm>
            <a:off x="1907704" y="4943575"/>
            <a:ext cx="1576340" cy="369332"/>
          </a:xfrm>
          <a:prstGeom prst="rect">
            <a:avLst/>
          </a:prstGeom>
          <a:noFill/>
          <a:ln w="6350">
            <a:solidFill>
              <a:srgbClr val="FF0000"/>
            </a:solidFill>
          </a:ln>
        </p:spPr>
        <p:txBody>
          <a:bodyPr wrap="square" rtlCol="0">
            <a:spAutoFit/>
          </a:bodyPr>
          <a:lstStyle/>
          <a:p>
            <a:pPr algn="ctr"/>
            <a:r>
              <a:rPr lang="en-US" sz="900" dirty="0">
                <a:latin typeface="Arial" panose="020B0604020202020204" pitchFamily="34" charset="0"/>
                <a:cs typeface="Arial" panose="020B0604020202020204" pitchFamily="34" charset="0"/>
              </a:rPr>
              <a:t>Excluding Ratchet</a:t>
            </a:r>
          </a:p>
          <a:p>
            <a:pPr algn="ctr"/>
            <a:r>
              <a:rPr lang="en-US" sz="900" dirty="0">
                <a:latin typeface="Arial" panose="020B0604020202020204" pitchFamily="34" charset="0"/>
                <a:cs typeface="Arial" panose="020B0604020202020204" pitchFamily="34" charset="0"/>
              </a:rPr>
              <a:t>(9.7mn x $9)</a:t>
            </a:r>
          </a:p>
        </p:txBody>
      </p:sp>
      <p:sp>
        <p:nvSpPr>
          <p:cNvPr id="28" name="TextBox 27"/>
          <p:cNvSpPr txBox="1"/>
          <p:nvPr/>
        </p:nvSpPr>
        <p:spPr>
          <a:xfrm>
            <a:off x="5087781" y="1855689"/>
            <a:ext cx="1296144" cy="369332"/>
          </a:xfrm>
          <a:prstGeom prst="rect">
            <a:avLst/>
          </a:prstGeom>
          <a:noFill/>
          <a:ln w="6350">
            <a:solidFill>
              <a:srgbClr val="FF0000"/>
            </a:solidFill>
          </a:ln>
        </p:spPr>
        <p:txBody>
          <a:bodyPr wrap="square" rtlCol="0">
            <a:spAutoFit/>
          </a:bodyPr>
          <a:lstStyle/>
          <a:p>
            <a:pPr algn="ctr"/>
            <a:r>
              <a:rPr lang="en-US" sz="900" dirty="0">
                <a:latin typeface="Arial" panose="020B0604020202020204" pitchFamily="34" charset="0"/>
                <a:cs typeface="Arial" panose="020B0604020202020204" pitchFamily="34" charset="0"/>
              </a:rPr>
              <a:t>Initial Investment minus Proceeds</a:t>
            </a:r>
          </a:p>
        </p:txBody>
      </p:sp>
      <mc:AlternateContent xmlns:mc="http://schemas.openxmlformats.org/markup-compatibility/2006" xmlns:a14="http://schemas.microsoft.com/office/drawing/2010/main">
        <mc:Choice Requires="a14">
          <p:sp>
            <p:nvSpPr>
              <p:cNvPr id="32" name="TextBox 31"/>
              <p:cNvSpPr txBox="1"/>
              <p:nvPr/>
            </p:nvSpPr>
            <p:spPr>
              <a:xfrm>
                <a:off x="7083670" y="1786498"/>
                <a:ext cx="849207" cy="306815"/>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f>
                        <m:fPr>
                          <m:ctrlPr>
                            <a:rPr lang="en-US" sz="1050" i="1" smtClean="0">
                              <a:latin typeface="Cambria Math" panose="02040503050406030204" pitchFamily="18" charset="0"/>
                            </a:rPr>
                          </m:ctrlPr>
                        </m:fPr>
                        <m:num>
                          <m:r>
                            <a:rPr lang="en-US" sz="1050" b="0" i="1" smtClean="0">
                              <a:latin typeface="Cambria Math" panose="02040503050406030204" pitchFamily="18" charset="0"/>
                            </a:rPr>
                            <m:t>𝐼𝑃𝑂</m:t>
                          </m:r>
                          <m:r>
                            <a:rPr lang="en-US" sz="1050" b="0" i="1" smtClean="0">
                              <a:latin typeface="Cambria Math" panose="02040503050406030204" pitchFamily="18" charset="0"/>
                            </a:rPr>
                            <m:t> </m:t>
                          </m:r>
                          <m:r>
                            <a:rPr lang="en-US" sz="1050" b="0" i="1" smtClean="0">
                              <a:latin typeface="Cambria Math" panose="02040503050406030204" pitchFamily="18" charset="0"/>
                            </a:rPr>
                            <m:t>𝑃𝑟𝑜𝑐𝑒𝑒𝑑𝑠</m:t>
                          </m:r>
                        </m:num>
                        <m:den>
                          <m:r>
                            <a:rPr lang="en-US" sz="1050" b="0" i="1" smtClean="0">
                              <a:latin typeface="Cambria Math" panose="02040503050406030204" pitchFamily="18" charset="0"/>
                            </a:rPr>
                            <m:t>𝐼𝑛𝑣𝑒𝑠𝑡𝑚𝑒𝑛𝑡</m:t>
                          </m:r>
                        </m:den>
                      </m:f>
                    </m:oMath>
                  </m:oMathPara>
                </a14:m>
                <a:endParaRPr lang="en-US" sz="1050" dirty="0"/>
              </a:p>
            </p:txBody>
          </p:sp>
        </mc:Choice>
        <mc:Fallback xmlns="">
          <p:sp>
            <p:nvSpPr>
              <p:cNvPr id="32" name="TextBox 31"/>
              <p:cNvSpPr txBox="1">
                <a:spLocks noRot="1" noChangeAspect="1" noMove="1" noResize="1" noEditPoints="1" noAdjustHandles="1" noChangeArrowheads="1" noChangeShapeType="1" noTextEdit="1"/>
              </p:cNvSpPr>
              <p:nvPr/>
            </p:nvSpPr>
            <p:spPr>
              <a:xfrm>
                <a:off x="7083670" y="1786498"/>
                <a:ext cx="849207" cy="306815"/>
              </a:xfrm>
              <a:prstGeom prst="rect">
                <a:avLst/>
              </a:prstGeom>
              <a:blipFill>
                <a:blip r:embed="rId2"/>
                <a:stretch>
                  <a:fillRect l="-3597" t="-4000" r="-4317" b="-16000"/>
                </a:stretch>
              </a:blipFill>
            </p:spPr>
            <p:txBody>
              <a:bodyPr/>
              <a:lstStyle/>
              <a:p>
                <a:r>
                  <a:rPr lang="en-US">
                    <a:noFill/>
                  </a:rPr>
                  <a:t> </a:t>
                </a:r>
              </a:p>
            </p:txBody>
          </p:sp>
        </mc:Fallback>
      </mc:AlternateContent>
      <p:sp>
        <p:nvSpPr>
          <p:cNvPr id="33" name="Rectangle 32"/>
          <p:cNvSpPr/>
          <p:nvPr/>
        </p:nvSpPr>
        <p:spPr>
          <a:xfrm>
            <a:off x="6988161" y="1680816"/>
            <a:ext cx="1040223" cy="509905"/>
          </a:xfrm>
          <a:prstGeom prst="rect">
            <a:avLst/>
          </a:prstGeom>
          <a:noFill/>
          <a:ln w="63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4" name="Picture 2" descr="Square logo and symbol, meaning, history, PNG">
            <a:extLst>
              <a:ext uri="{FF2B5EF4-FFF2-40B4-BE49-F238E27FC236}">
                <a16:creationId xmlns:a16="http://schemas.microsoft.com/office/drawing/2014/main" id="{4B36C970-4A2C-4FC3-A485-97248ABFB496}"/>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028384" y="1124744"/>
            <a:ext cx="767232" cy="431568"/>
          </a:xfrm>
          <a:prstGeom prst="rect">
            <a:avLst/>
          </a:prstGeom>
          <a:noFill/>
          <a:extLst>
            <a:ext uri="{909E8E84-426E-40DD-AFC4-6F175D3DCCD1}">
              <a14:hiddenFill xmlns:a14="http://schemas.microsoft.com/office/drawing/2010/main">
                <a:solidFill>
                  <a:srgbClr val="FFFFFF"/>
                </a:solidFill>
              </a14:hiddenFill>
            </a:ext>
          </a:extLst>
        </p:spPr>
      </p:pic>
      <p:pic>
        <p:nvPicPr>
          <p:cNvPr id="25" name="Picture 12" descr="Download Published Inhand Drawn Arrow - Wire PNG Image with No Background -  PNGkey.com">
            <a:extLst>
              <a:ext uri="{FF2B5EF4-FFF2-40B4-BE49-F238E27FC236}">
                <a16:creationId xmlns:a16="http://schemas.microsoft.com/office/drawing/2014/main" id="{40A65B44-5C43-45E3-B436-B852E465D8F4}"/>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rot="2329577" flipH="1">
            <a:off x="1605711" y="2302389"/>
            <a:ext cx="393159" cy="162302"/>
          </a:xfrm>
          <a:prstGeom prst="rect">
            <a:avLst/>
          </a:prstGeom>
          <a:noFill/>
          <a:extLst>
            <a:ext uri="{909E8E84-426E-40DD-AFC4-6F175D3DCCD1}">
              <a14:hiddenFill xmlns:a14="http://schemas.microsoft.com/office/drawing/2010/main">
                <a:solidFill>
                  <a:srgbClr val="FFFFFF"/>
                </a:solidFill>
              </a14:hiddenFill>
            </a:ext>
          </a:extLst>
        </p:spPr>
      </p:pic>
      <p:pic>
        <p:nvPicPr>
          <p:cNvPr id="26" name="Picture 12" descr="Download Published Inhand Drawn Arrow - Wire PNG Image with No Background -  PNGkey.com">
            <a:extLst>
              <a:ext uri="{FF2B5EF4-FFF2-40B4-BE49-F238E27FC236}">
                <a16:creationId xmlns:a16="http://schemas.microsoft.com/office/drawing/2014/main" id="{54BB4907-7E6B-42B4-8421-4D196F80A36D}"/>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rot="19270423">
            <a:off x="2978747" y="2337920"/>
            <a:ext cx="393159" cy="162302"/>
          </a:xfrm>
          <a:prstGeom prst="rect">
            <a:avLst/>
          </a:prstGeom>
          <a:noFill/>
          <a:extLst>
            <a:ext uri="{909E8E84-426E-40DD-AFC4-6F175D3DCCD1}">
              <a14:hiddenFill xmlns:a14="http://schemas.microsoft.com/office/drawing/2010/main">
                <a:solidFill>
                  <a:srgbClr val="FFFFFF"/>
                </a:solidFill>
              </a14:hiddenFill>
            </a:ext>
          </a:extLst>
        </p:spPr>
      </p:pic>
      <p:pic>
        <p:nvPicPr>
          <p:cNvPr id="30" name="Picture 12" descr="Download Published Inhand Drawn Arrow - Wire PNG Image with No Background -  PNGkey.com">
            <a:extLst>
              <a:ext uri="{FF2B5EF4-FFF2-40B4-BE49-F238E27FC236}">
                <a16:creationId xmlns:a16="http://schemas.microsoft.com/office/drawing/2014/main" id="{610D013B-8748-4A25-904D-61DF875C0886}"/>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rot="2329577" flipH="1">
            <a:off x="5539548" y="2361697"/>
            <a:ext cx="393159" cy="162302"/>
          </a:xfrm>
          <a:prstGeom prst="rect">
            <a:avLst/>
          </a:prstGeom>
          <a:noFill/>
          <a:extLst>
            <a:ext uri="{909E8E84-426E-40DD-AFC4-6F175D3DCCD1}">
              <a14:hiddenFill xmlns:a14="http://schemas.microsoft.com/office/drawing/2010/main">
                <a:solidFill>
                  <a:srgbClr val="FFFFFF"/>
                </a:solidFill>
              </a14:hiddenFill>
            </a:ext>
          </a:extLst>
        </p:spPr>
      </p:pic>
      <p:pic>
        <p:nvPicPr>
          <p:cNvPr id="31" name="Picture 12" descr="Download Published Inhand Drawn Arrow - Wire PNG Image with No Background -  PNGkey.com">
            <a:extLst>
              <a:ext uri="{FF2B5EF4-FFF2-40B4-BE49-F238E27FC236}">
                <a16:creationId xmlns:a16="http://schemas.microsoft.com/office/drawing/2014/main" id="{2877A31D-28E1-4B84-B4CF-40DB9C0BAC91}"/>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rot="17129781">
            <a:off x="7519547" y="2337880"/>
            <a:ext cx="357417" cy="147547"/>
          </a:xfrm>
          <a:prstGeom prst="rect">
            <a:avLst/>
          </a:prstGeom>
          <a:noFill/>
          <a:extLst>
            <a:ext uri="{909E8E84-426E-40DD-AFC4-6F175D3DCCD1}">
              <a14:hiddenFill xmlns:a14="http://schemas.microsoft.com/office/drawing/2010/main">
                <a:solidFill>
                  <a:srgbClr val="FFFFFF"/>
                </a:solidFill>
              </a14:hiddenFill>
            </a:ext>
          </a:extLst>
        </p:spPr>
      </p:pic>
      <p:pic>
        <p:nvPicPr>
          <p:cNvPr id="36" name="Picture 12" descr="Download Published Inhand Drawn Arrow - Wire PNG Image with No Background -  PNGkey.com">
            <a:extLst>
              <a:ext uri="{FF2B5EF4-FFF2-40B4-BE49-F238E27FC236}">
                <a16:creationId xmlns:a16="http://schemas.microsoft.com/office/drawing/2014/main" id="{D61A3D68-CB49-4D5F-92C3-A3C25C5C6E2E}"/>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rot="4116159">
            <a:off x="6135092" y="4685925"/>
            <a:ext cx="393159" cy="162302"/>
          </a:xfrm>
          <a:prstGeom prst="rect">
            <a:avLst/>
          </a:prstGeom>
          <a:noFill/>
          <a:extLst>
            <a:ext uri="{909E8E84-426E-40DD-AFC4-6F175D3DCCD1}">
              <a14:hiddenFill xmlns:a14="http://schemas.microsoft.com/office/drawing/2010/main">
                <a:solidFill>
                  <a:srgbClr val="FFFFFF"/>
                </a:solidFill>
              </a14:hiddenFill>
            </a:ext>
          </a:extLst>
        </p:spPr>
      </p:pic>
      <p:pic>
        <p:nvPicPr>
          <p:cNvPr id="37" name="Picture 12" descr="Download Published Inhand Drawn Arrow - Wire PNG Image with No Background -  PNGkey.com">
            <a:extLst>
              <a:ext uri="{FF2B5EF4-FFF2-40B4-BE49-F238E27FC236}">
                <a16:creationId xmlns:a16="http://schemas.microsoft.com/office/drawing/2014/main" id="{3BAB62F4-B94A-4FB9-AF73-AE13C26E432F}"/>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rot="16925298" flipH="1">
            <a:off x="4560503" y="4689881"/>
            <a:ext cx="357417" cy="147547"/>
          </a:xfrm>
          <a:prstGeom prst="rect">
            <a:avLst/>
          </a:prstGeom>
          <a:noFill/>
          <a:extLst>
            <a:ext uri="{909E8E84-426E-40DD-AFC4-6F175D3DCCD1}">
              <a14:hiddenFill xmlns:a14="http://schemas.microsoft.com/office/drawing/2010/main">
                <a:solidFill>
                  <a:srgbClr val="FFFFFF"/>
                </a:solidFill>
              </a14:hiddenFill>
            </a:ext>
          </a:extLst>
        </p:spPr>
      </p:pic>
      <p:pic>
        <p:nvPicPr>
          <p:cNvPr id="38" name="Picture 12" descr="Download Published Inhand Drawn Arrow - Wire PNG Image with No Background -  PNGkey.com">
            <a:extLst>
              <a:ext uri="{FF2B5EF4-FFF2-40B4-BE49-F238E27FC236}">
                <a16:creationId xmlns:a16="http://schemas.microsoft.com/office/drawing/2014/main" id="{4A62E121-8E3C-4039-BA97-6E2975494FE5}"/>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rot="16925298" flipH="1">
            <a:off x="2696305" y="4670707"/>
            <a:ext cx="357417" cy="14754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6091539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r>
              <a:rPr lang="en-US" dirty="0"/>
              <a:t>IPO ‘Ratchets’ </a:t>
            </a:r>
            <a:r>
              <a:rPr lang="en-US" sz="1200" dirty="0"/>
              <a:t>(Example: Square)</a:t>
            </a:r>
            <a:endParaRPr lang="en-US" dirty="0"/>
          </a:p>
        </p:txBody>
      </p:sp>
      <p:sp>
        <p:nvSpPr>
          <p:cNvPr id="3" name="Slide Number Placeholder 2"/>
          <p:cNvSpPr>
            <a:spLocks noGrp="1"/>
          </p:cNvSpPr>
          <p:nvPr>
            <p:ph type="sldNum" sz="quarter" idx="12"/>
          </p:nvPr>
        </p:nvSpPr>
        <p:spPr/>
        <p:txBody>
          <a:bodyPr/>
          <a:lstStyle/>
          <a:p>
            <a:fld id="{C76FEBDD-00E6-4BCE-81BB-64ADCF1A94EA}" type="slidenum">
              <a:rPr lang="de-DE" smtClean="0"/>
              <a:pPr/>
              <a:t>35</a:t>
            </a:fld>
            <a:endParaRPr lang="de-DE"/>
          </a:p>
        </p:txBody>
      </p:sp>
      <p:graphicFrame>
        <p:nvGraphicFramePr>
          <p:cNvPr id="9" name="Table 8"/>
          <p:cNvGraphicFramePr>
            <a:graphicFrameLocks noGrp="1"/>
          </p:cNvGraphicFramePr>
          <p:nvPr>
            <p:extLst>
              <p:ext uri="{D42A27DB-BD31-4B8C-83A1-F6EECF244321}">
                <p14:modId xmlns:p14="http://schemas.microsoft.com/office/powerpoint/2010/main" val="1028889174"/>
              </p:ext>
            </p:extLst>
          </p:nvPr>
        </p:nvGraphicFramePr>
        <p:xfrm>
          <a:off x="637385" y="2241556"/>
          <a:ext cx="7848871" cy="2771622"/>
        </p:xfrm>
        <a:graphic>
          <a:graphicData uri="http://schemas.openxmlformats.org/drawingml/2006/table">
            <a:tbl>
              <a:tblPr firstRow="1" firstCol="1" bandRow="1"/>
              <a:tblGrid>
                <a:gridCol w="531052">
                  <a:extLst>
                    <a:ext uri="{9D8B030D-6E8A-4147-A177-3AD203B41FA5}">
                      <a16:colId xmlns:a16="http://schemas.microsoft.com/office/drawing/2014/main" val="1261006325"/>
                    </a:ext>
                  </a:extLst>
                </a:gridCol>
                <a:gridCol w="813091">
                  <a:extLst>
                    <a:ext uri="{9D8B030D-6E8A-4147-A177-3AD203B41FA5}">
                      <a16:colId xmlns:a16="http://schemas.microsoft.com/office/drawing/2014/main" val="2084952762"/>
                    </a:ext>
                  </a:extLst>
                </a:gridCol>
                <a:gridCol w="813091">
                  <a:extLst>
                    <a:ext uri="{9D8B030D-6E8A-4147-A177-3AD203B41FA5}">
                      <a16:colId xmlns:a16="http://schemas.microsoft.com/office/drawing/2014/main" val="1219903489"/>
                    </a:ext>
                  </a:extLst>
                </a:gridCol>
                <a:gridCol w="813091">
                  <a:extLst>
                    <a:ext uri="{9D8B030D-6E8A-4147-A177-3AD203B41FA5}">
                      <a16:colId xmlns:a16="http://schemas.microsoft.com/office/drawing/2014/main" val="2056333310"/>
                    </a:ext>
                  </a:extLst>
                </a:gridCol>
                <a:gridCol w="813091">
                  <a:extLst>
                    <a:ext uri="{9D8B030D-6E8A-4147-A177-3AD203B41FA5}">
                      <a16:colId xmlns:a16="http://schemas.microsoft.com/office/drawing/2014/main" val="2578014266"/>
                    </a:ext>
                  </a:extLst>
                </a:gridCol>
                <a:gridCol w="813091">
                  <a:extLst>
                    <a:ext uri="{9D8B030D-6E8A-4147-A177-3AD203B41FA5}">
                      <a16:colId xmlns:a16="http://schemas.microsoft.com/office/drawing/2014/main" val="1586925409"/>
                    </a:ext>
                  </a:extLst>
                </a:gridCol>
                <a:gridCol w="813091">
                  <a:extLst>
                    <a:ext uri="{9D8B030D-6E8A-4147-A177-3AD203B41FA5}">
                      <a16:colId xmlns:a16="http://schemas.microsoft.com/office/drawing/2014/main" val="3709367642"/>
                    </a:ext>
                  </a:extLst>
                </a:gridCol>
                <a:gridCol w="813091">
                  <a:extLst>
                    <a:ext uri="{9D8B030D-6E8A-4147-A177-3AD203B41FA5}">
                      <a16:colId xmlns:a16="http://schemas.microsoft.com/office/drawing/2014/main" val="1665572071"/>
                    </a:ext>
                  </a:extLst>
                </a:gridCol>
                <a:gridCol w="813091">
                  <a:extLst>
                    <a:ext uri="{9D8B030D-6E8A-4147-A177-3AD203B41FA5}">
                      <a16:colId xmlns:a16="http://schemas.microsoft.com/office/drawing/2014/main" val="1396151236"/>
                    </a:ext>
                  </a:extLst>
                </a:gridCol>
                <a:gridCol w="813091">
                  <a:extLst>
                    <a:ext uri="{9D8B030D-6E8A-4147-A177-3AD203B41FA5}">
                      <a16:colId xmlns:a16="http://schemas.microsoft.com/office/drawing/2014/main" val="752507139"/>
                    </a:ext>
                  </a:extLst>
                </a:gridCol>
              </a:tblGrid>
              <a:tr h="633054">
                <a:tc>
                  <a:txBody>
                    <a:bodyPr/>
                    <a:lstStyle/>
                    <a:p>
                      <a:pPr algn="ctr" fontAlgn="ctr"/>
                      <a:r>
                        <a:rPr lang="en-US" sz="900" b="1" i="0" u="none" strike="noStrike" cap="none" baseline="0" dirty="0">
                          <a:solidFill>
                            <a:schemeClr val="bg1"/>
                          </a:solidFill>
                          <a:effectLst/>
                          <a:latin typeface="Arial" panose="020B0604020202020204" pitchFamily="34" charset="0"/>
                          <a:cs typeface="Arial" panose="020B0604020202020204" pitchFamily="34" charset="0"/>
                        </a:rPr>
                        <a:t>IPO </a:t>
                      </a:r>
                      <a:br>
                        <a:rPr lang="en-US" sz="900" b="1" i="0" u="none" strike="noStrike" cap="none" baseline="0" dirty="0">
                          <a:solidFill>
                            <a:schemeClr val="bg1"/>
                          </a:solidFill>
                          <a:effectLst/>
                          <a:latin typeface="Arial" panose="020B0604020202020204" pitchFamily="34" charset="0"/>
                          <a:cs typeface="Arial" panose="020B0604020202020204" pitchFamily="34" charset="0"/>
                        </a:rPr>
                      </a:br>
                      <a:r>
                        <a:rPr lang="en-US" sz="900" b="1" i="0" u="none" strike="noStrike" cap="none" baseline="0" dirty="0">
                          <a:solidFill>
                            <a:schemeClr val="bg1"/>
                          </a:solidFill>
                          <a:effectLst/>
                          <a:latin typeface="Arial" panose="020B0604020202020204" pitchFamily="34" charset="0"/>
                          <a:cs typeface="Arial" panose="020B0604020202020204" pitchFamily="34" charset="0"/>
                        </a:rPr>
                        <a:t>Price</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tx1"/>
                    </a:solidFill>
                  </a:tcPr>
                </a:tc>
                <a:tc>
                  <a:txBody>
                    <a:bodyPr/>
                    <a:lstStyle/>
                    <a:p>
                      <a:pPr algn="ctr" fontAlgn="ctr"/>
                      <a:r>
                        <a:rPr lang="en-US" sz="900" b="1" i="0" u="none" strike="noStrike" cap="none" baseline="0" dirty="0">
                          <a:solidFill>
                            <a:schemeClr val="bg1"/>
                          </a:solidFill>
                          <a:effectLst/>
                          <a:latin typeface="Arial" panose="020B0604020202020204" pitchFamily="34" charset="0"/>
                          <a:cs typeface="Arial" panose="020B0604020202020204" pitchFamily="34" charset="0"/>
                        </a:rPr>
                        <a:t>Shares Held </a:t>
                      </a:r>
                      <a:br>
                        <a:rPr lang="en-US" sz="900" b="1" i="0" u="none" strike="noStrike" cap="none" baseline="0" dirty="0">
                          <a:solidFill>
                            <a:schemeClr val="bg1"/>
                          </a:solidFill>
                          <a:effectLst/>
                          <a:latin typeface="Arial" panose="020B0604020202020204" pitchFamily="34" charset="0"/>
                          <a:cs typeface="Arial" panose="020B0604020202020204" pitchFamily="34" charset="0"/>
                        </a:rPr>
                      </a:br>
                      <a:r>
                        <a:rPr lang="en-US" sz="900" b="1" i="0" u="none" strike="noStrike" cap="none" baseline="0" dirty="0">
                          <a:solidFill>
                            <a:schemeClr val="bg1"/>
                          </a:solidFill>
                          <a:effectLst/>
                          <a:latin typeface="Arial" panose="020B0604020202020204" pitchFamily="34" charset="0"/>
                          <a:cs typeface="Arial" panose="020B0604020202020204" pitchFamily="34" charset="0"/>
                        </a:rPr>
                        <a:t>at IPO</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tx1"/>
                    </a:solidFill>
                  </a:tcPr>
                </a:tc>
                <a:tc>
                  <a:txBody>
                    <a:bodyPr/>
                    <a:lstStyle/>
                    <a:p>
                      <a:pPr algn="ctr" fontAlgn="ctr"/>
                      <a:r>
                        <a:rPr lang="en-US" sz="900" b="1" i="0" u="none" strike="noStrike" cap="none" baseline="0" dirty="0">
                          <a:solidFill>
                            <a:schemeClr val="bg1"/>
                          </a:solidFill>
                          <a:effectLst/>
                          <a:latin typeface="Arial" panose="020B0604020202020204" pitchFamily="34" charset="0"/>
                          <a:cs typeface="Arial" panose="020B0604020202020204" pitchFamily="34" charset="0"/>
                        </a:rPr>
                        <a:t>Proceeds without Ratchet</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tx1"/>
                    </a:solidFill>
                  </a:tcPr>
                </a:tc>
                <a:tc>
                  <a:txBody>
                    <a:bodyPr/>
                    <a:lstStyle/>
                    <a:p>
                      <a:pPr algn="ctr" fontAlgn="ctr"/>
                      <a:r>
                        <a:rPr lang="en-US" sz="900" b="1" i="0" u="none" strike="noStrike" cap="none" baseline="0" dirty="0">
                          <a:solidFill>
                            <a:schemeClr val="bg1"/>
                          </a:solidFill>
                          <a:effectLst/>
                          <a:latin typeface="Arial" panose="020B0604020202020204" pitchFamily="34" charset="0"/>
                          <a:cs typeface="Arial" panose="020B0604020202020204" pitchFamily="34" charset="0"/>
                        </a:rPr>
                        <a:t>Original Amount Paid for Shares ($15.46)</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tx1"/>
                    </a:solidFill>
                  </a:tcPr>
                </a:tc>
                <a:tc>
                  <a:txBody>
                    <a:bodyPr/>
                    <a:lstStyle/>
                    <a:p>
                      <a:pPr algn="ctr" fontAlgn="ctr"/>
                      <a:r>
                        <a:rPr lang="en-US" sz="900" b="1" i="0" u="none" strike="noStrike" cap="none" baseline="0" dirty="0">
                          <a:solidFill>
                            <a:schemeClr val="bg1"/>
                          </a:solidFill>
                          <a:effectLst/>
                          <a:latin typeface="Arial" panose="020B0604020202020204" pitchFamily="34" charset="0"/>
                          <a:cs typeface="Arial" panose="020B0604020202020204" pitchFamily="34" charset="0"/>
                        </a:rPr>
                        <a:t>Net Proceeds without Ratchet</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tx1"/>
                    </a:solidFill>
                  </a:tcPr>
                </a:tc>
                <a:tc>
                  <a:txBody>
                    <a:bodyPr/>
                    <a:lstStyle/>
                    <a:p>
                      <a:pPr algn="ctr" fontAlgn="ctr"/>
                      <a:r>
                        <a:rPr lang="en-US" sz="900" b="1" i="0" u="none" strike="noStrike" cap="none" baseline="0" dirty="0">
                          <a:solidFill>
                            <a:schemeClr val="bg1"/>
                          </a:solidFill>
                          <a:effectLst/>
                          <a:latin typeface="Arial" panose="020B0604020202020204" pitchFamily="34" charset="0"/>
                          <a:cs typeface="Arial" panose="020B0604020202020204" pitchFamily="34" charset="0"/>
                        </a:rPr>
                        <a:t>Ratchet </a:t>
                      </a:r>
                      <a:br>
                        <a:rPr lang="en-US" sz="900" b="1" i="0" u="none" strike="noStrike" cap="none" baseline="0" dirty="0">
                          <a:solidFill>
                            <a:schemeClr val="bg1"/>
                          </a:solidFill>
                          <a:effectLst/>
                          <a:latin typeface="Arial" panose="020B0604020202020204" pitchFamily="34" charset="0"/>
                          <a:cs typeface="Arial" panose="020B0604020202020204" pitchFamily="34" charset="0"/>
                        </a:rPr>
                      </a:br>
                      <a:r>
                        <a:rPr lang="en-US" sz="900" b="1" i="0" u="none" strike="noStrike" cap="none" baseline="0" dirty="0">
                          <a:solidFill>
                            <a:schemeClr val="bg1"/>
                          </a:solidFill>
                          <a:effectLst/>
                          <a:latin typeface="Arial" panose="020B0604020202020204" pitchFamily="34" charset="0"/>
                          <a:cs typeface="Arial" panose="020B0604020202020204" pitchFamily="34" charset="0"/>
                        </a:rPr>
                        <a:t>Effect</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tx1"/>
                    </a:solidFill>
                  </a:tcPr>
                </a:tc>
                <a:tc>
                  <a:txBody>
                    <a:bodyPr/>
                    <a:lstStyle/>
                    <a:p>
                      <a:pPr algn="ctr" fontAlgn="ctr"/>
                      <a:r>
                        <a:rPr lang="en-US" sz="900" b="1" i="0" u="none" strike="noStrike" cap="none" baseline="0" dirty="0">
                          <a:solidFill>
                            <a:schemeClr val="bg1"/>
                          </a:solidFill>
                          <a:effectLst/>
                          <a:latin typeface="Arial" panose="020B0604020202020204" pitchFamily="34" charset="0"/>
                          <a:cs typeface="Arial" panose="020B0604020202020204" pitchFamily="34" charset="0"/>
                        </a:rPr>
                        <a:t>Additional # of Shares Issued due to Ratchet</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tx1"/>
                    </a:solidFill>
                  </a:tcPr>
                </a:tc>
                <a:tc>
                  <a:txBody>
                    <a:bodyPr/>
                    <a:lstStyle/>
                    <a:p>
                      <a:pPr algn="ctr" fontAlgn="ctr"/>
                      <a:r>
                        <a:rPr lang="en-US" sz="900" b="1" i="0" u="none" strike="noStrike" cap="none" baseline="0" dirty="0">
                          <a:solidFill>
                            <a:schemeClr val="bg1"/>
                          </a:solidFill>
                          <a:effectLst/>
                          <a:latin typeface="Arial" panose="020B0604020202020204" pitchFamily="34" charset="0"/>
                          <a:cs typeface="Arial" panose="020B0604020202020204" pitchFamily="34" charset="0"/>
                        </a:rPr>
                        <a:t>Proceeds from Selling Additional NOSH</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tx1"/>
                    </a:solidFill>
                  </a:tcPr>
                </a:tc>
                <a:tc>
                  <a:txBody>
                    <a:bodyPr/>
                    <a:lstStyle/>
                    <a:p>
                      <a:pPr marL="0" algn="ctr" defTabSz="914400" rtl="0" eaLnBrk="1" fontAlgn="ctr" latinLnBrk="0" hangingPunct="1"/>
                      <a:r>
                        <a:rPr lang="en-US" sz="900" b="1" i="0" u="none" strike="noStrike" kern="1200" cap="none" baseline="0" dirty="0">
                          <a:solidFill>
                            <a:schemeClr val="bg1"/>
                          </a:solidFill>
                          <a:effectLst/>
                          <a:latin typeface="Arial" panose="020B0604020202020204" pitchFamily="34" charset="0"/>
                          <a:ea typeface="+mn-ea"/>
                          <a:cs typeface="Arial" panose="020B0604020202020204" pitchFamily="34" charset="0"/>
                        </a:rPr>
                        <a:t>Total Proceeds</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tx1"/>
                    </a:solidFill>
                  </a:tcPr>
                </a:tc>
                <a:tc>
                  <a:txBody>
                    <a:bodyPr/>
                    <a:lstStyle/>
                    <a:p>
                      <a:pPr marL="0" algn="ctr" defTabSz="914400" rtl="0" eaLnBrk="1" fontAlgn="ctr" latinLnBrk="0" hangingPunct="1"/>
                      <a:r>
                        <a:rPr lang="en-US" sz="900" b="1" i="0" u="none" strike="noStrike" kern="1200" cap="none" baseline="0" dirty="0">
                          <a:solidFill>
                            <a:schemeClr val="bg1"/>
                          </a:solidFill>
                          <a:effectLst/>
                          <a:latin typeface="Arial" panose="020B0604020202020204" pitchFamily="34" charset="0"/>
                          <a:ea typeface="+mn-ea"/>
                          <a:cs typeface="Arial" panose="020B0604020202020204" pitchFamily="34" charset="0"/>
                        </a:rPr>
                        <a:t>Total Net Proceeds</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tx1"/>
                    </a:solidFill>
                  </a:tcPr>
                </a:tc>
                <a:extLst>
                  <a:ext uri="{0D108BD9-81ED-4DB2-BD59-A6C34878D82A}">
                    <a16:rowId xmlns:a16="http://schemas.microsoft.com/office/drawing/2014/main" val="4039066018"/>
                  </a:ext>
                </a:extLst>
              </a:tr>
              <a:tr h="267321">
                <a:tc>
                  <a:txBody>
                    <a:bodyPr/>
                    <a:lstStyle/>
                    <a:p>
                      <a:pPr algn="ctr" fontAlgn="b"/>
                      <a:r>
                        <a:rPr lang="en-US" sz="900" b="0" i="0" u="none" strike="noStrike" dirty="0">
                          <a:solidFill>
                            <a:srgbClr val="000000"/>
                          </a:solidFill>
                          <a:effectLst/>
                          <a:latin typeface="Arial" panose="020B0604020202020204" pitchFamily="34" charset="0"/>
                          <a:cs typeface="Arial" panose="020B0604020202020204" pitchFamily="34" charset="0"/>
                        </a:rPr>
                        <a:t>2</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Arial" panose="020B0604020202020204" pitchFamily="34" charset="0"/>
                          <a:cs typeface="Arial" panose="020B0604020202020204" pitchFamily="34" charset="0"/>
                        </a:rPr>
                        <a:t>9.70</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Arial" panose="020B0604020202020204" pitchFamily="34" charset="0"/>
                          <a:cs typeface="Arial" panose="020B0604020202020204" pitchFamily="34" charset="0"/>
                        </a:rPr>
                        <a:t>19.40</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Arial" panose="020B0604020202020204" pitchFamily="34" charset="0"/>
                          <a:cs typeface="Arial" panose="020B0604020202020204" pitchFamily="34" charset="0"/>
                        </a:rPr>
                        <a:t>149.96</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Arial" panose="020B0604020202020204" pitchFamily="34" charset="0"/>
                          <a:cs typeface="Arial" panose="020B0604020202020204" pitchFamily="34" charset="0"/>
                        </a:rPr>
                        <a:t>-130.56</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Arial" panose="020B0604020202020204" pitchFamily="34" charset="0"/>
                          <a:cs typeface="Arial" panose="020B0604020202020204" pitchFamily="34" charset="0"/>
                        </a:rPr>
                        <a:t>8.28</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Arial" panose="020B0604020202020204" pitchFamily="34" charset="0"/>
                          <a:cs typeface="Arial" panose="020B0604020202020204" pitchFamily="34" charset="0"/>
                        </a:rPr>
                        <a:t>80.3</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Arial" panose="020B0604020202020204" pitchFamily="34" charset="0"/>
                          <a:cs typeface="Arial" panose="020B0604020202020204" pitchFamily="34" charset="0"/>
                        </a:rPr>
                        <a:t>160.5</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Arial" panose="020B0604020202020204" pitchFamily="34" charset="0"/>
                          <a:cs typeface="Arial" panose="020B0604020202020204" pitchFamily="34" charset="0"/>
                        </a:rPr>
                        <a:t>179.9</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Arial" panose="020B0604020202020204" pitchFamily="34" charset="0"/>
                          <a:cs typeface="Arial" panose="020B0604020202020204" pitchFamily="34" charset="0"/>
                        </a:rPr>
                        <a:t>30.0</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3353894009"/>
                  </a:ext>
                </a:extLst>
              </a:tr>
              <a:tr h="267321">
                <a:tc>
                  <a:txBody>
                    <a:bodyPr/>
                    <a:lstStyle/>
                    <a:p>
                      <a:pPr algn="ctr" fontAlgn="b"/>
                      <a:r>
                        <a:rPr lang="en-US" sz="900" b="0" i="0" u="none" strike="noStrike">
                          <a:solidFill>
                            <a:srgbClr val="000000"/>
                          </a:solidFill>
                          <a:effectLst/>
                          <a:latin typeface="Arial" panose="020B0604020202020204" pitchFamily="34" charset="0"/>
                          <a:cs typeface="Arial" panose="020B0604020202020204" pitchFamily="34" charset="0"/>
                        </a:rPr>
                        <a:t>9</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tcPr>
                </a:tc>
                <a:tc>
                  <a:txBody>
                    <a:bodyPr/>
                    <a:lstStyle/>
                    <a:p>
                      <a:pPr algn="ctr" fontAlgn="b"/>
                      <a:r>
                        <a:rPr lang="en-US" sz="900" b="0" i="0" u="none" strike="noStrike" dirty="0">
                          <a:solidFill>
                            <a:srgbClr val="000000"/>
                          </a:solidFill>
                          <a:effectLst/>
                          <a:latin typeface="Arial" panose="020B0604020202020204" pitchFamily="34" charset="0"/>
                          <a:cs typeface="Arial" panose="020B0604020202020204" pitchFamily="34" charset="0"/>
                        </a:rPr>
                        <a:t>9.70</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tcPr>
                </a:tc>
                <a:tc>
                  <a:txBody>
                    <a:bodyPr/>
                    <a:lstStyle/>
                    <a:p>
                      <a:pPr algn="ctr" fontAlgn="b"/>
                      <a:r>
                        <a:rPr lang="en-US" sz="900" b="0" i="0" u="none" strike="noStrike" dirty="0">
                          <a:solidFill>
                            <a:srgbClr val="000000"/>
                          </a:solidFill>
                          <a:effectLst/>
                          <a:latin typeface="Arial" panose="020B0604020202020204" pitchFamily="34" charset="0"/>
                          <a:cs typeface="Arial" panose="020B0604020202020204" pitchFamily="34" charset="0"/>
                        </a:rPr>
                        <a:t>87.30</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Arial" panose="020B0604020202020204" pitchFamily="34" charset="0"/>
                          <a:cs typeface="Arial" panose="020B0604020202020204" pitchFamily="34" charset="0"/>
                        </a:rPr>
                        <a:t>149.96</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Arial" panose="020B0604020202020204" pitchFamily="34" charset="0"/>
                          <a:cs typeface="Arial" panose="020B0604020202020204" pitchFamily="34" charset="0"/>
                        </a:rPr>
                        <a:t>-62.66</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tcPr>
                </a:tc>
                <a:tc>
                  <a:txBody>
                    <a:bodyPr/>
                    <a:lstStyle/>
                    <a:p>
                      <a:pPr algn="ctr" fontAlgn="b"/>
                      <a:r>
                        <a:rPr lang="en-US" sz="900" b="0" i="0" u="none" strike="noStrike" dirty="0">
                          <a:solidFill>
                            <a:srgbClr val="000000"/>
                          </a:solidFill>
                          <a:effectLst/>
                          <a:latin typeface="Arial" panose="020B0604020202020204" pitchFamily="34" charset="0"/>
                          <a:cs typeface="Arial" panose="020B0604020202020204" pitchFamily="34" charset="0"/>
                        </a:rPr>
                        <a:t>1.06</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Arial" panose="020B0604020202020204" pitchFamily="34" charset="0"/>
                          <a:cs typeface="Arial" panose="020B0604020202020204" pitchFamily="34" charset="0"/>
                        </a:rPr>
                        <a:t>10.3</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Arial" panose="020B0604020202020204" pitchFamily="34" charset="0"/>
                          <a:cs typeface="Arial" panose="020B0604020202020204" pitchFamily="34" charset="0"/>
                        </a:rPr>
                        <a:t>92.6</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Arial" panose="020B0604020202020204" pitchFamily="34" charset="0"/>
                          <a:cs typeface="Arial" panose="020B0604020202020204" pitchFamily="34" charset="0"/>
                        </a:rPr>
                        <a:t>179.9</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Arial" panose="020B0604020202020204" pitchFamily="34" charset="0"/>
                          <a:cs typeface="Arial" panose="020B0604020202020204" pitchFamily="34" charset="0"/>
                        </a:rPr>
                        <a:t>30.0</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3610033926"/>
                  </a:ext>
                </a:extLst>
              </a:tr>
              <a:tr h="267321">
                <a:tc>
                  <a:txBody>
                    <a:bodyPr/>
                    <a:lstStyle/>
                    <a:p>
                      <a:pPr algn="ctr" fontAlgn="b"/>
                      <a:r>
                        <a:rPr lang="en-US" sz="900" b="0" i="0" u="none" strike="noStrike">
                          <a:solidFill>
                            <a:srgbClr val="000000"/>
                          </a:solidFill>
                          <a:effectLst/>
                          <a:latin typeface="Arial" panose="020B0604020202020204" pitchFamily="34" charset="0"/>
                          <a:cs typeface="Arial" panose="020B0604020202020204" pitchFamily="34" charset="0"/>
                        </a:rPr>
                        <a:t>15</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Arial" panose="020B0604020202020204" pitchFamily="34" charset="0"/>
                          <a:cs typeface="Arial" panose="020B0604020202020204" pitchFamily="34" charset="0"/>
                        </a:rPr>
                        <a:t>9.70</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tcPr>
                </a:tc>
                <a:tc>
                  <a:txBody>
                    <a:bodyPr/>
                    <a:lstStyle/>
                    <a:p>
                      <a:pPr algn="ctr" fontAlgn="b"/>
                      <a:r>
                        <a:rPr lang="en-US" sz="900" b="0" i="0" u="none" strike="noStrike" dirty="0">
                          <a:solidFill>
                            <a:srgbClr val="000000"/>
                          </a:solidFill>
                          <a:effectLst/>
                          <a:latin typeface="Arial" panose="020B0604020202020204" pitchFamily="34" charset="0"/>
                          <a:cs typeface="Arial" panose="020B0604020202020204" pitchFamily="34" charset="0"/>
                        </a:rPr>
                        <a:t>145.50</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tcPr>
                </a:tc>
                <a:tc>
                  <a:txBody>
                    <a:bodyPr/>
                    <a:lstStyle/>
                    <a:p>
                      <a:pPr algn="ctr" fontAlgn="b"/>
                      <a:r>
                        <a:rPr lang="en-US" sz="900" b="0" i="0" u="none" strike="noStrike" dirty="0">
                          <a:solidFill>
                            <a:srgbClr val="000000"/>
                          </a:solidFill>
                          <a:effectLst/>
                          <a:latin typeface="Arial" panose="020B0604020202020204" pitchFamily="34" charset="0"/>
                          <a:cs typeface="Arial" panose="020B0604020202020204" pitchFamily="34" charset="0"/>
                        </a:rPr>
                        <a:t>149.96</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tcPr>
                </a:tc>
                <a:tc>
                  <a:txBody>
                    <a:bodyPr/>
                    <a:lstStyle/>
                    <a:p>
                      <a:pPr algn="ctr" fontAlgn="b"/>
                      <a:r>
                        <a:rPr lang="en-US" sz="900" b="0" i="0" u="none" strike="noStrike" dirty="0">
                          <a:solidFill>
                            <a:srgbClr val="000000"/>
                          </a:solidFill>
                          <a:effectLst/>
                          <a:latin typeface="Arial" panose="020B0604020202020204" pitchFamily="34" charset="0"/>
                          <a:cs typeface="Arial" panose="020B0604020202020204" pitchFamily="34" charset="0"/>
                        </a:rPr>
                        <a:t>-4.46</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tcPr>
                </a:tc>
                <a:tc>
                  <a:txBody>
                    <a:bodyPr/>
                    <a:lstStyle/>
                    <a:p>
                      <a:pPr algn="ctr" fontAlgn="b"/>
                      <a:r>
                        <a:rPr lang="en-US" sz="900" b="0" i="0" u="none" strike="noStrike" dirty="0">
                          <a:solidFill>
                            <a:srgbClr val="000000"/>
                          </a:solidFill>
                          <a:effectLst/>
                          <a:latin typeface="Arial" panose="020B0604020202020204" pitchFamily="34" charset="0"/>
                          <a:cs typeface="Arial" panose="020B0604020202020204" pitchFamily="34" charset="0"/>
                        </a:rPr>
                        <a:t>0.24</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tcPr>
                </a:tc>
                <a:tc>
                  <a:txBody>
                    <a:bodyPr/>
                    <a:lstStyle/>
                    <a:p>
                      <a:pPr algn="ctr" fontAlgn="b"/>
                      <a:r>
                        <a:rPr lang="en-US" sz="900" b="0" i="0" u="none" strike="noStrike" dirty="0">
                          <a:solidFill>
                            <a:srgbClr val="000000"/>
                          </a:solidFill>
                          <a:effectLst/>
                          <a:latin typeface="Arial" panose="020B0604020202020204" pitchFamily="34" charset="0"/>
                          <a:cs typeface="Arial" panose="020B0604020202020204" pitchFamily="34" charset="0"/>
                        </a:rPr>
                        <a:t>2.3</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Arial" panose="020B0604020202020204" pitchFamily="34" charset="0"/>
                          <a:cs typeface="Arial" panose="020B0604020202020204" pitchFamily="34" charset="0"/>
                        </a:rPr>
                        <a:t>34.4</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Arial" panose="020B0604020202020204" pitchFamily="34" charset="0"/>
                          <a:cs typeface="Arial" panose="020B0604020202020204" pitchFamily="34" charset="0"/>
                        </a:rPr>
                        <a:t>179.9</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Arial" panose="020B0604020202020204" pitchFamily="34" charset="0"/>
                          <a:cs typeface="Arial" panose="020B0604020202020204" pitchFamily="34" charset="0"/>
                        </a:rPr>
                        <a:t>30.0</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3982044658"/>
                  </a:ext>
                </a:extLst>
              </a:tr>
              <a:tr h="267321">
                <a:tc>
                  <a:txBody>
                    <a:bodyPr/>
                    <a:lstStyle/>
                    <a:p>
                      <a:pPr algn="ctr" fontAlgn="b"/>
                      <a:r>
                        <a:rPr lang="en-US" sz="900" b="0" i="0" u="none" strike="noStrike">
                          <a:solidFill>
                            <a:srgbClr val="000000"/>
                          </a:solidFill>
                          <a:effectLst/>
                          <a:latin typeface="Arial" panose="020B0604020202020204" pitchFamily="34" charset="0"/>
                          <a:cs typeface="Arial" panose="020B0604020202020204" pitchFamily="34" charset="0"/>
                        </a:rPr>
                        <a:t>18</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Arial" panose="020B0604020202020204" pitchFamily="34" charset="0"/>
                          <a:cs typeface="Arial" panose="020B0604020202020204" pitchFamily="34" charset="0"/>
                        </a:rPr>
                        <a:t>9.70</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Arial" panose="020B0604020202020204" pitchFamily="34" charset="0"/>
                          <a:cs typeface="Arial" panose="020B0604020202020204" pitchFamily="34" charset="0"/>
                        </a:rPr>
                        <a:t>174.60</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tcPr>
                </a:tc>
                <a:tc>
                  <a:txBody>
                    <a:bodyPr/>
                    <a:lstStyle/>
                    <a:p>
                      <a:pPr algn="ctr" fontAlgn="b"/>
                      <a:r>
                        <a:rPr lang="en-US" sz="900" b="0" i="0" u="none" strike="noStrike" dirty="0">
                          <a:solidFill>
                            <a:srgbClr val="000000"/>
                          </a:solidFill>
                          <a:effectLst/>
                          <a:latin typeface="Arial" panose="020B0604020202020204" pitchFamily="34" charset="0"/>
                          <a:cs typeface="Arial" panose="020B0604020202020204" pitchFamily="34" charset="0"/>
                        </a:rPr>
                        <a:t>149.96</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tcPr>
                </a:tc>
                <a:tc>
                  <a:txBody>
                    <a:bodyPr/>
                    <a:lstStyle/>
                    <a:p>
                      <a:pPr algn="ctr" fontAlgn="b"/>
                      <a:r>
                        <a:rPr lang="en-US" sz="900" b="0" i="0" u="none" strike="noStrike" dirty="0">
                          <a:solidFill>
                            <a:srgbClr val="000000"/>
                          </a:solidFill>
                          <a:effectLst/>
                          <a:latin typeface="Arial" panose="020B0604020202020204" pitchFamily="34" charset="0"/>
                          <a:cs typeface="Arial" panose="020B0604020202020204" pitchFamily="34" charset="0"/>
                        </a:rPr>
                        <a:t>24.64</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tcPr>
                </a:tc>
                <a:tc>
                  <a:txBody>
                    <a:bodyPr/>
                    <a:lstStyle/>
                    <a:p>
                      <a:pPr algn="ctr" fontAlgn="b"/>
                      <a:r>
                        <a:rPr lang="en-US" sz="900" b="0" i="0" u="none" strike="noStrike" dirty="0">
                          <a:solidFill>
                            <a:srgbClr val="000000"/>
                          </a:solidFill>
                          <a:effectLst/>
                          <a:latin typeface="Arial" panose="020B0604020202020204" pitchFamily="34" charset="0"/>
                          <a:cs typeface="Arial" panose="020B0604020202020204" pitchFamily="34" charset="0"/>
                        </a:rPr>
                        <a:t>0.03</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tcPr>
                </a:tc>
                <a:tc>
                  <a:txBody>
                    <a:bodyPr/>
                    <a:lstStyle/>
                    <a:p>
                      <a:pPr algn="ctr" fontAlgn="b"/>
                      <a:r>
                        <a:rPr lang="en-US" sz="900" b="0" i="0" u="none" strike="noStrike" dirty="0">
                          <a:solidFill>
                            <a:srgbClr val="000000"/>
                          </a:solidFill>
                          <a:effectLst/>
                          <a:latin typeface="Arial" panose="020B0604020202020204" pitchFamily="34" charset="0"/>
                          <a:cs typeface="Arial" panose="020B0604020202020204" pitchFamily="34" charset="0"/>
                        </a:rPr>
                        <a:t>0.3</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tcPr>
                </a:tc>
                <a:tc>
                  <a:txBody>
                    <a:bodyPr/>
                    <a:lstStyle/>
                    <a:p>
                      <a:pPr algn="ctr" fontAlgn="b"/>
                      <a:r>
                        <a:rPr lang="en-US" sz="900" b="0" i="0" u="none" strike="noStrike" dirty="0">
                          <a:solidFill>
                            <a:srgbClr val="000000"/>
                          </a:solidFill>
                          <a:effectLst/>
                          <a:latin typeface="Arial" panose="020B0604020202020204" pitchFamily="34" charset="0"/>
                          <a:cs typeface="Arial" panose="020B0604020202020204" pitchFamily="34" charset="0"/>
                        </a:rPr>
                        <a:t>5.3</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Arial" panose="020B0604020202020204" pitchFamily="34" charset="0"/>
                          <a:cs typeface="Arial" panose="020B0604020202020204" pitchFamily="34" charset="0"/>
                        </a:rPr>
                        <a:t>179.9</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Arial" panose="020B0604020202020204" pitchFamily="34" charset="0"/>
                          <a:cs typeface="Arial" panose="020B0604020202020204" pitchFamily="34" charset="0"/>
                        </a:rPr>
                        <a:t>30.0</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2676277024"/>
                  </a:ext>
                </a:extLst>
              </a:tr>
              <a:tr h="267321">
                <a:tc>
                  <a:txBody>
                    <a:bodyPr/>
                    <a:lstStyle/>
                    <a:p>
                      <a:pPr algn="ctr" fontAlgn="b"/>
                      <a:r>
                        <a:rPr lang="en-US" sz="900" b="0" i="0" u="none" strike="noStrike">
                          <a:solidFill>
                            <a:srgbClr val="000000"/>
                          </a:solidFill>
                          <a:effectLst/>
                          <a:latin typeface="Arial" panose="020B0604020202020204" pitchFamily="34" charset="0"/>
                          <a:cs typeface="Arial" panose="020B0604020202020204" pitchFamily="34" charset="0"/>
                        </a:rPr>
                        <a:t>19</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Arial" panose="020B0604020202020204" pitchFamily="34" charset="0"/>
                          <a:cs typeface="Arial" panose="020B0604020202020204" pitchFamily="34" charset="0"/>
                        </a:rPr>
                        <a:t>9.70</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Arial" panose="020B0604020202020204" pitchFamily="34" charset="0"/>
                          <a:cs typeface="Arial" panose="020B0604020202020204" pitchFamily="34" charset="0"/>
                        </a:rPr>
                        <a:t>184.30</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Arial" panose="020B0604020202020204" pitchFamily="34" charset="0"/>
                          <a:cs typeface="Arial" panose="020B0604020202020204" pitchFamily="34" charset="0"/>
                        </a:rPr>
                        <a:t>149.96</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tcPr>
                </a:tc>
                <a:tc>
                  <a:txBody>
                    <a:bodyPr/>
                    <a:lstStyle/>
                    <a:p>
                      <a:pPr algn="ctr" fontAlgn="b"/>
                      <a:r>
                        <a:rPr lang="en-US" sz="900" b="0" i="0" u="none" strike="noStrike" dirty="0">
                          <a:solidFill>
                            <a:srgbClr val="000000"/>
                          </a:solidFill>
                          <a:effectLst/>
                          <a:latin typeface="Arial" panose="020B0604020202020204" pitchFamily="34" charset="0"/>
                          <a:cs typeface="Arial" panose="020B0604020202020204" pitchFamily="34" charset="0"/>
                        </a:rPr>
                        <a:t>34.34</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tcPr>
                </a:tc>
                <a:tc>
                  <a:txBody>
                    <a:bodyPr/>
                    <a:lstStyle/>
                    <a:p>
                      <a:pPr algn="ctr" fontAlgn="b"/>
                      <a:r>
                        <a:rPr lang="en-US" sz="900" b="0" i="0" u="none" strike="noStrike" dirty="0">
                          <a:solidFill>
                            <a:srgbClr val="000000"/>
                          </a:solidFill>
                          <a:effectLst/>
                          <a:latin typeface="Arial" panose="020B0604020202020204" pitchFamily="34" charset="0"/>
                          <a:cs typeface="Arial" panose="020B0604020202020204" pitchFamily="34" charset="0"/>
                        </a:rPr>
                        <a:t>0.00</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tcPr>
                </a:tc>
                <a:tc>
                  <a:txBody>
                    <a:bodyPr/>
                    <a:lstStyle/>
                    <a:p>
                      <a:pPr algn="ctr" fontAlgn="b"/>
                      <a:r>
                        <a:rPr lang="en-US" sz="900" b="0" i="0" u="none" strike="noStrike" dirty="0">
                          <a:solidFill>
                            <a:srgbClr val="000000"/>
                          </a:solidFill>
                          <a:effectLst/>
                          <a:latin typeface="Arial" panose="020B0604020202020204" pitchFamily="34" charset="0"/>
                          <a:cs typeface="Arial" panose="020B0604020202020204" pitchFamily="34" charset="0"/>
                        </a:rPr>
                        <a:t>0.0</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tcPr>
                </a:tc>
                <a:tc>
                  <a:txBody>
                    <a:bodyPr/>
                    <a:lstStyle/>
                    <a:p>
                      <a:pPr algn="ctr" fontAlgn="b"/>
                      <a:r>
                        <a:rPr lang="en-US" sz="900" b="0" i="0" u="none" strike="noStrike" dirty="0">
                          <a:solidFill>
                            <a:srgbClr val="000000"/>
                          </a:solidFill>
                          <a:effectLst/>
                          <a:latin typeface="Arial" panose="020B0604020202020204" pitchFamily="34" charset="0"/>
                          <a:cs typeface="Arial" panose="020B0604020202020204" pitchFamily="34" charset="0"/>
                        </a:rPr>
                        <a:t>0.0</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Arial" panose="020B0604020202020204" pitchFamily="34" charset="0"/>
                          <a:cs typeface="Arial" panose="020B0604020202020204" pitchFamily="34" charset="0"/>
                        </a:rPr>
                        <a:t>184.3</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Arial" panose="020B0604020202020204" pitchFamily="34" charset="0"/>
                          <a:cs typeface="Arial" panose="020B0604020202020204" pitchFamily="34" charset="0"/>
                        </a:rPr>
                        <a:t>34.3</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2662156873"/>
                  </a:ext>
                </a:extLst>
              </a:tr>
              <a:tr h="267321">
                <a:tc>
                  <a:txBody>
                    <a:bodyPr/>
                    <a:lstStyle/>
                    <a:p>
                      <a:pPr algn="ctr" fontAlgn="b"/>
                      <a:r>
                        <a:rPr lang="en-US" sz="900" b="0" i="0" u="none" strike="noStrike">
                          <a:solidFill>
                            <a:srgbClr val="000000"/>
                          </a:solidFill>
                          <a:effectLst/>
                          <a:latin typeface="Arial" panose="020B0604020202020204" pitchFamily="34" charset="0"/>
                          <a:cs typeface="Arial" panose="020B0604020202020204" pitchFamily="34" charset="0"/>
                        </a:rPr>
                        <a:t>20</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Arial" panose="020B0604020202020204" pitchFamily="34" charset="0"/>
                          <a:cs typeface="Arial" panose="020B0604020202020204" pitchFamily="34" charset="0"/>
                        </a:rPr>
                        <a:t>9.70</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Arial" panose="020B0604020202020204" pitchFamily="34" charset="0"/>
                          <a:cs typeface="Arial" panose="020B0604020202020204" pitchFamily="34" charset="0"/>
                        </a:rPr>
                        <a:t>194.00</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Arial" panose="020B0604020202020204" pitchFamily="34" charset="0"/>
                          <a:cs typeface="Arial" panose="020B0604020202020204" pitchFamily="34" charset="0"/>
                        </a:rPr>
                        <a:t>149.96</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Arial" panose="020B0604020202020204" pitchFamily="34" charset="0"/>
                          <a:cs typeface="Arial" panose="020B0604020202020204" pitchFamily="34" charset="0"/>
                        </a:rPr>
                        <a:t>44.04</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tcPr>
                </a:tc>
                <a:tc>
                  <a:txBody>
                    <a:bodyPr/>
                    <a:lstStyle/>
                    <a:p>
                      <a:pPr algn="ctr" fontAlgn="b"/>
                      <a:r>
                        <a:rPr lang="en-US" sz="900" b="0" i="0" u="none" strike="noStrike" dirty="0">
                          <a:solidFill>
                            <a:srgbClr val="000000"/>
                          </a:solidFill>
                          <a:effectLst/>
                          <a:latin typeface="Arial" panose="020B0604020202020204" pitchFamily="34" charset="0"/>
                          <a:cs typeface="Arial" panose="020B0604020202020204" pitchFamily="34" charset="0"/>
                        </a:rPr>
                        <a:t>0.00</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tcPr>
                </a:tc>
                <a:tc>
                  <a:txBody>
                    <a:bodyPr/>
                    <a:lstStyle/>
                    <a:p>
                      <a:pPr algn="ctr" fontAlgn="b"/>
                      <a:r>
                        <a:rPr lang="en-US" sz="900" b="0" i="0" u="none" strike="noStrike" dirty="0">
                          <a:solidFill>
                            <a:srgbClr val="000000"/>
                          </a:solidFill>
                          <a:effectLst/>
                          <a:latin typeface="Arial" panose="020B0604020202020204" pitchFamily="34" charset="0"/>
                          <a:cs typeface="Arial" panose="020B0604020202020204" pitchFamily="34" charset="0"/>
                        </a:rPr>
                        <a:t>0.0</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tcPr>
                </a:tc>
                <a:tc>
                  <a:txBody>
                    <a:bodyPr/>
                    <a:lstStyle/>
                    <a:p>
                      <a:pPr algn="ctr" fontAlgn="b"/>
                      <a:r>
                        <a:rPr lang="en-US" sz="900" b="0" i="0" u="none" strike="noStrike" dirty="0">
                          <a:solidFill>
                            <a:srgbClr val="000000"/>
                          </a:solidFill>
                          <a:effectLst/>
                          <a:latin typeface="Arial" panose="020B0604020202020204" pitchFamily="34" charset="0"/>
                          <a:cs typeface="Arial" panose="020B0604020202020204" pitchFamily="34" charset="0"/>
                        </a:rPr>
                        <a:t>0.0</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tcPr>
                </a:tc>
                <a:tc>
                  <a:txBody>
                    <a:bodyPr/>
                    <a:lstStyle/>
                    <a:p>
                      <a:pPr algn="ctr" fontAlgn="b"/>
                      <a:r>
                        <a:rPr lang="en-US" sz="900" b="0" i="0" u="none" strike="noStrike" dirty="0">
                          <a:solidFill>
                            <a:srgbClr val="000000"/>
                          </a:solidFill>
                          <a:effectLst/>
                          <a:latin typeface="Arial" panose="020B0604020202020204" pitchFamily="34" charset="0"/>
                          <a:cs typeface="Arial" panose="020B0604020202020204" pitchFamily="34" charset="0"/>
                        </a:rPr>
                        <a:t>194.0</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Arial" panose="020B0604020202020204" pitchFamily="34" charset="0"/>
                          <a:cs typeface="Arial" panose="020B0604020202020204" pitchFamily="34" charset="0"/>
                        </a:rPr>
                        <a:t>44.0</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4072628694"/>
                  </a:ext>
                </a:extLst>
              </a:tr>
              <a:tr h="267321">
                <a:tc>
                  <a:txBody>
                    <a:bodyPr/>
                    <a:lstStyle/>
                    <a:p>
                      <a:pPr algn="ctr" fontAlgn="b"/>
                      <a:r>
                        <a:rPr lang="en-US" sz="900" b="0" i="0" u="none" strike="noStrike">
                          <a:solidFill>
                            <a:srgbClr val="000000"/>
                          </a:solidFill>
                          <a:effectLst/>
                          <a:latin typeface="Arial" panose="020B0604020202020204" pitchFamily="34" charset="0"/>
                          <a:cs typeface="Arial" panose="020B0604020202020204" pitchFamily="34" charset="0"/>
                        </a:rPr>
                        <a:t>21</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Arial" panose="020B0604020202020204" pitchFamily="34" charset="0"/>
                          <a:cs typeface="Arial" panose="020B0604020202020204" pitchFamily="34" charset="0"/>
                        </a:rPr>
                        <a:t>9.70</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Arial" panose="020B0604020202020204" pitchFamily="34" charset="0"/>
                          <a:cs typeface="Arial" panose="020B0604020202020204" pitchFamily="34" charset="0"/>
                        </a:rPr>
                        <a:t>203.70</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Arial" panose="020B0604020202020204" pitchFamily="34" charset="0"/>
                          <a:cs typeface="Arial" panose="020B0604020202020204" pitchFamily="34" charset="0"/>
                        </a:rPr>
                        <a:t>149.96</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Arial" panose="020B0604020202020204" pitchFamily="34" charset="0"/>
                          <a:cs typeface="Arial" panose="020B0604020202020204" pitchFamily="34" charset="0"/>
                        </a:rPr>
                        <a:t>53.74</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Arial" panose="020B0604020202020204" pitchFamily="34" charset="0"/>
                          <a:cs typeface="Arial" panose="020B0604020202020204" pitchFamily="34" charset="0"/>
                        </a:rPr>
                        <a:t>0.00</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Arial" panose="020B0604020202020204" pitchFamily="34" charset="0"/>
                          <a:cs typeface="Arial" panose="020B0604020202020204" pitchFamily="34" charset="0"/>
                        </a:rPr>
                        <a:t>0.0</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tcPr>
                </a:tc>
                <a:tc>
                  <a:txBody>
                    <a:bodyPr/>
                    <a:lstStyle/>
                    <a:p>
                      <a:pPr algn="ctr" fontAlgn="b"/>
                      <a:r>
                        <a:rPr lang="en-US" sz="900" b="0" i="0" u="none" strike="noStrike" dirty="0">
                          <a:solidFill>
                            <a:srgbClr val="000000"/>
                          </a:solidFill>
                          <a:effectLst/>
                          <a:latin typeface="Arial" panose="020B0604020202020204" pitchFamily="34" charset="0"/>
                          <a:cs typeface="Arial" panose="020B0604020202020204" pitchFamily="34" charset="0"/>
                        </a:rPr>
                        <a:t>0.0</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tcPr>
                </a:tc>
                <a:tc>
                  <a:txBody>
                    <a:bodyPr/>
                    <a:lstStyle/>
                    <a:p>
                      <a:pPr algn="ctr" fontAlgn="b"/>
                      <a:r>
                        <a:rPr lang="en-US" sz="900" b="0" i="0" u="none" strike="noStrike" dirty="0">
                          <a:solidFill>
                            <a:srgbClr val="000000"/>
                          </a:solidFill>
                          <a:effectLst/>
                          <a:latin typeface="Arial" panose="020B0604020202020204" pitchFamily="34" charset="0"/>
                          <a:cs typeface="Arial" panose="020B0604020202020204" pitchFamily="34" charset="0"/>
                        </a:rPr>
                        <a:t>203.7</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tcPr>
                </a:tc>
                <a:tc>
                  <a:txBody>
                    <a:bodyPr/>
                    <a:lstStyle/>
                    <a:p>
                      <a:pPr algn="ctr" fontAlgn="b"/>
                      <a:r>
                        <a:rPr lang="en-US" sz="900" b="0" i="0" u="none" strike="noStrike" dirty="0">
                          <a:solidFill>
                            <a:srgbClr val="000000"/>
                          </a:solidFill>
                          <a:effectLst/>
                          <a:latin typeface="Arial" panose="020B0604020202020204" pitchFamily="34" charset="0"/>
                          <a:cs typeface="Arial" panose="020B0604020202020204" pitchFamily="34" charset="0"/>
                        </a:rPr>
                        <a:t>53.7</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2951060970"/>
                  </a:ext>
                </a:extLst>
              </a:tr>
              <a:tr h="267321">
                <a:tc>
                  <a:txBody>
                    <a:bodyPr/>
                    <a:lstStyle/>
                    <a:p>
                      <a:pPr algn="ctr" fontAlgn="b"/>
                      <a:r>
                        <a:rPr lang="en-US" sz="900" b="0" i="0" u="none" strike="noStrike">
                          <a:solidFill>
                            <a:srgbClr val="000000"/>
                          </a:solidFill>
                          <a:effectLst/>
                          <a:latin typeface="Arial" panose="020B0604020202020204" pitchFamily="34" charset="0"/>
                          <a:cs typeface="Arial" panose="020B0604020202020204" pitchFamily="34" charset="0"/>
                        </a:rPr>
                        <a:t>22</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Arial" panose="020B0604020202020204" pitchFamily="34" charset="0"/>
                          <a:cs typeface="Arial" panose="020B0604020202020204" pitchFamily="34" charset="0"/>
                        </a:rPr>
                        <a:t>9.70</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Arial" panose="020B0604020202020204" pitchFamily="34" charset="0"/>
                          <a:cs typeface="Arial" panose="020B0604020202020204" pitchFamily="34" charset="0"/>
                        </a:rPr>
                        <a:t>213.40</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Arial" panose="020B0604020202020204" pitchFamily="34" charset="0"/>
                          <a:cs typeface="Arial" panose="020B0604020202020204" pitchFamily="34" charset="0"/>
                        </a:rPr>
                        <a:t>149.96</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Arial" panose="020B0604020202020204" pitchFamily="34" charset="0"/>
                          <a:cs typeface="Arial" panose="020B0604020202020204" pitchFamily="34" charset="0"/>
                        </a:rPr>
                        <a:t>63.44</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Arial" panose="020B0604020202020204" pitchFamily="34" charset="0"/>
                          <a:cs typeface="Arial" panose="020B0604020202020204" pitchFamily="34" charset="0"/>
                        </a:rPr>
                        <a:t>0.00</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tcPr>
                </a:tc>
                <a:tc>
                  <a:txBody>
                    <a:bodyPr/>
                    <a:lstStyle/>
                    <a:p>
                      <a:pPr algn="ctr" fontAlgn="b"/>
                      <a:r>
                        <a:rPr lang="en-US" sz="900" b="0" i="0" u="none" strike="noStrike" dirty="0">
                          <a:solidFill>
                            <a:srgbClr val="000000"/>
                          </a:solidFill>
                          <a:effectLst/>
                          <a:latin typeface="Arial" panose="020B0604020202020204" pitchFamily="34" charset="0"/>
                          <a:cs typeface="Arial" panose="020B0604020202020204" pitchFamily="34" charset="0"/>
                        </a:rPr>
                        <a:t>0.0</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tcPr>
                </a:tc>
                <a:tc>
                  <a:txBody>
                    <a:bodyPr/>
                    <a:lstStyle/>
                    <a:p>
                      <a:pPr algn="ctr" fontAlgn="b"/>
                      <a:r>
                        <a:rPr lang="en-US" sz="900" b="0" i="0" u="none" strike="noStrike" dirty="0">
                          <a:solidFill>
                            <a:srgbClr val="000000"/>
                          </a:solidFill>
                          <a:effectLst/>
                          <a:latin typeface="Arial" panose="020B0604020202020204" pitchFamily="34" charset="0"/>
                          <a:cs typeface="Arial" panose="020B0604020202020204" pitchFamily="34" charset="0"/>
                        </a:rPr>
                        <a:t>0.0</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tcPr>
                </a:tc>
                <a:tc>
                  <a:txBody>
                    <a:bodyPr/>
                    <a:lstStyle/>
                    <a:p>
                      <a:pPr algn="ctr" fontAlgn="b"/>
                      <a:r>
                        <a:rPr lang="en-US" sz="900" b="0" i="0" u="none" strike="noStrike" dirty="0">
                          <a:solidFill>
                            <a:srgbClr val="000000"/>
                          </a:solidFill>
                          <a:effectLst/>
                          <a:latin typeface="Arial" panose="020B0604020202020204" pitchFamily="34" charset="0"/>
                          <a:cs typeface="Arial" panose="020B0604020202020204" pitchFamily="34" charset="0"/>
                        </a:rPr>
                        <a:t>213.4</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tcPr>
                </a:tc>
                <a:tc>
                  <a:txBody>
                    <a:bodyPr/>
                    <a:lstStyle/>
                    <a:p>
                      <a:pPr algn="ctr" fontAlgn="b"/>
                      <a:r>
                        <a:rPr lang="en-US" sz="900" b="0" i="0" u="none" strike="noStrike" dirty="0">
                          <a:solidFill>
                            <a:srgbClr val="000000"/>
                          </a:solidFill>
                          <a:effectLst/>
                          <a:latin typeface="Arial" panose="020B0604020202020204" pitchFamily="34" charset="0"/>
                          <a:cs typeface="Arial" panose="020B0604020202020204" pitchFamily="34" charset="0"/>
                        </a:rPr>
                        <a:t>63.4</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1794963852"/>
                  </a:ext>
                </a:extLst>
              </a:tr>
            </a:tbl>
          </a:graphicData>
        </a:graphic>
      </p:graphicFrame>
      <p:sp>
        <p:nvSpPr>
          <p:cNvPr id="4" name="TextBox 3"/>
          <p:cNvSpPr txBox="1"/>
          <p:nvPr/>
        </p:nvSpPr>
        <p:spPr>
          <a:xfrm>
            <a:off x="971600" y="5374377"/>
            <a:ext cx="1224136" cy="369332"/>
          </a:xfrm>
          <a:prstGeom prst="rect">
            <a:avLst/>
          </a:prstGeom>
          <a:noFill/>
          <a:ln w="6350">
            <a:solidFill>
              <a:srgbClr val="FF0000"/>
            </a:solidFill>
          </a:ln>
        </p:spPr>
        <p:txBody>
          <a:bodyPr wrap="square" rtlCol="0">
            <a:spAutoFit/>
          </a:bodyPr>
          <a:lstStyle/>
          <a:p>
            <a:pPr algn="ctr"/>
            <a:r>
              <a:rPr lang="en-US" sz="900" dirty="0">
                <a:latin typeface="Arial" panose="020B0604020202020204" pitchFamily="34" charset="0"/>
                <a:cs typeface="Arial" panose="020B0604020202020204" pitchFamily="34" charset="0"/>
              </a:rPr>
              <a:t>IPO Price x Shares Held</a:t>
            </a:r>
          </a:p>
        </p:txBody>
      </p:sp>
      <p:sp>
        <p:nvSpPr>
          <p:cNvPr id="14" name="TextBox 13"/>
          <p:cNvSpPr txBox="1"/>
          <p:nvPr/>
        </p:nvSpPr>
        <p:spPr>
          <a:xfrm>
            <a:off x="2483768" y="5374377"/>
            <a:ext cx="1224136" cy="369332"/>
          </a:xfrm>
          <a:prstGeom prst="rect">
            <a:avLst/>
          </a:prstGeom>
          <a:noFill/>
          <a:ln w="6350">
            <a:solidFill>
              <a:srgbClr val="FF0000"/>
            </a:solidFill>
          </a:ln>
        </p:spPr>
        <p:txBody>
          <a:bodyPr wrap="square" rtlCol="0">
            <a:spAutoFit/>
          </a:bodyPr>
          <a:lstStyle/>
          <a:p>
            <a:pPr algn="ctr"/>
            <a:r>
              <a:rPr lang="en-US" sz="900" dirty="0">
                <a:latin typeface="Arial" panose="020B0604020202020204" pitchFamily="34" charset="0"/>
                <a:cs typeface="Arial" panose="020B0604020202020204" pitchFamily="34" charset="0"/>
              </a:rPr>
              <a:t>Price Paid vs. Price Received</a:t>
            </a:r>
          </a:p>
        </p:txBody>
      </p:sp>
      <p:sp>
        <p:nvSpPr>
          <p:cNvPr id="16" name="TextBox 15"/>
          <p:cNvSpPr txBox="1"/>
          <p:nvPr/>
        </p:nvSpPr>
        <p:spPr>
          <a:xfrm>
            <a:off x="3923928" y="5374376"/>
            <a:ext cx="1224136" cy="369332"/>
          </a:xfrm>
          <a:prstGeom prst="rect">
            <a:avLst/>
          </a:prstGeom>
          <a:noFill/>
          <a:ln w="6350">
            <a:solidFill>
              <a:srgbClr val="FF0000"/>
            </a:solidFill>
          </a:ln>
        </p:spPr>
        <p:txBody>
          <a:bodyPr wrap="square" rtlCol="0">
            <a:spAutoFit/>
          </a:bodyPr>
          <a:lstStyle/>
          <a:p>
            <a:pPr algn="ctr"/>
            <a:r>
              <a:rPr lang="en-US" sz="900" dirty="0">
                <a:latin typeface="Arial" panose="020B0604020202020204" pitchFamily="34" charset="0"/>
                <a:cs typeface="Arial" panose="020B0604020202020204" pitchFamily="34" charset="0"/>
              </a:rPr>
              <a:t>Only relevant for &gt;$18.56</a:t>
            </a:r>
          </a:p>
        </p:txBody>
      </p:sp>
      <p:sp>
        <p:nvSpPr>
          <p:cNvPr id="22" name="TextBox 21"/>
          <p:cNvSpPr txBox="1"/>
          <p:nvPr/>
        </p:nvSpPr>
        <p:spPr>
          <a:xfrm>
            <a:off x="4820724" y="1458559"/>
            <a:ext cx="1224136" cy="369332"/>
          </a:xfrm>
          <a:prstGeom prst="rect">
            <a:avLst/>
          </a:prstGeom>
          <a:noFill/>
          <a:ln w="6350">
            <a:solidFill>
              <a:srgbClr val="FF0000"/>
            </a:solidFill>
          </a:ln>
        </p:spPr>
        <p:txBody>
          <a:bodyPr wrap="square" rtlCol="0">
            <a:spAutoFit/>
          </a:bodyPr>
          <a:lstStyle/>
          <a:p>
            <a:pPr algn="ctr"/>
            <a:r>
              <a:rPr lang="en-US" sz="900" dirty="0">
                <a:latin typeface="Arial" panose="020B0604020202020204" pitchFamily="34" charset="0"/>
                <a:cs typeface="Arial" panose="020B0604020202020204" pitchFamily="34" charset="0"/>
              </a:rPr>
              <a:t>Calculation as on prior slide</a:t>
            </a:r>
          </a:p>
        </p:txBody>
      </p:sp>
      <p:sp>
        <p:nvSpPr>
          <p:cNvPr id="26" name="TextBox 25"/>
          <p:cNvSpPr txBox="1"/>
          <p:nvPr/>
        </p:nvSpPr>
        <p:spPr>
          <a:xfrm>
            <a:off x="6440637" y="1439765"/>
            <a:ext cx="1011683" cy="369332"/>
          </a:xfrm>
          <a:prstGeom prst="rect">
            <a:avLst/>
          </a:prstGeom>
          <a:noFill/>
          <a:ln w="6350">
            <a:solidFill>
              <a:srgbClr val="FF0000"/>
            </a:solidFill>
          </a:ln>
        </p:spPr>
        <p:txBody>
          <a:bodyPr wrap="square" rtlCol="0">
            <a:spAutoFit/>
          </a:bodyPr>
          <a:lstStyle/>
          <a:p>
            <a:pPr algn="ctr"/>
            <a:r>
              <a:rPr lang="en-US" sz="900" dirty="0">
                <a:latin typeface="Arial" panose="020B0604020202020204" pitchFamily="34" charset="0"/>
                <a:cs typeface="Arial" panose="020B0604020202020204" pitchFamily="34" charset="0"/>
              </a:rPr>
              <a:t>IPO Price x NOSH</a:t>
            </a:r>
          </a:p>
        </p:txBody>
      </p:sp>
      <mc:AlternateContent xmlns:mc="http://schemas.openxmlformats.org/markup-compatibility/2006" xmlns:a14="http://schemas.microsoft.com/office/drawing/2010/main">
        <mc:Choice Requires="a14">
          <p:sp>
            <p:nvSpPr>
              <p:cNvPr id="32" name="TextBox 31"/>
              <p:cNvSpPr txBox="1"/>
              <p:nvPr/>
            </p:nvSpPr>
            <p:spPr>
              <a:xfrm>
                <a:off x="3111656" y="1486664"/>
                <a:ext cx="1297856" cy="321563"/>
              </a:xfrm>
              <a:prstGeom prst="rect">
                <a:avLst/>
              </a:prstGeom>
              <a:noFill/>
              <a:ln w="6350">
                <a:noFill/>
              </a:ln>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1100" b="0" i="1" smtClean="0">
                          <a:latin typeface="Cambria Math" panose="02040503050406030204" pitchFamily="18" charset="0"/>
                        </a:rPr>
                        <m:t>=</m:t>
                      </m:r>
                      <m:f>
                        <m:fPr>
                          <m:ctrlPr>
                            <a:rPr lang="en-US" sz="1100" i="1" smtClean="0">
                              <a:latin typeface="Cambria Math" panose="02040503050406030204" pitchFamily="18" charset="0"/>
                            </a:rPr>
                          </m:ctrlPr>
                        </m:fPr>
                        <m:num>
                          <m:r>
                            <a:rPr lang="en-US" sz="1100" b="0" i="1" smtClean="0">
                              <a:latin typeface="Cambria Math" panose="02040503050406030204" pitchFamily="18" charset="0"/>
                            </a:rPr>
                            <m:t>18.55−</m:t>
                          </m:r>
                          <m:r>
                            <a:rPr lang="en-US" sz="1100" b="0" i="1" smtClean="0">
                              <a:latin typeface="Cambria Math" panose="02040503050406030204" pitchFamily="18" charset="0"/>
                            </a:rPr>
                            <m:t>𝐼𝑃𝑂</m:t>
                          </m:r>
                          <m:r>
                            <a:rPr lang="en-US" sz="1100" b="0" i="1" smtClean="0">
                              <a:latin typeface="Cambria Math" panose="02040503050406030204" pitchFamily="18" charset="0"/>
                            </a:rPr>
                            <m:t> </m:t>
                          </m:r>
                          <m:r>
                            <a:rPr lang="en-US" sz="1100" b="0" i="1" smtClean="0">
                              <a:latin typeface="Cambria Math" panose="02040503050406030204" pitchFamily="18" charset="0"/>
                            </a:rPr>
                            <m:t>𝑃𝑟𝑖𝑐𝑒</m:t>
                          </m:r>
                        </m:num>
                        <m:den>
                          <m:r>
                            <a:rPr lang="en-US" sz="1100" b="0" i="1" smtClean="0">
                              <a:latin typeface="Cambria Math" panose="02040503050406030204" pitchFamily="18" charset="0"/>
                            </a:rPr>
                            <m:t>𝐼𝑃𝑂</m:t>
                          </m:r>
                          <m:r>
                            <a:rPr lang="en-US" sz="1100" b="0" i="1" smtClean="0">
                              <a:latin typeface="Cambria Math" panose="02040503050406030204" pitchFamily="18" charset="0"/>
                            </a:rPr>
                            <m:t> </m:t>
                          </m:r>
                          <m:r>
                            <a:rPr lang="en-US" sz="1100" b="0" i="1" smtClean="0">
                              <a:latin typeface="Cambria Math" panose="02040503050406030204" pitchFamily="18" charset="0"/>
                            </a:rPr>
                            <m:t>𝑃𝑟𝑖𝑐𝑒</m:t>
                          </m:r>
                        </m:den>
                      </m:f>
                    </m:oMath>
                  </m:oMathPara>
                </a14:m>
                <a:endParaRPr lang="en-US" sz="1100" dirty="0"/>
              </a:p>
            </p:txBody>
          </p:sp>
        </mc:Choice>
        <mc:Fallback xmlns="">
          <p:sp>
            <p:nvSpPr>
              <p:cNvPr id="32" name="TextBox 31"/>
              <p:cNvSpPr txBox="1">
                <a:spLocks noRot="1" noChangeAspect="1" noMove="1" noResize="1" noEditPoints="1" noAdjustHandles="1" noChangeArrowheads="1" noChangeShapeType="1" noTextEdit="1"/>
              </p:cNvSpPr>
              <p:nvPr/>
            </p:nvSpPr>
            <p:spPr>
              <a:xfrm>
                <a:off x="3111656" y="1486664"/>
                <a:ext cx="1297856" cy="321563"/>
              </a:xfrm>
              <a:prstGeom prst="rect">
                <a:avLst/>
              </a:prstGeom>
              <a:blipFill>
                <a:blip r:embed="rId2"/>
                <a:stretch>
                  <a:fillRect l="-469" t="-1887" r="-1408" b="-13208"/>
                </a:stretch>
              </a:blipFill>
              <a:ln w="6350">
                <a:noFill/>
              </a:ln>
            </p:spPr>
            <p:txBody>
              <a:bodyPr/>
              <a:lstStyle/>
              <a:p>
                <a:r>
                  <a:rPr lang="en-US">
                    <a:noFill/>
                  </a:rPr>
                  <a:t> </a:t>
                </a:r>
              </a:p>
            </p:txBody>
          </p:sp>
        </mc:Fallback>
      </mc:AlternateContent>
      <p:sp>
        <p:nvSpPr>
          <p:cNvPr id="38" name="Rectangle 37"/>
          <p:cNvSpPr/>
          <p:nvPr/>
        </p:nvSpPr>
        <p:spPr>
          <a:xfrm>
            <a:off x="2915816" y="1410362"/>
            <a:ext cx="1656184" cy="477520"/>
          </a:xfrm>
          <a:prstGeom prst="rect">
            <a:avLst/>
          </a:prstGeom>
          <a:noFill/>
          <a:ln w="63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p>
        </p:txBody>
      </p:sp>
      <mc:AlternateContent xmlns:mc="http://schemas.openxmlformats.org/markup-compatibility/2006" xmlns:a14="http://schemas.microsoft.com/office/drawing/2010/main">
        <mc:Choice Requires="a14">
          <p:sp>
            <p:nvSpPr>
              <p:cNvPr id="40" name="TextBox 39"/>
              <p:cNvSpPr txBox="1"/>
              <p:nvPr/>
            </p:nvSpPr>
            <p:spPr>
              <a:xfrm>
                <a:off x="5537511" y="5513526"/>
                <a:ext cx="2103525" cy="16927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1100" b="0" i="1" smtClean="0">
                          <a:latin typeface="Cambria Math" panose="02040503050406030204" pitchFamily="18" charset="0"/>
                        </a:rPr>
                        <m:t>=</m:t>
                      </m:r>
                      <m:r>
                        <a:rPr lang="en-US" sz="1100" b="0" i="1" smtClean="0">
                          <a:latin typeface="Cambria Math" panose="02040503050406030204" pitchFamily="18" charset="0"/>
                        </a:rPr>
                        <m:t>𝑆h𝑎𝑟𝑒𝑠</m:t>
                      </m:r>
                      <m:r>
                        <a:rPr lang="en-US" sz="1100" b="0" i="1" smtClean="0">
                          <a:latin typeface="Cambria Math" panose="02040503050406030204" pitchFamily="18" charset="0"/>
                        </a:rPr>
                        <m:t> </m:t>
                      </m:r>
                      <m:r>
                        <a:rPr lang="en-US" sz="1100" b="0" i="1" smtClean="0">
                          <a:latin typeface="Cambria Math" panose="02040503050406030204" pitchFamily="18" charset="0"/>
                        </a:rPr>
                        <m:t>𝐻𝑒𝑙𝑑</m:t>
                      </m:r>
                      <m:r>
                        <a:rPr lang="en-US" sz="1100" b="0" i="1" smtClean="0">
                          <a:latin typeface="Cambria Math" panose="02040503050406030204" pitchFamily="18" charset="0"/>
                        </a:rPr>
                        <m:t> ×</m:t>
                      </m:r>
                      <m:r>
                        <a:rPr lang="en-US" sz="1100" b="0" i="1" smtClean="0">
                          <a:latin typeface="Cambria Math" panose="02040503050406030204" pitchFamily="18" charset="0"/>
                          <a:ea typeface="Cambria Math" panose="02040503050406030204" pitchFamily="18" charset="0"/>
                        </a:rPr>
                        <m:t>𝑅𝑎𝑡𝑐h𝑒𝑡</m:t>
                      </m:r>
                      <m:r>
                        <a:rPr lang="en-US" sz="1100" b="0" i="1" smtClean="0">
                          <a:latin typeface="Cambria Math" panose="02040503050406030204" pitchFamily="18" charset="0"/>
                          <a:ea typeface="Cambria Math" panose="02040503050406030204" pitchFamily="18" charset="0"/>
                        </a:rPr>
                        <m:t> </m:t>
                      </m:r>
                      <m:r>
                        <a:rPr lang="en-US" sz="1100" b="0" i="1" smtClean="0">
                          <a:latin typeface="Cambria Math" panose="02040503050406030204" pitchFamily="18" charset="0"/>
                          <a:ea typeface="Cambria Math" panose="02040503050406030204" pitchFamily="18" charset="0"/>
                        </a:rPr>
                        <m:t>𝐹𝑎𝑐𝑡𝑜𝑟</m:t>
                      </m:r>
                    </m:oMath>
                  </m:oMathPara>
                </a14:m>
                <a:endParaRPr lang="en-US" sz="1100" dirty="0"/>
              </a:p>
            </p:txBody>
          </p:sp>
        </mc:Choice>
        <mc:Fallback xmlns="">
          <p:sp>
            <p:nvSpPr>
              <p:cNvPr id="40" name="TextBox 39"/>
              <p:cNvSpPr txBox="1">
                <a:spLocks noRot="1" noChangeAspect="1" noMove="1" noResize="1" noEditPoints="1" noAdjustHandles="1" noChangeArrowheads="1" noChangeShapeType="1" noTextEdit="1"/>
              </p:cNvSpPr>
              <p:nvPr/>
            </p:nvSpPr>
            <p:spPr>
              <a:xfrm>
                <a:off x="5537511" y="5513526"/>
                <a:ext cx="2103525" cy="169277"/>
              </a:xfrm>
              <a:prstGeom prst="rect">
                <a:avLst/>
              </a:prstGeom>
              <a:blipFill>
                <a:blip r:embed="rId3"/>
                <a:stretch>
                  <a:fillRect l="-290" r="-1159" b="-10714"/>
                </a:stretch>
              </a:blipFill>
            </p:spPr>
            <p:txBody>
              <a:bodyPr/>
              <a:lstStyle/>
              <a:p>
                <a:r>
                  <a:rPr lang="en-US">
                    <a:noFill/>
                  </a:rPr>
                  <a:t> </a:t>
                </a:r>
              </a:p>
            </p:txBody>
          </p:sp>
        </mc:Fallback>
      </mc:AlternateContent>
      <p:sp>
        <p:nvSpPr>
          <p:cNvPr id="43" name="Rectangle 42"/>
          <p:cNvSpPr/>
          <p:nvPr/>
        </p:nvSpPr>
        <p:spPr>
          <a:xfrm>
            <a:off x="5461916" y="5375147"/>
            <a:ext cx="2278436" cy="430116"/>
          </a:xfrm>
          <a:prstGeom prst="rect">
            <a:avLst/>
          </a:prstGeom>
          <a:noFill/>
          <a:ln w="63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4" name="Picture 2" descr="Square logo and symbol, meaning, history, PNG">
            <a:extLst>
              <a:ext uri="{FF2B5EF4-FFF2-40B4-BE49-F238E27FC236}">
                <a16:creationId xmlns:a16="http://schemas.microsoft.com/office/drawing/2014/main" id="{342EAB58-9403-40EA-93AD-89DD7AE2F2C3}"/>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028384" y="1124744"/>
            <a:ext cx="767232" cy="431568"/>
          </a:xfrm>
          <a:prstGeom prst="rect">
            <a:avLst/>
          </a:prstGeom>
          <a:noFill/>
          <a:extLst>
            <a:ext uri="{909E8E84-426E-40DD-AFC4-6F175D3DCCD1}">
              <a14:hiddenFill xmlns:a14="http://schemas.microsoft.com/office/drawing/2010/main">
                <a:solidFill>
                  <a:srgbClr val="FFFFFF"/>
                </a:solidFill>
              </a14:hiddenFill>
            </a:ext>
          </a:extLst>
        </p:spPr>
      </p:pic>
      <p:pic>
        <p:nvPicPr>
          <p:cNvPr id="28" name="Picture 12" descr="Download Published Inhand Drawn Arrow - Wire PNG Image with No Background -  PNGkey.com">
            <a:extLst>
              <a:ext uri="{FF2B5EF4-FFF2-40B4-BE49-F238E27FC236}">
                <a16:creationId xmlns:a16="http://schemas.microsoft.com/office/drawing/2014/main" id="{82D9033F-2250-484A-B622-27F32F2CBB56}"/>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rot="2329577" flipH="1">
            <a:off x="4317471" y="1949821"/>
            <a:ext cx="393159" cy="176261"/>
          </a:xfrm>
          <a:prstGeom prst="rect">
            <a:avLst/>
          </a:prstGeom>
          <a:noFill/>
          <a:extLst>
            <a:ext uri="{909E8E84-426E-40DD-AFC4-6F175D3DCCD1}">
              <a14:hiddenFill xmlns:a14="http://schemas.microsoft.com/office/drawing/2010/main">
                <a:solidFill>
                  <a:srgbClr val="FFFFFF"/>
                </a:solidFill>
              </a14:hiddenFill>
            </a:ext>
          </a:extLst>
        </p:spPr>
      </p:pic>
      <p:pic>
        <p:nvPicPr>
          <p:cNvPr id="29" name="Picture 12" descr="Download Published Inhand Drawn Arrow - Wire PNG Image with No Background -  PNGkey.com">
            <a:extLst>
              <a:ext uri="{FF2B5EF4-FFF2-40B4-BE49-F238E27FC236}">
                <a16:creationId xmlns:a16="http://schemas.microsoft.com/office/drawing/2014/main" id="{CD7F5907-FB74-4914-ACAA-162FF4A7F2EC}"/>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rot="2329577" flipH="1">
            <a:off x="5425273" y="1963895"/>
            <a:ext cx="324925" cy="145670"/>
          </a:xfrm>
          <a:prstGeom prst="rect">
            <a:avLst/>
          </a:prstGeom>
          <a:noFill/>
          <a:extLst>
            <a:ext uri="{909E8E84-426E-40DD-AFC4-6F175D3DCCD1}">
              <a14:hiddenFill xmlns:a14="http://schemas.microsoft.com/office/drawing/2010/main">
                <a:solidFill>
                  <a:srgbClr val="FFFFFF"/>
                </a:solidFill>
              </a14:hiddenFill>
            </a:ext>
          </a:extLst>
        </p:spPr>
      </p:pic>
      <p:pic>
        <p:nvPicPr>
          <p:cNvPr id="30" name="Picture 12" descr="Download Published Inhand Drawn Arrow - Wire PNG Image with No Background -  PNGkey.com">
            <a:extLst>
              <a:ext uri="{FF2B5EF4-FFF2-40B4-BE49-F238E27FC236}">
                <a16:creationId xmlns:a16="http://schemas.microsoft.com/office/drawing/2014/main" id="{145D9BDE-CC3E-4ACC-9322-E1971086390C}"/>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rot="19270423">
            <a:off x="6471276" y="1929550"/>
            <a:ext cx="393159" cy="176261"/>
          </a:xfrm>
          <a:prstGeom prst="rect">
            <a:avLst/>
          </a:prstGeom>
          <a:noFill/>
          <a:extLst>
            <a:ext uri="{909E8E84-426E-40DD-AFC4-6F175D3DCCD1}">
              <a14:hiddenFill xmlns:a14="http://schemas.microsoft.com/office/drawing/2010/main">
                <a:solidFill>
                  <a:srgbClr val="FFFFFF"/>
                </a:solidFill>
              </a14:hiddenFill>
            </a:ext>
          </a:extLst>
        </p:spPr>
      </p:pic>
      <p:pic>
        <p:nvPicPr>
          <p:cNvPr id="31" name="Picture 12" descr="Download Published Inhand Drawn Arrow - Wire PNG Image with No Background -  PNGkey.com">
            <a:extLst>
              <a:ext uri="{FF2B5EF4-FFF2-40B4-BE49-F238E27FC236}">
                <a16:creationId xmlns:a16="http://schemas.microsoft.com/office/drawing/2014/main" id="{718BD164-EDBA-490C-8E6B-32C4E9B3EF03}"/>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rot="12487229" flipH="1">
            <a:off x="5744683" y="5036119"/>
            <a:ext cx="393159" cy="176261"/>
          </a:xfrm>
          <a:prstGeom prst="rect">
            <a:avLst/>
          </a:prstGeom>
          <a:noFill/>
          <a:extLst>
            <a:ext uri="{909E8E84-426E-40DD-AFC4-6F175D3DCCD1}">
              <a14:hiddenFill xmlns:a14="http://schemas.microsoft.com/office/drawing/2010/main">
                <a:solidFill>
                  <a:srgbClr val="FFFFFF"/>
                </a:solidFill>
              </a14:hiddenFill>
            </a:ext>
          </a:extLst>
        </p:spPr>
      </p:pic>
      <p:pic>
        <p:nvPicPr>
          <p:cNvPr id="34" name="Picture 12" descr="Download Published Inhand Drawn Arrow - Wire PNG Image with No Background -  PNGkey.com">
            <a:extLst>
              <a:ext uri="{FF2B5EF4-FFF2-40B4-BE49-F238E27FC236}">
                <a16:creationId xmlns:a16="http://schemas.microsoft.com/office/drawing/2014/main" id="{10F653BE-C500-4B3F-BC2F-6049363AED6B}"/>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rot="16648624" flipH="1">
            <a:off x="4552495" y="5110901"/>
            <a:ext cx="324925" cy="145670"/>
          </a:xfrm>
          <a:prstGeom prst="rect">
            <a:avLst/>
          </a:prstGeom>
          <a:noFill/>
          <a:extLst>
            <a:ext uri="{909E8E84-426E-40DD-AFC4-6F175D3DCCD1}">
              <a14:hiddenFill xmlns:a14="http://schemas.microsoft.com/office/drawing/2010/main">
                <a:solidFill>
                  <a:srgbClr val="FFFFFF"/>
                </a:solidFill>
              </a14:hiddenFill>
            </a:ext>
          </a:extLst>
        </p:spPr>
      </p:pic>
      <p:pic>
        <p:nvPicPr>
          <p:cNvPr id="35" name="Picture 12" descr="Download Published Inhand Drawn Arrow - Wire PNG Image with No Background -  PNGkey.com">
            <a:extLst>
              <a:ext uri="{FF2B5EF4-FFF2-40B4-BE49-F238E27FC236}">
                <a16:creationId xmlns:a16="http://schemas.microsoft.com/office/drawing/2014/main" id="{067906F1-A40D-4CC2-B8C4-1AE795779034}"/>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rot="17513472" flipH="1">
            <a:off x="3572278" y="5092129"/>
            <a:ext cx="393160" cy="176261"/>
          </a:xfrm>
          <a:prstGeom prst="rect">
            <a:avLst/>
          </a:prstGeom>
          <a:noFill/>
          <a:extLst>
            <a:ext uri="{909E8E84-426E-40DD-AFC4-6F175D3DCCD1}">
              <a14:hiddenFill xmlns:a14="http://schemas.microsoft.com/office/drawing/2010/main">
                <a:solidFill>
                  <a:srgbClr val="FFFFFF"/>
                </a:solidFill>
              </a14:hiddenFill>
            </a:ext>
          </a:extLst>
        </p:spPr>
      </p:pic>
      <p:pic>
        <p:nvPicPr>
          <p:cNvPr id="36" name="Picture 12" descr="Download Published Inhand Drawn Arrow - Wire PNG Image with No Background -  PNGkey.com">
            <a:extLst>
              <a:ext uri="{FF2B5EF4-FFF2-40B4-BE49-F238E27FC236}">
                <a16:creationId xmlns:a16="http://schemas.microsoft.com/office/drawing/2014/main" id="{A6F7A5C2-7C7A-458A-9CC0-1D76BA636FBD}"/>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rot="17513472" flipH="1">
            <a:off x="1938202" y="5087352"/>
            <a:ext cx="393160" cy="17626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5497962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6DCFE673-4755-4CC1-B3C1-4F5C911628F1}"/>
              </a:ext>
            </a:extLst>
          </p:cNvPr>
          <p:cNvSpPr>
            <a:spLocks noGrp="1"/>
          </p:cNvSpPr>
          <p:nvPr>
            <p:ph type="body" sz="quarter" idx="13"/>
          </p:nvPr>
        </p:nvSpPr>
        <p:spPr/>
        <p:txBody>
          <a:bodyPr/>
          <a:lstStyle/>
          <a:p>
            <a:r>
              <a:rPr lang="en-US" dirty="0"/>
              <a:t>Contents</a:t>
            </a:r>
          </a:p>
        </p:txBody>
      </p:sp>
      <p:sp>
        <p:nvSpPr>
          <p:cNvPr id="3" name="Slide Number Placeholder 2">
            <a:extLst>
              <a:ext uri="{FF2B5EF4-FFF2-40B4-BE49-F238E27FC236}">
                <a16:creationId xmlns:a16="http://schemas.microsoft.com/office/drawing/2014/main" id="{4205F72C-3E3A-4356-B695-666D4C582219}"/>
              </a:ext>
            </a:extLst>
          </p:cNvPr>
          <p:cNvSpPr>
            <a:spLocks noGrp="1"/>
          </p:cNvSpPr>
          <p:nvPr>
            <p:ph type="sldNum" sz="quarter" idx="12"/>
          </p:nvPr>
        </p:nvSpPr>
        <p:spPr/>
        <p:txBody>
          <a:bodyPr/>
          <a:lstStyle/>
          <a:p>
            <a:fld id="{C76FEBDD-00E6-4BCE-81BB-64ADCF1A94EA}" type="slidenum">
              <a:rPr lang="de-DE" smtClean="0"/>
              <a:pPr/>
              <a:t>36</a:t>
            </a:fld>
            <a:endParaRPr lang="de-DE"/>
          </a:p>
        </p:txBody>
      </p:sp>
      <p:grpSp>
        <p:nvGrpSpPr>
          <p:cNvPr id="4" name="Gruppieren 3">
            <a:extLst>
              <a:ext uri="{FF2B5EF4-FFF2-40B4-BE49-F238E27FC236}">
                <a16:creationId xmlns:a16="http://schemas.microsoft.com/office/drawing/2014/main" id="{F67C17A7-B223-492D-8D27-4DB3047E2BC6}"/>
              </a:ext>
            </a:extLst>
          </p:cNvPr>
          <p:cNvGrpSpPr/>
          <p:nvPr/>
        </p:nvGrpSpPr>
        <p:grpSpPr>
          <a:xfrm>
            <a:off x="845413" y="2704079"/>
            <a:ext cx="4569304" cy="400110"/>
            <a:chOff x="271196" y="3532226"/>
            <a:chExt cx="4569304" cy="400110"/>
          </a:xfrm>
        </p:grpSpPr>
        <p:sp>
          <p:nvSpPr>
            <p:cNvPr id="5" name="Textfeld 4">
              <a:extLst>
                <a:ext uri="{FF2B5EF4-FFF2-40B4-BE49-F238E27FC236}">
                  <a16:creationId xmlns:a16="http://schemas.microsoft.com/office/drawing/2014/main" id="{6F6F6CA8-DEAC-4853-B4F7-AAD23855796C}"/>
                </a:ext>
              </a:extLst>
            </p:cNvPr>
            <p:cNvSpPr txBox="1"/>
            <p:nvPr/>
          </p:nvSpPr>
          <p:spPr>
            <a:xfrm>
              <a:off x="271196" y="3547615"/>
              <a:ext cx="479197" cy="369332"/>
            </a:xfrm>
            <a:prstGeom prst="rect">
              <a:avLst/>
            </a:prstGeom>
            <a:solidFill>
              <a:schemeClr val="tx1"/>
            </a:solidFill>
            <a:ln>
              <a:solidFill>
                <a:schemeClr val="tx1"/>
              </a:solidFill>
            </a:ln>
          </p:spPr>
          <p:txBody>
            <a:bodyPr wrap="square" rtlCol="0">
              <a:spAutoFit/>
            </a:bodyPr>
            <a:lstStyle/>
            <a:p>
              <a:pPr algn="ctr"/>
              <a:r>
                <a:rPr lang="de-DE" b="1" dirty="0">
                  <a:solidFill>
                    <a:schemeClr val="bg1"/>
                  </a:solidFill>
                  <a:latin typeface="Arial" pitchFamily="34" charset="0"/>
                  <a:cs typeface="Arial" pitchFamily="34" charset="0"/>
                </a:rPr>
                <a:t>1</a:t>
              </a:r>
            </a:p>
          </p:txBody>
        </p:sp>
        <p:sp>
          <p:nvSpPr>
            <p:cNvPr id="6" name="Textfeld 5">
              <a:extLst>
                <a:ext uri="{FF2B5EF4-FFF2-40B4-BE49-F238E27FC236}">
                  <a16:creationId xmlns:a16="http://schemas.microsoft.com/office/drawing/2014/main" id="{7E6C0382-1324-4FAE-8A89-CFAE0A729A6E}"/>
                </a:ext>
              </a:extLst>
            </p:cNvPr>
            <p:cNvSpPr txBox="1"/>
            <p:nvPr/>
          </p:nvSpPr>
          <p:spPr>
            <a:xfrm>
              <a:off x="834278" y="3532226"/>
              <a:ext cx="4006222" cy="400110"/>
            </a:xfrm>
            <a:prstGeom prst="rect">
              <a:avLst/>
            </a:prstGeom>
            <a:noFill/>
          </p:spPr>
          <p:txBody>
            <a:bodyPr wrap="square" rtlCol="0">
              <a:spAutoFit/>
            </a:bodyPr>
            <a:lstStyle/>
            <a:p>
              <a:r>
                <a:rPr lang="en-US" sz="2000" dirty="0">
                  <a:latin typeface="Arial" pitchFamily="34" charset="0"/>
                  <a:cs typeface="Arial" pitchFamily="34" charset="0"/>
                </a:rPr>
                <a:t>Convertible Preferred Shares</a:t>
              </a:r>
            </a:p>
          </p:txBody>
        </p:sp>
      </p:grpSp>
      <p:sp>
        <p:nvSpPr>
          <p:cNvPr id="7" name="Rechteck 15">
            <a:extLst>
              <a:ext uri="{FF2B5EF4-FFF2-40B4-BE49-F238E27FC236}">
                <a16:creationId xmlns:a16="http://schemas.microsoft.com/office/drawing/2014/main" id="{DBA31970-ABEE-4F5C-93B6-B2BCD7925ED4}"/>
              </a:ext>
            </a:extLst>
          </p:cNvPr>
          <p:cNvSpPr/>
          <p:nvPr/>
        </p:nvSpPr>
        <p:spPr>
          <a:xfrm>
            <a:off x="753729" y="4184886"/>
            <a:ext cx="5114415" cy="521208"/>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nvGrpSpPr>
          <p:cNvPr id="8" name="Gruppieren 3">
            <a:extLst>
              <a:ext uri="{FF2B5EF4-FFF2-40B4-BE49-F238E27FC236}">
                <a16:creationId xmlns:a16="http://schemas.microsoft.com/office/drawing/2014/main" id="{AA4D8304-A2BA-4121-9B7A-68264EC436F5}"/>
              </a:ext>
            </a:extLst>
          </p:cNvPr>
          <p:cNvGrpSpPr/>
          <p:nvPr/>
        </p:nvGrpSpPr>
        <p:grpSpPr>
          <a:xfrm>
            <a:off x="845413" y="3217399"/>
            <a:ext cx="4569304" cy="400110"/>
            <a:chOff x="271196" y="3532226"/>
            <a:chExt cx="4569304" cy="400110"/>
          </a:xfrm>
        </p:grpSpPr>
        <p:sp>
          <p:nvSpPr>
            <p:cNvPr id="9" name="Textfeld 4">
              <a:extLst>
                <a:ext uri="{FF2B5EF4-FFF2-40B4-BE49-F238E27FC236}">
                  <a16:creationId xmlns:a16="http://schemas.microsoft.com/office/drawing/2014/main" id="{11E0CB66-342C-48DD-929E-7302A5940F8F}"/>
                </a:ext>
              </a:extLst>
            </p:cNvPr>
            <p:cNvSpPr txBox="1"/>
            <p:nvPr/>
          </p:nvSpPr>
          <p:spPr>
            <a:xfrm>
              <a:off x="271196" y="3547615"/>
              <a:ext cx="479197" cy="369332"/>
            </a:xfrm>
            <a:prstGeom prst="rect">
              <a:avLst/>
            </a:prstGeom>
            <a:solidFill>
              <a:schemeClr val="tx1"/>
            </a:solidFill>
            <a:ln>
              <a:solidFill>
                <a:schemeClr val="tx1"/>
              </a:solidFill>
            </a:ln>
          </p:spPr>
          <p:txBody>
            <a:bodyPr wrap="square" rtlCol="0">
              <a:spAutoFit/>
            </a:bodyPr>
            <a:lstStyle/>
            <a:p>
              <a:pPr algn="ctr"/>
              <a:r>
                <a:rPr lang="de-DE" b="1" dirty="0">
                  <a:solidFill>
                    <a:schemeClr val="bg1"/>
                  </a:solidFill>
                  <a:latin typeface="Arial" pitchFamily="34" charset="0"/>
                  <a:cs typeface="Arial" pitchFamily="34" charset="0"/>
                </a:rPr>
                <a:t>2</a:t>
              </a:r>
            </a:p>
          </p:txBody>
        </p:sp>
        <p:sp>
          <p:nvSpPr>
            <p:cNvPr id="10" name="Textfeld 5">
              <a:extLst>
                <a:ext uri="{FF2B5EF4-FFF2-40B4-BE49-F238E27FC236}">
                  <a16:creationId xmlns:a16="http://schemas.microsoft.com/office/drawing/2014/main" id="{19B32149-39A9-465A-8493-3B31D7E97C50}"/>
                </a:ext>
              </a:extLst>
            </p:cNvPr>
            <p:cNvSpPr txBox="1"/>
            <p:nvPr/>
          </p:nvSpPr>
          <p:spPr>
            <a:xfrm>
              <a:off x="834278" y="3532226"/>
              <a:ext cx="4006222" cy="400110"/>
            </a:xfrm>
            <a:prstGeom prst="rect">
              <a:avLst/>
            </a:prstGeom>
            <a:noFill/>
          </p:spPr>
          <p:txBody>
            <a:bodyPr wrap="square" rtlCol="0">
              <a:spAutoFit/>
            </a:bodyPr>
            <a:lstStyle/>
            <a:p>
              <a:r>
                <a:rPr lang="en-US" sz="2000" dirty="0">
                  <a:latin typeface="Arial" pitchFamily="34" charset="0"/>
                  <a:cs typeface="Arial" pitchFamily="34" charset="0"/>
                </a:rPr>
                <a:t>Control Rights</a:t>
              </a:r>
            </a:p>
          </p:txBody>
        </p:sp>
      </p:grpSp>
      <p:grpSp>
        <p:nvGrpSpPr>
          <p:cNvPr id="11" name="Gruppieren 3">
            <a:extLst>
              <a:ext uri="{FF2B5EF4-FFF2-40B4-BE49-F238E27FC236}">
                <a16:creationId xmlns:a16="http://schemas.microsoft.com/office/drawing/2014/main" id="{28D306D3-A608-40ED-A54B-AA756DEB4250}"/>
              </a:ext>
            </a:extLst>
          </p:cNvPr>
          <p:cNvGrpSpPr/>
          <p:nvPr/>
        </p:nvGrpSpPr>
        <p:grpSpPr>
          <a:xfrm>
            <a:off x="846634" y="3731989"/>
            <a:ext cx="4569304" cy="400110"/>
            <a:chOff x="271196" y="3532226"/>
            <a:chExt cx="4569304" cy="400110"/>
          </a:xfrm>
        </p:grpSpPr>
        <p:sp>
          <p:nvSpPr>
            <p:cNvPr id="12" name="Textfeld 4">
              <a:extLst>
                <a:ext uri="{FF2B5EF4-FFF2-40B4-BE49-F238E27FC236}">
                  <a16:creationId xmlns:a16="http://schemas.microsoft.com/office/drawing/2014/main" id="{27CE2CD1-E5E1-4DD5-92E9-A416206FF792}"/>
                </a:ext>
              </a:extLst>
            </p:cNvPr>
            <p:cNvSpPr txBox="1"/>
            <p:nvPr/>
          </p:nvSpPr>
          <p:spPr>
            <a:xfrm>
              <a:off x="271196" y="3547615"/>
              <a:ext cx="479197" cy="369332"/>
            </a:xfrm>
            <a:prstGeom prst="rect">
              <a:avLst/>
            </a:prstGeom>
            <a:solidFill>
              <a:schemeClr val="tx1"/>
            </a:solidFill>
            <a:ln>
              <a:solidFill>
                <a:schemeClr val="tx1"/>
              </a:solidFill>
            </a:ln>
          </p:spPr>
          <p:txBody>
            <a:bodyPr wrap="square" rtlCol="0">
              <a:spAutoFit/>
            </a:bodyPr>
            <a:lstStyle/>
            <a:p>
              <a:pPr algn="ctr"/>
              <a:r>
                <a:rPr lang="de-DE" b="1" dirty="0">
                  <a:solidFill>
                    <a:schemeClr val="bg1"/>
                  </a:solidFill>
                  <a:latin typeface="Arial" pitchFamily="34" charset="0"/>
                  <a:cs typeface="Arial" pitchFamily="34" charset="0"/>
                </a:rPr>
                <a:t>3</a:t>
              </a:r>
            </a:p>
          </p:txBody>
        </p:sp>
        <p:sp>
          <p:nvSpPr>
            <p:cNvPr id="13" name="Textfeld 5">
              <a:extLst>
                <a:ext uri="{FF2B5EF4-FFF2-40B4-BE49-F238E27FC236}">
                  <a16:creationId xmlns:a16="http://schemas.microsoft.com/office/drawing/2014/main" id="{B7FA2C7E-2673-4DDC-B0D3-97F45DC89C47}"/>
                </a:ext>
              </a:extLst>
            </p:cNvPr>
            <p:cNvSpPr txBox="1"/>
            <p:nvPr/>
          </p:nvSpPr>
          <p:spPr>
            <a:xfrm>
              <a:off x="834278" y="3532226"/>
              <a:ext cx="4006222" cy="400110"/>
            </a:xfrm>
            <a:prstGeom prst="rect">
              <a:avLst/>
            </a:prstGeom>
            <a:noFill/>
          </p:spPr>
          <p:txBody>
            <a:bodyPr wrap="square" rtlCol="0">
              <a:spAutoFit/>
            </a:bodyPr>
            <a:lstStyle/>
            <a:p>
              <a:r>
                <a:rPr lang="en-US" sz="2000" dirty="0">
                  <a:latin typeface="Arial" pitchFamily="34" charset="0"/>
                  <a:cs typeface="Arial" pitchFamily="34" charset="0"/>
                </a:rPr>
                <a:t>Cash Flow Rights</a:t>
              </a:r>
            </a:p>
          </p:txBody>
        </p:sp>
      </p:grpSp>
      <p:grpSp>
        <p:nvGrpSpPr>
          <p:cNvPr id="14" name="Gruppieren 3">
            <a:extLst>
              <a:ext uri="{FF2B5EF4-FFF2-40B4-BE49-F238E27FC236}">
                <a16:creationId xmlns:a16="http://schemas.microsoft.com/office/drawing/2014/main" id="{CB2EA6A8-BC21-41C9-AC17-145A06C33C85}"/>
              </a:ext>
            </a:extLst>
          </p:cNvPr>
          <p:cNvGrpSpPr/>
          <p:nvPr/>
        </p:nvGrpSpPr>
        <p:grpSpPr>
          <a:xfrm>
            <a:off x="845413" y="4242620"/>
            <a:ext cx="4569304" cy="400110"/>
            <a:chOff x="271196" y="3532226"/>
            <a:chExt cx="4569304" cy="400110"/>
          </a:xfrm>
        </p:grpSpPr>
        <p:sp>
          <p:nvSpPr>
            <p:cNvPr id="15" name="Textfeld 4">
              <a:extLst>
                <a:ext uri="{FF2B5EF4-FFF2-40B4-BE49-F238E27FC236}">
                  <a16:creationId xmlns:a16="http://schemas.microsoft.com/office/drawing/2014/main" id="{9EC37EAD-F622-46A9-9111-27A6BBE1368A}"/>
                </a:ext>
              </a:extLst>
            </p:cNvPr>
            <p:cNvSpPr txBox="1"/>
            <p:nvPr/>
          </p:nvSpPr>
          <p:spPr>
            <a:xfrm>
              <a:off x="271196" y="3547615"/>
              <a:ext cx="479197" cy="369332"/>
            </a:xfrm>
            <a:prstGeom prst="rect">
              <a:avLst/>
            </a:prstGeom>
            <a:solidFill>
              <a:schemeClr val="tx1"/>
            </a:solidFill>
            <a:ln>
              <a:solidFill>
                <a:schemeClr val="tx1"/>
              </a:solidFill>
            </a:ln>
          </p:spPr>
          <p:txBody>
            <a:bodyPr wrap="square" rtlCol="0">
              <a:spAutoFit/>
            </a:bodyPr>
            <a:lstStyle/>
            <a:p>
              <a:pPr algn="ctr"/>
              <a:r>
                <a:rPr lang="de-DE" b="1" dirty="0">
                  <a:solidFill>
                    <a:schemeClr val="bg1"/>
                  </a:solidFill>
                  <a:latin typeface="Arial" pitchFamily="34" charset="0"/>
                  <a:cs typeface="Arial" pitchFamily="34" charset="0"/>
                </a:rPr>
                <a:t>4</a:t>
              </a:r>
            </a:p>
          </p:txBody>
        </p:sp>
        <p:sp>
          <p:nvSpPr>
            <p:cNvPr id="16" name="Textfeld 5">
              <a:extLst>
                <a:ext uri="{FF2B5EF4-FFF2-40B4-BE49-F238E27FC236}">
                  <a16:creationId xmlns:a16="http://schemas.microsoft.com/office/drawing/2014/main" id="{360CD850-A4C3-4664-B5E2-6C43F89C3A40}"/>
                </a:ext>
              </a:extLst>
            </p:cNvPr>
            <p:cNvSpPr txBox="1"/>
            <p:nvPr/>
          </p:nvSpPr>
          <p:spPr>
            <a:xfrm>
              <a:off x="834278" y="3532226"/>
              <a:ext cx="4006222" cy="400110"/>
            </a:xfrm>
            <a:prstGeom prst="rect">
              <a:avLst/>
            </a:prstGeom>
            <a:noFill/>
          </p:spPr>
          <p:txBody>
            <a:bodyPr wrap="square" rtlCol="0">
              <a:spAutoFit/>
            </a:bodyPr>
            <a:lstStyle/>
            <a:p>
              <a:r>
                <a:rPr lang="en-US" sz="2000" dirty="0">
                  <a:latin typeface="Arial" pitchFamily="34" charset="0"/>
                  <a:cs typeface="Arial" pitchFamily="34" charset="0"/>
                </a:rPr>
                <a:t>The ‘Standard’ Contract</a:t>
              </a:r>
            </a:p>
          </p:txBody>
        </p:sp>
      </p:grpSp>
    </p:spTree>
    <p:extLst>
      <p:ext uri="{BB962C8B-B14F-4D97-AF65-F5344CB8AC3E}">
        <p14:creationId xmlns:p14="http://schemas.microsoft.com/office/powerpoint/2010/main" val="261970875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0E9FE0D0-5308-4B84-BA1B-AB57BC37DDDA}"/>
              </a:ext>
            </a:extLst>
          </p:cNvPr>
          <p:cNvSpPr>
            <a:spLocks noGrp="1"/>
          </p:cNvSpPr>
          <p:nvPr>
            <p:ph type="body" sz="quarter" idx="13"/>
          </p:nvPr>
        </p:nvSpPr>
        <p:spPr/>
        <p:txBody>
          <a:bodyPr/>
          <a:lstStyle/>
          <a:p>
            <a:r>
              <a:rPr lang="en-US" dirty="0"/>
              <a:t>The ‘Standard’ Contract</a:t>
            </a:r>
          </a:p>
        </p:txBody>
      </p:sp>
      <p:sp>
        <p:nvSpPr>
          <p:cNvPr id="3" name="Slide Number Placeholder 2">
            <a:extLst>
              <a:ext uri="{FF2B5EF4-FFF2-40B4-BE49-F238E27FC236}">
                <a16:creationId xmlns:a16="http://schemas.microsoft.com/office/drawing/2014/main" id="{3990C29B-50A1-4A9D-A515-501A867A5D49}"/>
              </a:ext>
            </a:extLst>
          </p:cNvPr>
          <p:cNvSpPr>
            <a:spLocks noGrp="1"/>
          </p:cNvSpPr>
          <p:nvPr>
            <p:ph type="sldNum" sz="quarter" idx="12"/>
          </p:nvPr>
        </p:nvSpPr>
        <p:spPr/>
        <p:txBody>
          <a:bodyPr/>
          <a:lstStyle/>
          <a:p>
            <a:fld id="{C76FEBDD-00E6-4BCE-81BB-64ADCF1A94EA}" type="slidenum">
              <a:rPr lang="de-DE" smtClean="0"/>
              <a:pPr/>
              <a:t>37</a:t>
            </a:fld>
            <a:endParaRPr lang="de-DE"/>
          </a:p>
        </p:txBody>
      </p:sp>
      <p:graphicFrame>
        <p:nvGraphicFramePr>
          <p:cNvPr id="4" name="Table 3">
            <a:extLst>
              <a:ext uri="{FF2B5EF4-FFF2-40B4-BE49-F238E27FC236}">
                <a16:creationId xmlns:a16="http://schemas.microsoft.com/office/drawing/2014/main" id="{E1B192AB-AC9E-468E-8741-4A4C1A65B901}"/>
              </a:ext>
            </a:extLst>
          </p:cNvPr>
          <p:cNvGraphicFramePr>
            <a:graphicFrameLocks noGrp="1"/>
          </p:cNvGraphicFramePr>
          <p:nvPr>
            <p:extLst>
              <p:ext uri="{D42A27DB-BD31-4B8C-83A1-F6EECF244321}">
                <p14:modId xmlns:p14="http://schemas.microsoft.com/office/powerpoint/2010/main" val="3195552280"/>
              </p:ext>
            </p:extLst>
          </p:nvPr>
        </p:nvGraphicFramePr>
        <p:xfrm>
          <a:off x="4932040" y="1772816"/>
          <a:ext cx="3528392" cy="3629208"/>
        </p:xfrm>
        <a:graphic>
          <a:graphicData uri="http://schemas.openxmlformats.org/drawingml/2006/table">
            <a:tbl>
              <a:tblPr>
                <a:tableStyleId>{5C22544A-7EE6-4342-B048-85BDC9FD1C3A}</a:tableStyleId>
              </a:tblPr>
              <a:tblGrid>
                <a:gridCol w="2100027">
                  <a:extLst>
                    <a:ext uri="{9D8B030D-6E8A-4147-A177-3AD203B41FA5}">
                      <a16:colId xmlns:a16="http://schemas.microsoft.com/office/drawing/2014/main" val="54579359"/>
                    </a:ext>
                  </a:extLst>
                </a:gridCol>
                <a:gridCol w="1428365">
                  <a:extLst>
                    <a:ext uri="{9D8B030D-6E8A-4147-A177-3AD203B41FA5}">
                      <a16:colId xmlns:a16="http://schemas.microsoft.com/office/drawing/2014/main" val="278406532"/>
                    </a:ext>
                  </a:extLst>
                </a:gridCol>
              </a:tblGrid>
              <a:tr h="302434">
                <a:tc>
                  <a:txBody>
                    <a:bodyPr/>
                    <a:lstStyle/>
                    <a:p>
                      <a:pPr algn="l" fontAlgn="b"/>
                      <a:r>
                        <a:rPr lang="en-US" sz="1000" b="1" i="0" u="none" strike="noStrike" dirty="0">
                          <a:solidFill>
                            <a:schemeClr val="bg1"/>
                          </a:solidFill>
                          <a:effectLst/>
                          <a:latin typeface="Arial" panose="020B0604020202020204" pitchFamily="34" charset="0"/>
                          <a:cs typeface="Arial" panose="020B0604020202020204" pitchFamily="34" charset="0"/>
                        </a:rPr>
                        <a:t>Right</a:t>
                      </a:r>
                    </a:p>
                  </a:txBody>
                  <a:tcPr marL="5383" marR="5383" marT="5383"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tx1"/>
                    </a:solidFill>
                  </a:tcPr>
                </a:tc>
                <a:tc>
                  <a:txBody>
                    <a:bodyPr/>
                    <a:lstStyle/>
                    <a:p>
                      <a:pPr algn="ctr" fontAlgn="b"/>
                      <a:r>
                        <a:rPr lang="en-US" sz="900" b="1" i="0" u="none" strike="noStrike" dirty="0">
                          <a:solidFill>
                            <a:schemeClr val="bg1"/>
                          </a:solidFill>
                          <a:effectLst/>
                          <a:latin typeface="Arial" panose="020B0604020202020204" pitchFamily="34" charset="0"/>
                          <a:cs typeface="Arial" panose="020B0604020202020204" pitchFamily="34" charset="0"/>
                        </a:rPr>
                        <a:t>Default Term</a:t>
                      </a:r>
                    </a:p>
                  </a:txBody>
                  <a:tcPr marL="5383" marR="5383" marT="5383"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tx1"/>
                    </a:solidFill>
                  </a:tcPr>
                </a:tc>
                <a:extLst>
                  <a:ext uri="{0D108BD9-81ED-4DB2-BD59-A6C34878D82A}">
                    <a16:rowId xmlns:a16="http://schemas.microsoft.com/office/drawing/2014/main" val="477638217"/>
                  </a:ext>
                </a:extLst>
              </a:tr>
              <a:tr h="302434">
                <a:tc>
                  <a:txBody>
                    <a:bodyPr/>
                    <a:lstStyle/>
                    <a:p>
                      <a:pPr algn="l" fontAlgn="b"/>
                      <a:r>
                        <a:rPr lang="en-US" sz="900" b="1" i="0" u="none" strike="noStrike" dirty="0">
                          <a:solidFill>
                            <a:srgbClr val="000000"/>
                          </a:solidFill>
                          <a:effectLst/>
                          <a:latin typeface="Arial" panose="020B0604020202020204" pitchFamily="34" charset="0"/>
                          <a:cs typeface="Arial" panose="020B0604020202020204" pitchFamily="34" charset="0"/>
                        </a:rPr>
                        <a:t>Conversion Ratio</a:t>
                      </a:r>
                    </a:p>
                  </a:txBody>
                  <a:tcPr marL="5383" marR="5383" marT="5383"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900" b="0" i="0" u="none" strike="noStrike" dirty="0">
                          <a:solidFill>
                            <a:srgbClr val="000000"/>
                          </a:solidFill>
                          <a:effectLst/>
                          <a:latin typeface="Arial" panose="020B0604020202020204" pitchFamily="34" charset="0"/>
                          <a:cs typeface="Arial" panose="020B0604020202020204" pitchFamily="34" charset="0"/>
                        </a:rPr>
                        <a:t>1:1</a:t>
                      </a:r>
                    </a:p>
                  </a:txBody>
                  <a:tcPr marL="5383" marR="5383" marT="5383"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765800500"/>
                  </a:ext>
                </a:extLst>
              </a:tr>
              <a:tr h="302434">
                <a:tc>
                  <a:txBody>
                    <a:bodyPr/>
                    <a:lstStyle/>
                    <a:p>
                      <a:pPr algn="l" fontAlgn="b"/>
                      <a:r>
                        <a:rPr lang="en-US" sz="900" b="1" i="0" u="none" strike="noStrike" dirty="0">
                          <a:solidFill>
                            <a:srgbClr val="000000"/>
                          </a:solidFill>
                          <a:effectLst/>
                          <a:latin typeface="Arial" panose="020B0604020202020204" pitchFamily="34" charset="0"/>
                          <a:cs typeface="Arial" panose="020B0604020202020204" pitchFamily="34" charset="0"/>
                        </a:rPr>
                        <a:t>Redemption</a:t>
                      </a:r>
                    </a:p>
                  </a:txBody>
                  <a:tcPr marL="5383" marR="5383" marT="5383"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900" b="0" i="0" u="none" strike="noStrike" dirty="0">
                          <a:solidFill>
                            <a:srgbClr val="000000"/>
                          </a:solidFill>
                          <a:effectLst/>
                          <a:latin typeface="Arial" panose="020B0604020202020204" pitchFamily="34" charset="0"/>
                          <a:cs typeface="Arial" panose="020B0604020202020204" pitchFamily="34" charset="0"/>
                        </a:rPr>
                        <a:t>No</a:t>
                      </a:r>
                    </a:p>
                  </a:txBody>
                  <a:tcPr marL="5383" marR="5383" marT="5383"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936202675"/>
                  </a:ext>
                </a:extLst>
              </a:tr>
              <a:tr h="302434">
                <a:tc>
                  <a:txBody>
                    <a:bodyPr/>
                    <a:lstStyle/>
                    <a:p>
                      <a:pPr algn="l" fontAlgn="b"/>
                      <a:r>
                        <a:rPr lang="en-US" sz="900" b="1" u="none" strike="noStrike" dirty="0">
                          <a:effectLst/>
                          <a:latin typeface="Arial" panose="020B0604020202020204" pitchFamily="34" charset="0"/>
                          <a:cs typeface="Arial" panose="020B0604020202020204" pitchFamily="34" charset="0"/>
                        </a:rPr>
                        <a:t>Voting Rights</a:t>
                      </a:r>
                      <a:endParaRPr lang="en-US" sz="900" b="1" i="0" u="none" strike="noStrike" dirty="0">
                        <a:solidFill>
                          <a:srgbClr val="000000"/>
                        </a:solidFill>
                        <a:effectLst/>
                        <a:latin typeface="Arial" panose="020B0604020202020204" pitchFamily="34" charset="0"/>
                        <a:cs typeface="Arial" panose="020B0604020202020204" pitchFamily="34" charset="0"/>
                      </a:endParaRPr>
                    </a:p>
                  </a:txBody>
                  <a:tcPr marL="5383" marR="5383" marT="5383"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900" u="none" strike="noStrike" dirty="0">
                          <a:effectLst/>
                          <a:latin typeface="Arial" panose="020B0604020202020204" pitchFamily="34" charset="0"/>
                          <a:cs typeface="Arial" panose="020B0604020202020204" pitchFamily="34" charset="0"/>
                        </a:rPr>
                        <a:t>1 vote per Share (as converted)</a:t>
                      </a:r>
                      <a:endParaRPr lang="en-US" sz="900" b="0" i="0" u="none" strike="noStrike" dirty="0">
                        <a:solidFill>
                          <a:srgbClr val="000000"/>
                        </a:solidFill>
                        <a:effectLst/>
                        <a:latin typeface="Arial" panose="020B0604020202020204" pitchFamily="34" charset="0"/>
                        <a:cs typeface="Arial" panose="020B0604020202020204" pitchFamily="34" charset="0"/>
                      </a:endParaRPr>
                    </a:p>
                  </a:txBody>
                  <a:tcPr marL="5383" marR="5383" marT="5383"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457178507"/>
                  </a:ext>
                </a:extLst>
              </a:tr>
              <a:tr h="302434">
                <a:tc>
                  <a:txBody>
                    <a:bodyPr/>
                    <a:lstStyle/>
                    <a:p>
                      <a:pPr algn="l" fontAlgn="b"/>
                      <a:r>
                        <a:rPr lang="en-US" sz="900" b="1" u="none" strike="noStrike" dirty="0">
                          <a:effectLst/>
                          <a:latin typeface="Arial" panose="020B0604020202020204" pitchFamily="34" charset="0"/>
                          <a:cs typeface="Arial" panose="020B0604020202020204" pitchFamily="34" charset="0"/>
                        </a:rPr>
                        <a:t>…including direct Director Votes</a:t>
                      </a:r>
                      <a:endParaRPr lang="en-US" sz="900" b="1" i="0" u="none" strike="noStrike" dirty="0">
                        <a:solidFill>
                          <a:srgbClr val="000000"/>
                        </a:solidFill>
                        <a:effectLst/>
                        <a:latin typeface="Arial" panose="020B0604020202020204" pitchFamily="34" charset="0"/>
                        <a:cs typeface="Arial" panose="020B0604020202020204" pitchFamily="34" charset="0"/>
                      </a:endParaRPr>
                    </a:p>
                  </a:txBody>
                  <a:tcPr marL="5383" marR="5383" marT="5383"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900" u="none" strike="noStrike" dirty="0">
                          <a:effectLst/>
                          <a:latin typeface="Arial" panose="020B0604020202020204" pitchFamily="34" charset="0"/>
                          <a:cs typeface="Arial" panose="020B0604020202020204" pitchFamily="34" charset="0"/>
                        </a:rPr>
                        <a:t>Earlier rounds: Yes</a:t>
                      </a:r>
                    </a:p>
                    <a:p>
                      <a:pPr algn="l" fontAlgn="b"/>
                      <a:r>
                        <a:rPr lang="en-US" sz="900" b="0" i="0" u="none" strike="noStrike" dirty="0">
                          <a:solidFill>
                            <a:srgbClr val="000000"/>
                          </a:solidFill>
                          <a:effectLst/>
                          <a:latin typeface="Arial" panose="020B0604020202020204" pitchFamily="34" charset="0"/>
                          <a:cs typeface="Arial" panose="020B0604020202020204" pitchFamily="34" charset="0"/>
                        </a:rPr>
                        <a:t>Later rounds: No</a:t>
                      </a:r>
                    </a:p>
                  </a:txBody>
                  <a:tcPr marL="5383" marR="5383" marT="5383"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931025159"/>
                  </a:ext>
                </a:extLst>
              </a:tr>
              <a:tr h="302434">
                <a:tc>
                  <a:txBody>
                    <a:bodyPr/>
                    <a:lstStyle/>
                    <a:p>
                      <a:pPr algn="l" fontAlgn="b"/>
                      <a:r>
                        <a:rPr lang="en-US" sz="900" b="1" i="0" u="none" strike="noStrike" dirty="0">
                          <a:solidFill>
                            <a:srgbClr val="000000"/>
                          </a:solidFill>
                          <a:effectLst/>
                          <a:latin typeface="Arial" panose="020B0604020202020204" pitchFamily="34" charset="0"/>
                          <a:cs typeface="Arial" panose="020B0604020202020204" pitchFamily="34" charset="0"/>
                        </a:rPr>
                        <a:t>Protective</a:t>
                      </a:r>
                    </a:p>
                  </a:txBody>
                  <a:tcPr marL="5383" marR="5383" marT="5383"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900" b="0" i="0" u="none" strike="noStrike" dirty="0">
                          <a:solidFill>
                            <a:srgbClr val="000000"/>
                          </a:solidFill>
                          <a:effectLst/>
                          <a:latin typeface="Arial" panose="020B0604020202020204" pitchFamily="34" charset="0"/>
                          <a:cs typeface="Arial" panose="020B0604020202020204" pitchFamily="34" charset="0"/>
                        </a:rPr>
                        <a:t>Yes</a:t>
                      </a:r>
                    </a:p>
                  </a:txBody>
                  <a:tcPr marL="5383" marR="5383" marT="5383"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450904946"/>
                  </a:ext>
                </a:extLst>
              </a:tr>
              <a:tr h="302434">
                <a:tc>
                  <a:txBody>
                    <a:bodyPr/>
                    <a:lstStyle/>
                    <a:p>
                      <a:pPr algn="l" fontAlgn="b"/>
                      <a:r>
                        <a:rPr lang="en-US" sz="900" b="1" i="0" u="none" strike="noStrike" dirty="0">
                          <a:solidFill>
                            <a:srgbClr val="000000"/>
                          </a:solidFill>
                          <a:effectLst/>
                          <a:latin typeface="Arial" panose="020B0604020202020204" pitchFamily="34" charset="0"/>
                          <a:cs typeface="Arial" panose="020B0604020202020204" pitchFamily="34" charset="0"/>
                        </a:rPr>
                        <a:t>Pay-to-Play</a:t>
                      </a:r>
                    </a:p>
                  </a:txBody>
                  <a:tcPr marL="5383" marR="5383" marT="5383"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900" b="0" i="0" u="none" strike="noStrike" dirty="0">
                          <a:solidFill>
                            <a:srgbClr val="000000"/>
                          </a:solidFill>
                          <a:effectLst/>
                          <a:latin typeface="Arial" panose="020B0604020202020204" pitchFamily="34" charset="0"/>
                          <a:cs typeface="Arial" panose="020B0604020202020204" pitchFamily="34" charset="0"/>
                        </a:rPr>
                        <a:t>Yes (but can be waived easily)</a:t>
                      </a:r>
                    </a:p>
                  </a:txBody>
                  <a:tcPr marL="5383" marR="5383" marT="5383"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729976091"/>
                  </a:ext>
                </a:extLst>
              </a:tr>
              <a:tr h="302434">
                <a:tc>
                  <a:txBody>
                    <a:bodyPr/>
                    <a:lstStyle/>
                    <a:p>
                      <a:pPr algn="l" fontAlgn="b"/>
                      <a:r>
                        <a:rPr lang="en-US" sz="900" b="1" i="0" u="none" strike="noStrike" dirty="0">
                          <a:solidFill>
                            <a:srgbClr val="000000"/>
                          </a:solidFill>
                          <a:effectLst/>
                          <a:latin typeface="Arial" panose="020B0604020202020204" pitchFamily="34" charset="0"/>
                          <a:cs typeface="Arial" panose="020B0604020202020204" pitchFamily="34" charset="0"/>
                        </a:rPr>
                        <a:t>Drag-Along</a:t>
                      </a:r>
                    </a:p>
                  </a:txBody>
                  <a:tcPr marL="5383" marR="5383" marT="5383"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900" b="0" i="0" u="none" strike="noStrike" dirty="0">
                          <a:solidFill>
                            <a:srgbClr val="000000"/>
                          </a:solidFill>
                          <a:effectLst/>
                          <a:latin typeface="Arial" panose="020B0604020202020204" pitchFamily="34" charset="0"/>
                          <a:cs typeface="Arial" panose="020B0604020202020204" pitchFamily="34" charset="0"/>
                        </a:rPr>
                        <a:t>Yes</a:t>
                      </a:r>
                    </a:p>
                  </a:txBody>
                  <a:tcPr marL="5383" marR="5383" marT="5383"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724474870"/>
                  </a:ext>
                </a:extLst>
              </a:tr>
              <a:tr h="302434">
                <a:tc>
                  <a:txBody>
                    <a:bodyPr/>
                    <a:lstStyle/>
                    <a:p>
                      <a:pPr algn="l" fontAlgn="b"/>
                      <a:r>
                        <a:rPr lang="en-US" sz="900" b="1" i="0" u="none" strike="noStrike" dirty="0">
                          <a:solidFill>
                            <a:srgbClr val="000000"/>
                          </a:solidFill>
                          <a:effectLst/>
                          <a:latin typeface="Arial" panose="020B0604020202020204" pitchFamily="34" charset="0"/>
                          <a:cs typeface="Arial" panose="020B0604020202020204" pitchFamily="34" charset="0"/>
                        </a:rPr>
                        <a:t>Liquidation Multiplier</a:t>
                      </a:r>
                    </a:p>
                  </a:txBody>
                  <a:tcPr marL="5383" marR="5383" marT="5383"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900" b="0" i="0" u="none" strike="noStrike" dirty="0">
                          <a:solidFill>
                            <a:srgbClr val="000000"/>
                          </a:solidFill>
                          <a:effectLst/>
                          <a:latin typeface="Arial" panose="020B0604020202020204" pitchFamily="34" charset="0"/>
                          <a:cs typeface="Arial" panose="020B0604020202020204" pitchFamily="34" charset="0"/>
                        </a:rPr>
                        <a:t>1x</a:t>
                      </a:r>
                    </a:p>
                  </a:txBody>
                  <a:tcPr marL="5383" marR="5383" marT="5383"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265227513"/>
                  </a:ext>
                </a:extLst>
              </a:tr>
              <a:tr h="302434">
                <a:tc>
                  <a:txBody>
                    <a:bodyPr/>
                    <a:lstStyle/>
                    <a:p>
                      <a:pPr algn="l" fontAlgn="b"/>
                      <a:r>
                        <a:rPr lang="en-US" sz="900" b="1" i="0" u="none" strike="noStrike" dirty="0">
                          <a:solidFill>
                            <a:srgbClr val="000000"/>
                          </a:solidFill>
                          <a:effectLst/>
                          <a:latin typeface="Arial" panose="020B0604020202020204" pitchFamily="34" charset="0"/>
                          <a:cs typeface="Arial" panose="020B0604020202020204" pitchFamily="34" charset="0"/>
                        </a:rPr>
                        <a:t>Liquidation Seniority</a:t>
                      </a:r>
                    </a:p>
                  </a:txBody>
                  <a:tcPr marL="5383" marR="5383" marT="5383"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900" b="0" i="0" u="none" strike="noStrike" dirty="0">
                          <a:solidFill>
                            <a:srgbClr val="000000"/>
                          </a:solidFill>
                          <a:effectLst/>
                          <a:latin typeface="Arial" panose="020B0604020202020204" pitchFamily="34" charset="0"/>
                          <a:cs typeface="Arial" panose="020B0604020202020204" pitchFamily="34" charset="0"/>
                        </a:rPr>
                        <a:t>Pari Passu or Stacked Seniority</a:t>
                      </a:r>
                    </a:p>
                  </a:txBody>
                  <a:tcPr marL="5383" marR="5383" marT="5383"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145898957"/>
                  </a:ext>
                </a:extLst>
              </a:tr>
              <a:tr h="302434">
                <a:tc>
                  <a:txBody>
                    <a:bodyPr/>
                    <a:lstStyle/>
                    <a:p>
                      <a:pPr algn="l" fontAlgn="b"/>
                      <a:r>
                        <a:rPr lang="en-US" sz="900" b="1" i="0" u="none" strike="noStrike" dirty="0">
                          <a:solidFill>
                            <a:srgbClr val="000000"/>
                          </a:solidFill>
                          <a:effectLst/>
                          <a:latin typeface="Arial" panose="020B0604020202020204" pitchFamily="34" charset="0"/>
                          <a:cs typeface="Arial" panose="020B0604020202020204" pitchFamily="34" charset="0"/>
                        </a:rPr>
                        <a:t>Participation</a:t>
                      </a:r>
                    </a:p>
                  </a:txBody>
                  <a:tcPr marL="5383" marR="5383" marT="5383"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900" b="0" i="0" u="none" strike="noStrike" dirty="0">
                          <a:solidFill>
                            <a:srgbClr val="000000"/>
                          </a:solidFill>
                          <a:effectLst/>
                          <a:latin typeface="Arial" panose="020B0604020202020204" pitchFamily="34" charset="0"/>
                          <a:cs typeface="Arial" panose="020B0604020202020204" pitchFamily="34" charset="0"/>
                        </a:rPr>
                        <a:t>No</a:t>
                      </a:r>
                    </a:p>
                  </a:txBody>
                  <a:tcPr marL="5383" marR="5383" marT="5383"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494065489"/>
                  </a:ext>
                </a:extLst>
              </a:tr>
              <a:tr h="302434">
                <a:tc>
                  <a:txBody>
                    <a:bodyPr/>
                    <a:lstStyle/>
                    <a:p>
                      <a:pPr algn="l" fontAlgn="b"/>
                      <a:r>
                        <a:rPr lang="en-US" sz="900" b="1" i="0" u="none" strike="noStrike" dirty="0">
                          <a:solidFill>
                            <a:srgbClr val="000000"/>
                          </a:solidFill>
                          <a:effectLst/>
                          <a:latin typeface="Arial" panose="020B0604020202020204" pitchFamily="34" charset="0"/>
                          <a:cs typeface="Arial" panose="020B0604020202020204" pitchFamily="34" charset="0"/>
                        </a:rPr>
                        <a:t>IPO Ratchet</a:t>
                      </a:r>
                    </a:p>
                  </a:txBody>
                  <a:tcPr marL="5383" marR="5383" marT="5383"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900" b="0" i="0" u="none" strike="noStrike" dirty="0">
                          <a:solidFill>
                            <a:srgbClr val="000000"/>
                          </a:solidFill>
                          <a:effectLst/>
                          <a:latin typeface="Arial" panose="020B0604020202020204" pitchFamily="34" charset="0"/>
                          <a:cs typeface="Arial" panose="020B0604020202020204" pitchFamily="34" charset="0"/>
                        </a:rPr>
                        <a:t>Only for Late (or last) funding round</a:t>
                      </a:r>
                    </a:p>
                  </a:txBody>
                  <a:tcPr marL="5383" marR="5383" marT="5383"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684493066"/>
                  </a:ext>
                </a:extLst>
              </a:tr>
            </a:tbl>
          </a:graphicData>
        </a:graphic>
      </p:graphicFrame>
      <p:sp>
        <p:nvSpPr>
          <p:cNvPr id="6" name="TextBox 5">
            <a:extLst>
              <a:ext uri="{FF2B5EF4-FFF2-40B4-BE49-F238E27FC236}">
                <a16:creationId xmlns:a16="http://schemas.microsoft.com/office/drawing/2014/main" id="{6F60559A-DB32-4E68-AC89-63BF368EB760}"/>
              </a:ext>
            </a:extLst>
          </p:cNvPr>
          <p:cNvSpPr txBox="1"/>
          <p:nvPr/>
        </p:nvSpPr>
        <p:spPr>
          <a:xfrm>
            <a:off x="539552" y="1700808"/>
            <a:ext cx="3600400" cy="3936142"/>
          </a:xfrm>
          <a:prstGeom prst="rect">
            <a:avLst/>
          </a:prstGeom>
          <a:noFill/>
        </p:spPr>
        <p:txBody>
          <a:bodyPr wrap="square" rtlCol="0">
            <a:spAutoFit/>
          </a:bodyPr>
          <a:lstStyle/>
          <a:p>
            <a:pPr marL="171450" indent="-171450">
              <a:lnSpc>
                <a:spcPct val="150000"/>
              </a:lnSpc>
              <a:buFont typeface="Arial" panose="020B0604020202020204" pitchFamily="34" charset="0"/>
              <a:buChar char="•"/>
            </a:pPr>
            <a:r>
              <a:rPr lang="en-US" sz="1200" dirty="0">
                <a:latin typeface="Arial" panose="020B0604020202020204" pitchFamily="34" charset="0"/>
                <a:cs typeface="Arial" panose="020B0604020202020204" pitchFamily="34" charset="0"/>
              </a:rPr>
              <a:t>Research shows that ‘standard’ or ‘default’ contracts exist</a:t>
            </a:r>
          </a:p>
          <a:p>
            <a:pPr marL="171450" indent="-171450">
              <a:lnSpc>
                <a:spcPct val="150000"/>
              </a:lnSpc>
              <a:buFont typeface="Arial" panose="020B0604020202020204" pitchFamily="34" charset="0"/>
              <a:buChar char="•"/>
            </a:pPr>
            <a:r>
              <a:rPr lang="en-US" sz="1200" dirty="0">
                <a:latin typeface="Arial" panose="020B0604020202020204" pitchFamily="34" charset="0"/>
                <a:cs typeface="Arial" panose="020B0604020202020204" pitchFamily="34" charset="0"/>
              </a:rPr>
              <a:t>Certain rights’ combinations are more likely than others and contracts ‘mean revert’ back to these over time</a:t>
            </a:r>
          </a:p>
          <a:p>
            <a:pPr marL="171450" indent="-171450">
              <a:lnSpc>
                <a:spcPct val="150000"/>
              </a:lnSpc>
              <a:buFont typeface="Arial" panose="020B0604020202020204" pitchFamily="34" charset="0"/>
              <a:buChar char="•"/>
            </a:pPr>
            <a:r>
              <a:rPr lang="en-US" sz="1200" dirty="0">
                <a:latin typeface="Arial" panose="020B0604020202020204" pitchFamily="34" charset="0"/>
                <a:cs typeface="Arial" panose="020B0604020202020204" pitchFamily="34" charset="0"/>
              </a:rPr>
              <a:t>However, research also shows that rights change depending on the economics/success of the start</a:t>
            </a:r>
          </a:p>
          <a:p>
            <a:pPr marL="171450" indent="-171450">
              <a:lnSpc>
                <a:spcPct val="150000"/>
              </a:lnSpc>
              <a:buFont typeface="Arial" panose="020B0604020202020204" pitchFamily="34" charset="0"/>
              <a:buChar char="•"/>
            </a:pPr>
            <a:r>
              <a:rPr lang="en-US" sz="1200" dirty="0">
                <a:latin typeface="Arial" panose="020B0604020202020204" pitchFamily="34" charset="0"/>
                <a:cs typeface="Arial" panose="020B0604020202020204" pitchFamily="34" charset="0"/>
              </a:rPr>
              <a:t>More successful startup: fewer (less strict) rights for investors</a:t>
            </a:r>
          </a:p>
          <a:p>
            <a:pPr marL="171450" indent="-171450">
              <a:lnSpc>
                <a:spcPct val="150000"/>
              </a:lnSpc>
              <a:buFont typeface="Arial" panose="020B0604020202020204" pitchFamily="34" charset="0"/>
              <a:buChar char="•"/>
            </a:pPr>
            <a:r>
              <a:rPr lang="en-US" sz="1200" dirty="0">
                <a:latin typeface="Arial" panose="020B0604020202020204" pitchFamily="34" charset="0"/>
                <a:cs typeface="Arial" panose="020B0604020202020204" pitchFamily="34" charset="0"/>
              </a:rPr>
              <a:t>Less successful startups: more (stronger) rights for investors</a:t>
            </a:r>
          </a:p>
          <a:p>
            <a:pPr marL="171450" indent="-171450">
              <a:lnSpc>
                <a:spcPct val="150000"/>
              </a:lnSpc>
              <a:buFont typeface="Arial" panose="020B0604020202020204" pitchFamily="34" charset="0"/>
              <a:buChar char="•"/>
            </a:pPr>
            <a:r>
              <a:rPr lang="en-US" sz="1200" dirty="0">
                <a:latin typeface="Arial" panose="020B0604020202020204" pitchFamily="34" charset="0"/>
                <a:cs typeface="Arial" panose="020B0604020202020204" pitchFamily="34" charset="0"/>
              </a:rPr>
              <a:t>Rights might vary round-by-round, depending on trajectory of startup in between rounds</a:t>
            </a:r>
          </a:p>
        </p:txBody>
      </p:sp>
    </p:spTree>
    <p:extLst>
      <p:ext uri="{BB962C8B-B14F-4D97-AF65-F5344CB8AC3E}">
        <p14:creationId xmlns:p14="http://schemas.microsoft.com/office/powerpoint/2010/main" val="15645964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9FF041F6-DEBA-4EE0-986A-C312A1B4E326}"/>
              </a:ext>
            </a:extLst>
          </p:cNvPr>
          <p:cNvSpPr>
            <a:spLocks noGrp="1"/>
          </p:cNvSpPr>
          <p:nvPr>
            <p:ph type="body" sz="quarter" idx="13"/>
          </p:nvPr>
        </p:nvSpPr>
        <p:spPr/>
        <p:txBody>
          <a:bodyPr/>
          <a:lstStyle/>
          <a:p>
            <a:r>
              <a:rPr lang="en-US" dirty="0"/>
              <a:t>The ‘Standard Contract’ </a:t>
            </a:r>
            <a:r>
              <a:rPr lang="en-US" sz="1200" dirty="0"/>
              <a:t>(Success Example: Snap)</a:t>
            </a:r>
            <a:endParaRPr lang="en-US" dirty="0"/>
          </a:p>
        </p:txBody>
      </p:sp>
      <p:sp>
        <p:nvSpPr>
          <p:cNvPr id="3" name="Slide Number Placeholder 2">
            <a:extLst>
              <a:ext uri="{FF2B5EF4-FFF2-40B4-BE49-F238E27FC236}">
                <a16:creationId xmlns:a16="http://schemas.microsoft.com/office/drawing/2014/main" id="{9692E2FE-B10A-41F1-B06F-0CA3CEAF8BF4}"/>
              </a:ext>
            </a:extLst>
          </p:cNvPr>
          <p:cNvSpPr>
            <a:spLocks noGrp="1"/>
          </p:cNvSpPr>
          <p:nvPr>
            <p:ph type="sldNum" sz="quarter" idx="12"/>
          </p:nvPr>
        </p:nvSpPr>
        <p:spPr/>
        <p:txBody>
          <a:bodyPr/>
          <a:lstStyle/>
          <a:p>
            <a:fld id="{C76FEBDD-00E6-4BCE-81BB-64ADCF1A94EA}" type="slidenum">
              <a:rPr lang="de-DE" smtClean="0"/>
              <a:pPr/>
              <a:t>38</a:t>
            </a:fld>
            <a:endParaRPr lang="de-DE"/>
          </a:p>
        </p:txBody>
      </p:sp>
      <p:pic>
        <p:nvPicPr>
          <p:cNvPr id="8194" name="Picture 2" descr="Snapchat Logo | Symbol, History, PNG (3840*2160)">
            <a:extLst>
              <a:ext uri="{FF2B5EF4-FFF2-40B4-BE49-F238E27FC236}">
                <a16:creationId xmlns:a16="http://schemas.microsoft.com/office/drawing/2014/main" id="{D121C0DA-A615-4825-BF6C-97FE364A9FBF}"/>
              </a:ext>
            </a:extLst>
          </p:cNvPr>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20460" r="20462"/>
          <a:stretch/>
        </p:blipFill>
        <p:spPr bwMode="auto">
          <a:xfrm>
            <a:off x="8373764" y="1124744"/>
            <a:ext cx="453260" cy="431568"/>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id="{4D3559DF-4DA7-4500-8445-3B602E40EF00}"/>
              </a:ext>
            </a:extLst>
          </p:cNvPr>
          <p:cNvSpPr/>
          <p:nvPr/>
        </p:nvSpPr>
        <p:spPr>
          <a:xfrm>
            <a:off x="899592" y="1844824"/>
            <a:ext cx="936104" cy="1022580"/>
          </a:xfrm>
          <a:prstGeom prst="rect">
            <a:avLst/>
          </a:prstGeom>
          <a:solidFill>
            <a:schemeClr val="tx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8B5C5492-B1F4-453D-986C-42DDF9EA7D1B}"/>
              </a:ext>
            </a:extLst>
          </p:cNvPr>
          <p:cNvSpPr txBox="1"/>
          <p:nvPr/>
        </p:nvSpPr>
        <p:spPr>
          <a:xfrm>
            <a:off x="920840" y="2232656"/>
            <a:ext cx="896384" cy="276999"/>
          </a:xfrm>
          <a:prstGeom prst="rect">
            <a:avLst/>
          </a:prstGeom>
          <a:noFill/>
        </p:spPr>
        <p:txBody>
          <a:bodyPr wrap="square" rtlCol="0">
            <a:spAutoFit/>
          </a:bodyPr>
          <a:lstStyle/>
          <a:p>
            <a:pPr algn="ctr"/>
            <a:r>
              <a:rPr lang="en-US" sz="1200" b="1" dirty="0">
                <a:solidFill>
                  <a:schemeClr val="bg1"/>
                </a:solidFill>
                <a:latin typeface="Arial" panose="020B0604020202020204" pitchFamily="34" charset="0"/>
                <a:cs typeface="Arial" panose="020B0604020202020204" pitchFamily="34" charset="0"/>
              </a:rPr>
              <a:t>Rule</a:t>
            </a:r>
          </a:p>
        </p:txBody>
      </p:sp>
      <p:sp>
        <p:nvSpPr>
          <p:cNvPr id="8" name="Rectangle 7">
            <a:extLst>
              <a:ext uri="{FF2B5EF4-FFF2-40B4-BE49-F238E27FC236}">
                <a16:creationId xmlns:a16="http://schemas.microsoft.com/office/drawing/2014/main" id="{8A9F7053-87A4-4DA2-83BF-31A9070DA78F}"/>
              </a:ext>
            </a:extLst>
          </p:cNvPr>
          <p:cNvSpPr/>
          <p:nvPr/>
        </p:nvSpPr>
        <p:spPr>
          <a:xfrm>
            <a:off x="1907704" y="1846293"/>
            <a:ext cx="6264696" cy="987130"/>
          </a:xfrm>
          <a:prstGeom prst="rect">
            <a:avLst/>
          </a:prstGeom>
        </p:spPr>
        <p:txBody>
          <a:bodyPr wrap="square">
            <a:spAutoFit/>
          </a:bodyPr>
          <a:lstStyle/>
          <a:p>
            <a:pPr algn="just">
              <a:lnSpc>
                <a:spcPct val="150000"/>
              </a:lnSpc>
            </a:pPr>
            <a:r>
              <a:rPr lang="en-US" sz="1000" b="1" dirty="0">
                <a:latin typeface="Arial" panose="020B0604020202020204" pitchFamily="34" charset="0"/>
                <a:cs typeface="Arial" panose="020B0604020202020204" pitchFamily="34" charset="0"/>
              </a:rPr>
              <a:t>Article 2. Voting Rights</a:t>
            </a:r>
            <a:r>
              <a:rPr lang="en-US" sz="1000" dirty="0">
                <a:latin typeface="Arial" panose="020B0604020202020204" pitchFamily="34" charset="0"/>
                <a:cs typeface="Arial" panose="020B0604020202020204" pitchFamily="34" charset="0"/>
              </a:rPr>
              <a:t> </a:t>
            </a:r>
          </a:p>
          <a:p>
            <a:pPr marL="171450" indent="-171450" algn="just">
              <a:lnSpc>
                <a:spcPct val="150000"/>
              </a:lnSpc>
              <a:buFont typeface="Arial" panose="020B0604020202020204" pitchFamily="34" charset="0"/>
              <a:buChar char="•"/>
            </a:pPr>
            <a:r>
              <a:rPr lang="en-US" sz="1000" dirty="0">
                <a:latin typeface="Arial" panose="020B0604020202020204" pitchFamily="34" charset="0"/>
                <a:cs typeface="Arial" panose="020B0604020202020204" pitchFamily="34" charset="0"/>
              </a:rPr>
              <a:t>(a) General Rights. […] Notwithstanding anything herein to the contrary, the Series C Preferred, the Series D Preferred, the Series E Preferred, and the Series F Preferred shall have no voting rights and no holder thereof shall be entitled to vote on any matter.</a:t>
            </a:r>
          </a:p>
        </p:txBody>
      </p:sp>
      <p:sp>
        <p:nvSpPr>
          <p:cNvPr id="9" name="Rectangle 8">
            <a:extLst>
              <a:ext uri="{FF2B5EF4-FFF2-40B4-BE49-F238E27FC236}">
                <a16:creationId xmlns:a16="http://schemas.microsoft.com/office/drawing/2014/main" id="{E17F9FF7-F5B3-40DF-ADFC-38C3B5AD267B}"/>
              </a:ext>
            </a:extLst>
          </p:cNvPr>
          <p:cNvSpPr/>
          <p:nvPr/>
        </p:nvSpPr>
        <p:spPr>
          <a:xfrm>
            <a:off x="1124000" y="1844824"/>
            <a:ext cx="7192416" cy="1022580"/>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descr="Hand Drawn Arrows PNG Image Transparent | OnlyGFX.com">
            <a:extLst>
              <a:ext uri="{FF2B5EF4-FFF2-40B4-BE49-F238E27FC236}">
                <a16:creationId xmlns:a16="http://schemas.microsoft.com/office/drawing/2014/main" id="{935E4498-A7C2-4D4F-A375-75A29EC212EB}"/>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411760" y="5413219"/>
            <a:ext cx="557655" cy="278291"/>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7612F511-C61C-4D87-80DB-02A05DCF9B40}"/>
              </a:ext>
            </a:extLst>
          </p:cNvPr>
          <p:cNvSpPr txBox="1"/>
          <p:nvPr/>
        </p:nvSpPr>
        <p:spPr>
          <a:xfrm>
            <a:off x="3059832" y="5229200"/>
            <a:ext cx="4104456" cy="646331"/>
          </a:xfrm>
          <a:prstGeom prst="rect">
            <a:avLst/>
          </a:prstGeom>
          <a:noFill/>
        </p:spPr>
        <p:txBody>
          <a:bodyPr wrap="square" rtlCol="0">
            <a:spAutoFit/>
          </a:bodyPr>
          <a:lstStyle/>
          <a:p>
            <a:r>
              <a:rPr lang="en-US" sz="1200" b="1" dirty="0">
                <a:latin typeface="Arial" panose="020B0604020202020204" pitchFamily="34" charset="0"/>
                <a:cs typeface="Arial" panose="020B0604020202020204" pitchFamily="34" charset="0"/>
              </a:rPr>
              <a:t>Company so successful early on, no voting rights were given to later investors, and latest rounds were paid out last with no preference</a:t>
            </a:r>
          </a:p>
        </p:txBody>
      </p:sp>
      <p:graphicFrame>
        <p:nvGraphicFramePr>
          <p:cNvPr id="12" name="Table 11">
            <a:extLst>
              <a:ext uri="{FF2B5EF4-FFF2-40B4-BE49-F238E27FC236}">
                <a16:creationId xmlns:a16="http://schemas.microsoft.com/office/drawing/2014/main" id="{70C6E90A-5DED-4B79-9A7E-B3FFE856619E}"/>
              </a:ext>
            </a:extLst>
          </p:cNvPr>
          <p:cNvGraphicFramePr>
            <a:graphicFrameLocks noGrp="1"/>
          </p:cNvGraphicFramePr>
          <p:nvPr>
            <p:extLst>
              <p:ext uri="{D42A27DB-BD31-4B8C-83A1-F6EECF244321}">
                <p14:modId xmlns:p14="http://schemas.microsoft.com/office/powerpoint/2010/main" val="1653027183"/>
              </p:ext>
            </p:extLst>
          </p:nvPr>
        </p:nvGraphicFramePr>
        <p:xfrm>
          <a:off x="1191553" y="3324942"/>
          <a:ext cx="6760893" cy="1544218"/>
        </p:xfrm>
        <a:graphic>
          <a:graphicData uri="http://schemas.openxmlformats.org/drawingml/2006/table">
            <a:tbl>
              <a:tblPr>
                <a:tableStyleId>{5C22544A-7EE6-4342-B048-85BDC9FD1C3A}</a:tableStyleId>
              </a:tblPr>
              <a:tblGrid>
                <a:gridCol w="1642737">
                  <a:extLst>
                    <a:ext uri="{9D8B030D-6E8A-4147-A177-3AD203B41FA5}">
                      <a16:colId xmlns:a16="http://schemas.microsoft.com/office/drawing/2014/main" val="54579359"/>
                    </a:ext>
                  </a:extLst>
                </a:gridCol>
                <a:gridCol w="853026">
                  <a:extLst>
                    <a:ext uri="{9D8B030D-6E8A-4147-A177-3AD203B41FA5}">
                      <a16:colId xmlns:a16="http://schemas.microsoft.com/office/drawing/2014/main" val="278406532"/>
                    </a:ext>
                  </a:extLst>
                </a:gridCol>
                <a:gridCol w="853026">
                  <a:extLst>
                    <a:ext uri="{9D8B030D-6E8A-4147-A177-3AD203B41FA5}">
                      <a16:colId xmlns:a16="http://schemas.microsoft.com/office/drawing/2014/main" val="3247344076"/>
                    </a:ext>
                  </a:extLst>
                </a:gridCol>
                <a:gridCol w="853026">
                  <a:extLst>
                    <a:ext uri="{9D8B030D-6E8A-4147-A177-3AD203B41FA5}">
                      <a16:colId xmlns:a16="http://schemas.microsoft.com/office/drawing/2014/main" val="2144999966"/>
                    </a:ext>
                  </a:extLst>
                </a:gridCol>
                <a:gridCol w="853026">
                  <a:extLst>
                    <a:ext uri="{9D8B030D-6E8A-4147-A177-3AD203B41FA5}">
                      <a16:colId xmlns:a16="http://schemas.microsoft.com/office/drawing/2014/main" val="1350074942"/>
                    </a:ext>
                  </a:extLst>
                </a:gridCol>
                <a:gridCol w="853026">
                  <a:extLst>
                    <a:ext uri="{9D8B030D-6E8A-4147-A177-3AD203B41FA5}">
                      <a16:colId xmlns:a16="http://schemas.microsoft.com/office/drawing/2014/main" val="1688579660"/>
                    </a:ext>
                  </a:extLst>
                </a:gridCol>
                <a:gridCol w="853026">
                  <a:extLst>
                    <a:ext uri="{9D8B030D-6E8A-4147-A177-3AD203B41FA5}">
                      <a16:colId xmlns:a16="http://schemas.microsoft.com/office/drawing/2014/main" val="1371501454"/>
                    </a:ext>
                  </a:extLst>
                </a:gridCol>
              </a:tblGrid>
              <a:tr h="269105">
                <a:tc>
                  <a:txBody>
                    <a:bodyPr/>
                    <a:lstStyle/>
                    <a:p>
                      <a:pPr algn="l" fontAlgn="b"/>
                      <a:endParaRPr lang="en-US" sz="900" b="0" i="0" u="none" strike="noStrike" dirty="0">
                        <a:solidFill>
                          <a:schemeClr val="bg1"/>
                        </a:solidFill>
                        <a:effectLst/>
                        <a:latin typeface="Arial" panose="020B0604020202020204" pitchFamily="34" charset="0"/>
                        <a:cs typeface="Arial" panose="020B0604020202020204" pitchFamily="34" charset="0"/>
                      </a:endParaRPr>
                    </a:p>
                  </a:txBody>
                  <a:tcPr marL="5383" marR="5383" marT="5383"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tx1"/>
                    </a:solidFill>
                  </a:tcPr>
                </a:tc>
                <a:tc>
                  <a:txBody>
                    <a:bodyPr/>
                    <a:lstStyle/>
                    <a:p>
                      <a:pPr algn="ctr" fontAlgn="b"/>
                      <a:r>
                        <a:rPr lang="en-US" sz="900" b="1" u="none" strike="noStrike" dirty="0">
                          <a:solidFill>
                            <a:schemeClr val="bg1"/>
                          </a:solidFill>
                          <a:effectLst/>
                          <a:latin typeface="Arial" panose="020B0604020202020204" pitchFamily="34" charset="0"/>
                          <a:cs typeface="Arial" panose="020B0604020202020204" pitchFamily="34" charset="0"/>
                        </a:rPr>
                        <a:t>Series A</a:t>
                      </a:r>
                      <a:endParaRPr lang="en-US" sz="900" b="1" i="0" u="none" strike="noStrike" dirty="0">
                        <a:solidFill>
                          <a:schemeClr val="bg1"/>
                        </a:solidFill>
                        <a:effectLst/>
                        <a:latin typeface="Arial" panose="020B0604020202020204" pitchFamily="34" charset="0"/>
                        <a:cs typeface="Arial" panose="020B0604020202020204" pitchFamily="34" charset="0"/>
                      </a:endParaRPr>
                    </a:p>
                  </a:txBody>
                  <a:tcPr marL="5383" marR="5383" marT="5383"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tx1"/>
                    </a:solidFill>
                  </a:tcPr>
                </a:tc>
                <a:tc>
                  <a:txBody>
                    <a:bodyPr/>
                    <a:lstStyle/>
                    <a:p>
                      <a:pPr algn="ctr" fontAlgn="b"/>
                      <a:r>
                        <a:rPr lang="en-US" sz="900" b="1" u="none" strike="noStrike" dirty="0">
                          <a:solidFill>
                            <a:schemeClr val="bg1"/>
                          </a:solidFill>
                          <a:effectLst/>
                          <a:latin typeface="Arial" panose="020B0604020202020204" pitchFamily="34" charset="0"/>
                          <a:cs typeface="Arial" panose="020B0604020202020204" pitchFamily="34" charset="0"/>
                        </a:rPr>
                        <a:t>Series B</a:t>
                      </a:r>
                      <a:endParaRPr lang="en-US" sz="900" b="1" i="0" u="none" strike="noStrike" dirty="0">
                        <a:solidFill>
                          <a:schemeClr val="bg1"/>
                        </a:solidFill>
                        <a:effectLst/>
                        <a:latin typeface="Arial" panose="020B0604020202020204" pitchFamily="34" charset="0"/>
                        <a:cs typeface="Arial" panose="020B0604020202020204" pitchFamily="34" charset="0"/>
                      </a:endParaRPr>
                    </a:p>
                  </a:txBody>
                  <a:tcPr marL="5383" marR="5383" marT="5383"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tx1"/>
                    </a:solidFill>
                  </a:tcPr>
                </a:tc>
                <a:tc>
                  <a:txBody>
                    <a:bodyPr/>
                    <a:lstStyle/>
                    <a:p>
                      <a:pPr algn="ctr" fontAlgn="b"/>
                      <a:r>
                        <a:rPr lang="en-US" sz="900" b="1" u="none" strike="noStrike" dirty="0">
                          <a:solidFill>
                            <a:schemeClr val="bg1"/>
                          </a:solidFill>
                          <a:effectLst/>
                          <a:latin typeface="Arial" panose="020B0604020202020204" pitchFamily="34" charset="0"/>
                          <a:cs typeface="Arial" panose="020B0604020202020204" pitchFamily="34" charset="0"/>
                        </a:rPr>
                        <a:t>Series C</a:t>
                      </a:r>
                      <a:endParaRPr lang="en-US" sz="900" b="1" i="0" u="none" strike="noStrike" dirty="0">
                        <a:solidFill>
                          <a:schemeClr val="bg1"/>
                        </a:solidFill>
                        <a:effectLst/>
                        <a:latin typeface="Arial" panose="020B0604020202020204" pitchFamily="34" charset="0"/>
                        <a:cs typeface="Arial" panose="020B0604020202020204" pitchFamily="34" charset="0"/>
                      </a:endParaRPr>
                    </a:p>
                  </a:txBody>
                  <a:tcPr marL="5383" marR="5383" marT="5383"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tx1"/>
                    </a:solidFill>
                  </a:tcPr>
                </a:tc>
                <a:tc>
                  <a:txBody>
                    <a:bodyPr/>
                    <a:lstStyle/>
                    <a:p>
                      <a:pPr algn="ctr" fontAlgn="b"/>
                      <a:r>
                        <a:rPr lang="en-US" sz="900" b="1" u="none" strike="noStrike" dirty="0">
                          <a:solidFill>
                            <a:schemeClr val="bg1"/>
                          </a:solidFill>
                          <a:effectLst/>
                          <a:latin typeface="Arial" panose="020B0604020202020204" pitchFamily="34" charset="0"/>
                          <a:cs typeface="Arial" panose="020B0604020202020204" pitchFamily="34" charset="0"/>
                        </a:rPr>
                        <a:t>Series D</a:t>
                      </a:r>
                      <a:endParaRPr lang="en-US" sz="900" b="1" i="0" u="none" strike="noStrike" dirty="0">
                        <a:solidFill>
                          <a:schemeClr val="bg1"/>
                        </a:solidFill>
                        <a:effectLst/>
                        <a:latin typeface="Arial" panose="020B0604020202020204" pitchFamily="34" charset="0"/>
                        <a:cs typeface="Arial" panose="020B0604020202020204" pitchFamily="34" charset="0"/>
                      </a:endParaRPr>
                    </a:p>
                  </a:txBody>
                  <a:tcPr marL="5383" marR="5383" marT="5383"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tx1"/>
                    </a:solidFill>
                  </a:tcPr>
                </a:tc>
                <a:tc>
                  <a:txBody>
                    <a:bodyPr/>
                    <a:lstStyle/>
                    <a:p>
                      <a:pPr algn="ctr" fontAlgn="b"/>
                      <a:r>
                        <a:rPr lang="en-US" sz="900" b="1" u="none" strike="noStrike" dirty="0">
                          <a:solidFill>
                            <a:schemeClr val="bg1"/>
                          </a:solidFill>
                          <a:effectLst/>
                          <a:latin typeface="Arial" panose="020B0604020202020204" pitchFamily="34" charset="0"/>
                          <a:cs typeface="Arial" panose="020B0604020202020204" pitchFamily="34" charset="0"/>
                        </a:rPr>
                        <a:t>Series E</a:t>
                      </a:r>
                      <a:endParaRPr lang="en-US" sz="900" b="1" i="0" u="none" strike="noStrike" dirty="0">
                        <a:solidFill>
                          <a:schemeClr val="bg1"/>
                        </a:solidFill>
                        <a:effectLst/>
                        <a:latin typeface="Arial" panose="020B0604020202020204" pitchFamily="34" charset="0"/>
                        <a:cs typeface="Arial" panose="020B0604020202020204" pitchFamily="34" charset="0"/>
                      </a:endParaRPr>
                    </a:p>
                  </a:txBody>
                  <a:tcPr marL="5383" marR="5383" marT="5383"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tx1"/>
                    </a:solidFill>
                  </a:tcPr>
                </a:tc>
                <a:tc>
                  <a:txBody>
                    <a:bodyPr/>
                    <a:lstStyle/>
                    <a:p>
                      <a:pPr algn="ctr" fontAlgn="b"/>
                      <a:r>
                        <a:rPr lang="en-US" sz="900" b="1" u="none" strike="noStrike" dirty="0">
                          <a:solidFill>
                            <a:schemeClr val="bg1"/>
                          </a:solidFill>
                          <a:effectLst/>
                          <a:latin typeface="Arial" panose="020B0604020202020204" pitchFamily="34" charset="0"/>
                          <a:cs typeface="Arial" panose="020B0604020202020204" pitchFamily="34" charset="0"/>
                        </a:rPr>
                        <a:t>Series F</a:t>
                      </a:r>
                      <a:endParaRPr lang="en-US" sz="900" b="1" i="0" u="none" strike="noStrike" dirty="0">
                        <a:solidFill>
                          <a:schemeClr val="bg1"/>
                        </a:solidFill>
                        <a:effectLst/>
                        <a:latin typeface="Arial" panose="020B0604020202020204" pitchFamily="34" charset="0"/>
                        <a:cs typeface="Arial" panose="020B0604020202020204" pitchFamily="34" charset="0"/>
                      </a:endParaRPr>
                    </a:p>
                  </a:txBody>
                  <a:tcPr marL="5383" marR="5383" marT="5383"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tx1"/>
                    </a:solidFill>
                  </a:tcPr>
                </a:tc>
                <a:extLst>
                  <a:ext uri="{0D108BD9-81ED-4DB2-BD59-A6C34878D82A}">
                    <a16:rowId xmlns:a16="http://schemas.microsoft.com/office/drawing/2014/main" val="477638217"/>
                  </a:ext>
                </a:extLst>
              </a:tr>
              <a:tr h="269105">
                <a:tc>
                  <a:txBody>
                    <a:bodyPr/>
                    <a:lstStyle/>
                    <a:p>
                      <a:pPr algn="l" fontAlgn="b"/>
                      <a:r>
                        <a:rPr lang="en-US" sz="900" b="1" i="0" u="none" strike="noStrike" dirty="0">
                          <a:solidFill>
                            <a:srgbClr val="000000"/>
                          </a:solidFill>
                          <a:effectLst/>
                          <a:latin typeface="Arial" panose="020B0604020202020204" pitchFamily="34" charset="0"/>
                          <a:cs typeface="Arial" panose="020B0604020202020204" pitchFamily="34" charset="0"/>
                        </a:rPr>
                        <a:t>Voting Rights</a:t>
                      </a:r>
                    </a:p>
                  </a:txBody>
                  <a:tcPr marL="5383" marR="5383" marT="5383"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noFill/>
                  </a:tcPr>
                </a:tc>
                <a:tc>
                  <a:txBody>
                    <a:bodyPr/>
                    <a:lstStyle/>
                    <a:p>
                      <a:pPr algn="ctr" fontAlgn="b"/>
                      <a:r>
                        <a:rPr lang="en-US" sz="800" u="none" strike="noStrike" dirty="0">
                          <a:effectLst/>
                          <a:latin typeface="Arial" panose="020B0604020202020204" pitchFamily="34" charset="0"/>
                          <a:cs typeface="Arial" panose="020B0604020202020204" pitchFamily="34" charset="0"/>
                        </a:rPr>
                        <a:t>Number of Votes </a:t>
                      </a:r>
                    </a:p>
                    <a:p>
                      <a:pPr algn="ctr" fontAlgn="b"/>
                      <a:r>
                        <a:rPr lang="en-US" sz="800" u="none" strike="noStrike" dirty="0">
                          <a:effectLst/>
                          <a:latin typeface="Arial" panose="020B0604020202020204" pitchFamily="34" charset="0"/>
                          <a:cs typeface="Arial" panose="020B0604020202020204" pitchFamily="34" charset="0"/>
                        </a:rPr>
                        <a:t>as converted to </a:t>
                      </a:r>
                    </a:p>
                    <a:p>
                      <a:pPr algn="ctr" fontAlgn="b"/>
                      <a:r>
                        <a:rPr lang="en-US" sz="800" u="none" strike="noStrike" dirty="0">
                          <a:effectLst/>
                          <a:latin typeface="Arial" panose="020B0604020202020204" pitchFamily="34" charset="0"/>
                          <a:cs typeface="Arial" panose="020B0604020202020204" pitchFamily="34" charset="0"/>
                        </a:rPr>
                        <a:t>Common </a:t>
                      </a:r>
                    </a:p>
                    <a:p>
                      <a:pPr algn="ctr" fontAlgn="b"/>
                      <a:endParaRPr lang="en-US" sz="800" u="none" strike="noStrike" dirty="0">
                        <a:effectLst/>
                        <a:latin typeface="Arial" panose="020B0604020202020204" pitchFamily="34" charset="0"/>
                        <a:cs typeface="Arial" panose="020B0604020202020204" pitchFamily="34" charset="0"/>
                      </a:endParaRPr>
                    </a:p>
                    <a:p>
                      <a:pPr algn="ctr" fontAlgn="b"/>
                      <a:r>
                        <a:rPr lang="en-US" sz="800" u="none" strike="noStrike" dirty="0">
                          <a:effectLst/>
                          <a:latin typeface="Arial" panose="020B0604020202020204" pitchFamily="34" charset="0"/>
                          <a:cs typeface="Arial" panose="020B0604020202020204" pitchFamily="34" charset="0"/>
                        </a:rPr>
                        <a:t>1 Director together with B</a:t>
                      </a:r>
                      <a:endParaRPr lang="en-US" sz="800" b="0" i="0" u="none" strike="noStrike" dirty="0">
                        <a:solidFill>
                          <a:srgbClr val="000000"/>
                        </a:solidFill>
                        <a:effectLst/>
                        <a:latin typeface="Arial" panose="020B0604020202020204" pitchFamily="34" charset="0"/>
                        <a:cs typeface="Arial" panose="020B0604020202020204" pitchFamily="34" charset="0"/>
                      </a:endParaRPr>
                    </a:p>
                  </a:txBody>
                  <a:tcPr marL="5383" marR="5383" marT="5383"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noFill/>
                  </a:tcPr>
                </a:tc>
                <a:tc>
                  <a:txBody>
                    <a:bodyPr/>
                    <a:lstStyle/>
                    <a:p>
                      <a:pPr algn="ctr" fontAlgn="b"/>
                      <a:r>
                        <a:rPr lang="en-US" sz="800" u="none" strike="noStrike" dirty="0">
                          <a:effectLst/>
                          <a:latin typeface="Arial" panose="020B0604020202020204" pitchFamily="34" charset="0"/>
                          <a:cs typeface="Arial" panose="020B0604020202020204" pitchFamily="34" charset="0"/>
                        </a:rPr>
                        <a:t>Number of Votes </a:t>
                      </a:r>
                    </a:p>
                    <a:p>
                      <a:pPr algn="ctr" fontAlgn="b"/>
                      <a:r>
                        <a:rPr lang="en-US" sz="800" u="none" strike="noStrike" dirty="0">
                          <a:effectLst/>
                          <a:latin typeface="Arial" panose="020B0604020202020204" pitchFamily="34" charset="0"/>
                          <a:cs typeface="Arial" panose="020B0604020202020204" pitchFamily="34" charset="0"/>
                        </a:rPr>
                        <a:t>as converted to </a:t>
                      </a:r>
                    </a:p>
                    <a:p>
                      <a:pPr algn="ctr" fontAlgn="b"/>
                      <a:r>
                        <a:rPr lang="en-US" sz="800" u="none" strike="noStrike" dirty="0">
                          <a:effectLst/>
                          <a:latin typeface="Arial" panose="020B0604020202020204" pitchFamily="34" charset="0"/>
                          <a:cs typeface="Arial" panose="020B0604020202020204" pitchFamily="34" charset="0"/>
                        </a:rPr>
                        <a:t>Common </a:t>
                      </a:r>
                    </a:p>
                    <a:p>
                      <a:pPr algn="ctr" fontAlgn="b"/>
                      <a:endParaRPr lang="en-US" sz="800" u="none" strike="noStrike" dirty="0">
                        <a:effectLst/>
                        <a:latin typeface="Arial" panose="020B0604020202020204" pitchFamily="34" charset="0"/>
                        <a:cs typeface="Arial" panose="020B0604020202020204" pitchFamily="34" charset="0"/>
                      </a:endParaRPr>
                    </a:p>
                    <a:p>
                      <a:pPr algn="ctr" fontAlgn="b"/>
                      <a:r>
                        <a:rPr lang="en-US" sz="800" u="none" strike="noStrike" dirty="0">
                          <a:effectLst/>
                          <a:latin typeface="Arial" panose="020B0604020202020204" pitchFamily="34" charset="0"/>
                          <a:cs typeface="Arial" panose="020B0604020202020204" pitchFamily="34" charset="0"/>
                        </a:rPr>
                        <a:t>1 Director together with A</a:t>
                      </a:r>
                      <a:endParaRPr lang="en-US" sz="800" b="0" i="0" u="none" strike="noStrike" dirty="0">
                        <a:solidFill>
                          <a:srgbClr val="000000"/>
                        </a:solidFill>
                        <a:effectLst/>
                        <a:latin typeface="Arial" panose="020B0604020202020204" pitchFamily="34" charset="0"/>
                        <a:cs typeface="Arial" panose="020B0604020202020204" pitchFamily="34" charset="0"/>
                      </a:endParaRPr>
                    </a:p>
                  </a:txBody>
                  <a:tcPr marL="5383" marR="5383" marT="5383"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noFill/>
                  </a:tcPr>
                </a:tc>
                <a:tc>
                  <a:txBody>
                    <a:bodyPr/>
                    <a:lstStyle/>
                    <a:p>
                      <a:pPr algn="ctr" fontAlgn="b"/>
                      <a:r>
                        <a:rPr lang="en-US" sz="900" u="none" strike="noStrike" dirty="0">
                          <a:effectLst/>
                          <a:latin typeface="Arial" panose="020B0604020202020204" pitchFamily="34" charset="0"/>
                          <a:cs typeface="Arial" panose="020B0604020202020204" pitchFamily="34" charset="0"/>
                        </a:rPr>
                        <a:t>No </a:t>
                      </a:r>
                      <a:br>
                        <a:rPr lang="en-US" sz="900" u="none" strike="noStrike" dirty="0">
                          <a:effectLst/>
                          <a:latin typeface="Arial" panose="020B0604020202020204" pitchFamily="34" charset="0"/>
                          <a:cs typeface="Arial" panose="020B0604020202020204" pitchFamily="34" charset="0"/>
                        </a:rPr>
                      </a:br>
                      <a:r>
                        <a:rPr lang="en-US" sz="900" u="none" strike="noStrike" dirty="0">
                          <a:effectLst/>
                          <a:latin typeface="Arial" panose="020B0604020202020204" pitchFamily="34" charset="0"/>
                          <a:cs typeface="Arial" panose="020B0604020202020204" pitchFamily="34" charset="0"/>
                        </a:rPr>
                        <a:t>Voting Rights</a:t>
                      </a:r>
                      <a:endParaRPr lang="en-US" sz="900" b="0" i="0" u="none" strike="noStrike" dirty="0">
                        <a:solidFill>
                          <a:srgbClr val="000000"/>
                        </a:solidFill>
                        <a:effectLst/>
                        <a:latin typeface="Arial" panose="020B0604020202020204" pitchFamily="34" charset="0"/>
                        <a:cs typeface="Arial" panose="020B0604020202020204" pitchFamily="34" charset="0"/>
                      </a:endParaRPr>
                    </a:p>
                  </a:txBody>
                  <a:tcPr marL="5383" marR="5383" marT="5383"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noFill/>
                  </a:tcPr>
                </a:tc>
                <a:tc>
                  <a:txBody>
                    <a:bodyPr/>
                    <a:lstStyle/>
                    <a:p>
                      <a:pPr algn="ctr" fontAlgn="b"/>
                      <a:r>
                        <a:rPr lang="en-US" sz="900" u="none" strike="noStrike" dirty="0">
                          <a:effectLst/>
                          <a:latin typeface="Arial" panose="020B0604020202020204" pitchFamily="34" charset="0"/>
                          <a:cs typeface="Arial" panose="020B0604020202020204" pitchFamily="34" charset="0"/>
                        </a:rPr>
                        <a:t>No </a:t>
                      </a:r>
                      <a:br>
                        <a:rPr lang="en-US" sz="900" u="none" strike="noStrike" dirty="0">
                          <a:effectLst/>
                          <a:latin typeface="Arial" panose="020B0604020202020204" pitchFamily="34" charset="0"/>
                          <a:cs typeface="Arial" panose="020B0604020202020204" pitchFamily="34" charset="0"/>
                        </a:rPr>
                      </a:br>
                      <a:r>
                        <a:rPr lang="en-US" sz="900" u="none" strike="noStrike" dirty="0">
                          <a:effectLst/>
                          <a:latin typeface="Arial" panose="020B0604020202020204" pitchFamily="34" charset="0"/>
                          <a:cs typeface="Arial" panose="020B0604020202020204" pitchFamily="34" charset="0"/>
                        </a:rPr>
                        <a:t>Voting Rights</a:t>
                      </a:r>
                      <a:endParaRPr lang="en-US" sz="900" b="0" i="0" u="none" strike="noStrike" dirty="0">
                        <a:solidFill>
                          <a:srgbClr val="000000"/>
                        </a:solidFill>
                        <a:effectLst/>
                        <a:latin typeface="Arial" panose="020B0604020202020204" pitchFamily="34" charset="0"/>
                        <a:cs typeface="Arial" panose="020B0604020202020204" pitchFamily="34" charset="0"/>
                      </a:endParaRPr>
                    </a:p>
                  </a:txBody>
                  <a:tcPr marL="5383" marR="5383" marT="5383"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noFill/>
                  </a:tcPr>
                </a:tc>
                <a:tc>
                  <a:txBody>
                    <a:bodyPr/>
                    <a:lstStyle/>
                    <a:p>
                      <a:pPr algn="ctr" fontAlgn="b"/>
                      <a:r>
                        <a:rPr lang="en-US" sz="900" u="none" strike="noStrike" dirty="0">
                          <a:effectLst/>
                          <a:latin typeface="Arial" panose="020B0604020202020204" pitchFamily="34" charset="0"/>
                          <a:cs typeface="Arial" panose="020B0604020202020204" pitchFamily="34" charset="0"/>
                        </a:rPr>
                        <a:t>No </a:t>
                      </a:r>
                      <a:br>
                        <a:rPr lang="en-US" sz="900" u="none" strike="noStrike" dirty="0">
                          <a:effectLst/>
                          <a:latin typeface="Arial" panose="020B0604020202020204" pitchFamily="34" charset="0"/>
                          <a:cs typeface="Arial" panose="020B0604020202020204" pitchFamily="34" charset="0"/>
                        </a:rPr>
                      </a:br>
                      <a:r>
                        <a:rPr lang="en-US" sz="900" u="none" strike="noStrike" dirty="0">
                          <a:effectLst/>
                          <a:latin typeface="Arial" panose="020B0604020202020204" pitchFamily="34" charset="0"/>
                          <a:cs typeface="Arial" panose="020B0604020202020204" pitchFamily="34" charset="0"/>
                        </a:rPr>
                        <a:t>Voting Rights</a:t>
                      </a:r>
                      <a:endParaRPr lang="en-US" sz="900" b="0" i="0" u="none" strike="noStrike" dirty="0">
                        <a:solidFill>
                          <a:srgbClr val="000000"/>
                        </a:solidFill>
                        <a:effectLst/>
                        <a:latin typeface="Arial" panose="020B0604020202020204" pitchFamily="34" charset="0"/>
                        <a:cs typeface="Arial" panose="020B0604020202020204" pitchFamily="34" charset="0"/>
                      </a:endParaRPr>
                    </a:p>
                  </a:txBody>
                  <a:tcPr marL="5383" marR="5383" marT="5383"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noFill/>
                  </a:tcPr>
                </a:tc>
                <a:tc>
                  <a:txBody>
                    <a:bodyPr/>
                    <a:lstStyle/>
                    <a:p>
                      <a:pPr algn="ctr" fontAlgn="b"/>
                      <a:r>
                        <a:rPr lang="en-US" sz="900" u="none" strike="noStrike" dirty="0">
                          <a:effectLst/>
                          <a:latin typeface="Arial" panose="020B0604020202020204" pitchFamily="34" charset="0"/>
                          <a:cs typeface="Arial" panose="020B0604020202020204" pitchFamily="34" charset="0"/>
                        </a:rPr>
                        <a:t>No </a:t>
                      </a:r>
                      <a:br>
                        <a:rPr lang="en-US" sz="900" u="none" strike="noStrike" dirty="0">
                          <a:effectLst/>
                          <a:latin typeface="Arial" panose="020B0604020202020204" pitchFamily="34" charset="0"/>
                          <a:cs typeface="Arial" panose="020B0604020202020204" pitchFamily="34" charset="0"/>
                        </a:rPr>
                      </a:br>
                      <a:r>
                        <a:rPr lang="en-US" sz="900" u="none" strike="noStrike" dirty="0">
                          <a:effectLst/>
                          <a:latin typeface="Arial" panose="020B0604020202020204" pitchFamily="34" charset="0"/>
                          <a:cs typeface="Arial" panose="020B0604020202020204" pitchFamily="34" charset="0"/>
                        </a:rPr>
                        <a:t>Voting Rights</a:t>
                      </a:r>
                      <a:endParaRPr lang="en-US" sz="900" b="0" i="0" u="none" strike="noStrike" dirty="0">
                        <a:solidFill>
                          <a:srgbClr val="000000"/>
                        </a:solidFill>
                        <a:effectLst/>
                        <a:latin typeface="Arial" panose="020B0604020202020204" pitchFamily="34" charset="0"/>
                        <a:cs typeface="Arial" panose="020B0604020202020204" pitchFamily="34" charset="0"/>
                      </a:endParaRPr>
                    </a:p>
                  </a:txBody>
                  <a:tcPr marL="5383" marR="5383" marT="5383"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noFill/>
                  </a:tcPr>
                </a:tc>
                <a:extLst>
                  <a:ext uri="{0D108BD9-81ED-4DB2-BD59-A6C34878D82A}">
                    <a16:rowId xmlns:a16="http://schemas.microsoft.com/office/drawing/2014/main" val="2980628863"/>
                  </a:ext>
                </a:extLst>
              </a:tr>
              <a:tr h="269105">
                <a:tc>
                  <a:txBody>
                    <a:bodyPr/>
                    <a:lstStyle/>
                    <a:p>
                      <a:pPr algn="l" fontAlgn="b"/>
                      <a:r>
                        <a:rPr lang="en-US" sz="900" b="1" u="none" strike="noStrike" dirty="0">
                          <a:effectLst/>
                          <a:latin typeface="Arial" panose="020B0604020202020204" pitchFamily="34" charset="0"/>
                          <a:cs typeface="Arial" panose="020B0604020202020204" pitchFamily="34" charset="0"/>
                        </a:rPr>
                        <a:t>Liquidation Preference</a:t>
                      </a:r>
                      <a:endParaRPr lang="en-US" sz="900" b="1" i="0" u="none" strike="noStrike" dirty="0">
                        <a:solidFill>
                          <a:srgbClr val="000000"/>
                        </a:solidFill>
                        <a:effectLst/>
                        <a:latin typeface="Arial" panose="020B0604020202020204" pitchFamily="34" charset="0"/>
                        <a:cs typeface="Arial" panose="020B0604020202020204" pitchFamily="34" charset="0"/>
                      </a:endParaRPr>
                    </a:p>
                  </a:txBody>
                  <a:tcPr marL="5383" marR="5383" marT="5383"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noFill/>
                  </a:tcPr>
                </a:tc>
                <a:tc>
                  <a:txBody>
                    <a:bodyPr/>
                    <a:lstStyle/>
                    <a:p>
                      <a:pPr algn="ctr" fontAlgn="b"/>
                      <a:r>
                        <a:rPr lang="en-US" sz="900" u="none" strike="noStrike">
                          <a:effectLst/>
                          <a:latin typeface="Arial" panose="020B0604020202020204" pitchFamily="34" charset="0"/>
                          <a:cs typeface="Arial" panose="020B0604020202020204" pitchFamily="34" charset="0"/>
                        </a:rPr>
                        <a:t>1x</a:t>
                      </a:r>
                      <a:endParaRPr lang="en-US" sz="900" b="0" i="0" u="none" strike="noStrike">
                        <a:solidFill>
                          <a:srgbClr val="000000"/>
                        </a:solidFill>
                        <a:effectLst/>
                        <a:latin typeface="Arial" panose="020B0604020202020204" pitchFamily="34" charset="0"/>
                        <a:cs typeface="Arial" panose="020B0604020202020204" pitchFamily="34" charset="0"/>
                      </a:endParaRPr>
                    </a:p>
                  </a:txBody>
                  <a:tcPr marL="5383" marR="5383" marT="5383"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noFill/>
                  </a:tcPr>
                </a:tc>
                <a:tc>
                  <a:txBody>
                    <a:bodyPr/>
                    <a:lstStyle/>
                    <a:p>
                      <a:pPr algn="ctr" fontAlgn="b"/>
                      <a:r>
                        <a:rPr lang="en-US" sz="900" u="none" strike="noStrike" dirty="0">
                          <a:effectLst/>
                          <a:latin typeface="Arial" panose="020B0604020202020204" pitchFamily="34" charset="0"/>
                          <a:cs typeface="Arial" panose="020B0604020202020204" pitchFamily="34" charset="0"/>
                        </a:rPr>
                        <a:t>1x</a:t>
                      </a:r>
                      <a:endParaRPr lang="en-US" sz="900" b="0" i="0" u="none" strike="noStrike" dirty="0">
                        <a:solidFill>
                          <a:srgbClr val="000000"/>
                        </a:solidFill>
                        <a:effectLst/>
                        <a:latin typeface="Arial" panose="020B0604020202020204" pitchFamily="34" charset="0"/>
                        <a:cs typeface="Arial" panose="020B0604020202020204" pitchFamily="34" charset="0"/>
                      </a:endParaRPr>
                    </a:p>
                  </a:txBody>
                  <a:tcPr marL="5383" marR="5383" marT="5383"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noFill/>
                  </a:tcPr>
                </a:tc>
                <a:tc>
                  <a:txBody>
                    <a:bodyPr/>
                    <a:lstStyle/>
                    <a:p>
                      <a:pPr algn="ctr" fontAlgn="b"/>
                      <a:r>
                        <a:rPr lang="en-US" sz="900" u="none" strike="noStrike" dirty="0">
                          <a:effectLst/>
                          <a:latin typeface="Arial" panose="020B0604020202020204" pitchFamily="34" charset="0"/>
                          <a:cs typeface="Arial" panose="020B0604020202020204" pitchFamily="34" charset="0"/>
                        </a:rPr>
                        <a:t>1x</a:t>
                      </a:r>
                      <a:endParaRPr lang="en-US" sz="900" b="0" i="0" u="none" strike="noStrike" dirty="0">
                        <a:solidFill>
                          <a:srgbClr val="000000"/>
                        </a:solidFill>
                        <a:effectLst/>
                        <a:latin typeface="Arial" panose="020B0604020202020204" pitchFamily="34" charset="0"/>
                        <a:cs typeface="Arial" panose="020B0604020202020204" pitchFamily="34" charset="0"/>
                      </a:endParaRPr>
                    </a:p>
                  </a:txBody>
                  <a:tcPr marL="5383" marR="5383" marT="5383"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noFill/>
                  </a:tcPr>
                </a:tc>
                <a:tc>
                  <a:txBody>
                    <a:bodyPr/>
                    <a:lstStyle/>
                    <a:p>
                      <a:pPr algn="ctr" fontAlgn="b"/>
                      <a:r>
                        <a:rPr lang="en-US" sz="900" u="none" strike="noStrike" dirty="0">
                          <a:effectLst/>
                          <a:latin typeface="Arial" panose="020B0604020202020204" pitchFamily="34" charset="0"/>
                          <a:cs typeface="Arial" panose="020B0604020202020204" pitchFamily="34" charset="0"/>
                        </a:rPr>
                        <a:t>None</a:t>
                      </a:r>
                      <a:endParaRPr lang="en-US" sz="900" b="0" i="0" u="none" strike="noStrike" dirty="0">
                        <a:solidFill>
                          <a:srgbClr val="000000"/>
                        </a:solidFill>
                        <a:effectLst/>
                        <a:latin typeface="Arial" panose="020B0604020202020204" pitchFamily="34" charset="0"/>
                        <a:cs typeface="Arial" panose="020B0604020202020204" pitchFamily="34" charset="0"/>
                      </a:endParaRPr>
                    </a:p>
                  </a:txBody>
                  <a:tcPr marL="5383" marR="5383" marT="5383"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noFill/>
                  </a:tcPr>
                </a:tc>
                <a:tc>
                  <a:txBody>
                    <a:bodyPr/>
                    <a:lstStyle/>
                    <a:p>
                      <a:pPr algn="ctr" fontAlgn="b"/>
                      <a:r>
                        <a:rPr lang="en-US" sz="900" u="none" strike="noStrike" dirty="0">
                          <a:effectLst/>
                          <a:latin typeface="Arial" panose="020B0604020202020204" pitchFamily="34" charset="0"/>
                          <a:cs typeface="Arial" panose="020B0604020202020204" pitchFamily="34" charset="0"/>
                        </a:rPr>
                        <a:t>None</a:t>
                      </a:r>
                      <a:endParaRPr lang="en-US" sz="900" b="0" i="0" u="none" strike="noStrike" dirty="0">
                        <a:solidFill>
                          <a:srgbClr val="000000"/>
                        </a:solidFill>
                        <a:effectLst/>
                        <a:latin typeface="Arial" panose="020B0604020202020204" pitchFamily="34" charset="0"/>
                        <a:cs typeface="Arial" panose="020B0604020202020204" pitchFamily="34" charset="0"/>
                      </a:endParaRPr>
                    </a:p>
                  </a:txBody>
                  <a:tcPr marL="5383" marR="5383" marT="5383"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noFill/>
                  </a:tcPr>
                </a:tc>
                <a:tc>
                  <a:txBody>
                    <a:bodyPr/>
                    <a:lstStyle/>
                    <a:p>
                      <a:pPr algn="ctr" fontAlgn="b"/>
                      <a:r>
                        <a:rPr lang="en-US" sz="900" u="none" strike="noStrike" dirty="0">
                          <a:effectLst/>
                          <a:latin typeface="Arial" panose="020B0604020202020204" pitchFamily="34" charset="0"/>
                          <a:cs typeface="Arial" panose="020B0604020202020204" pitchFamily="34" charset="0"/>
                        </a:rPr>
                        <a:t>None</a:t>
                      </a:r>
                      <a:endParaRPr lang="en-US" sz="900" b="0" i="0" u="none" strike="noStrike" dirty="0">
                        <a:solidFill>
                          <a:srgbClr val="000000"/>
                        </a:solidFill>
                        <a:effectLst/>
                        <a:latin typeface="Arial" panose="020B0604020202020204" pitchFamily="34" charset="0"/>
                        <a:cs typeface="Arial" panose="020B0604020202020204" pitchFamily="34" charset="0"/>
                      </a:endParaRPr>
                    </a:p>
                  </a:txBody>
                  <a:tcPr marL="5383" marR="5383" marT="5383"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noFill/>
                  </a:tcPr>
                </a:tc>
                <a:extLst>
                  <a:ext uri="{0D108BD9-81ED-4DB2-BD59-A6C34878D82A}">
                    <a16:rowId xmlns:a16="http://schemas.microsoft.com/office/drawing/2014/main" val="1457178507"/>
                  </a:ext>
                </a:extLst>
              </a:tr>
              <a:tr h="269105">
                <a:tc>
                  <a:txBody>
                    <a:bodyPr/>
                    <a:lstStyle/>
                    <a:p>
                      <a:pPr algn="l" fontAlgn="b"/>
                      <a:r>
                        <a:rPr lang="en-US" sz="900" b="1" u="none" strike="noStrike" dirty="0">
                          <a:effectLst/>
                          <a:latin typeface="Arial" panose="020B0604020202020204" pitchFamily="34" charset="0"/>
                          <a:cs typeface="Arial" panose="020B0604020202020204" pitchFamily="34" charset="0"/>
                        </a:rPr>
                        <a:t>Liquidation Seniority</a:t>
                      </a:r>
                      <a:endParaRPr lang="en-US" sz="900" b="1" i="0" u="none" strike="noStrike" dirty="0">
                        <a:solidFill>
                          <a:srgbClr val="000000"/>
                        </a:solidFill>
                        <a:effectLst/>
                        <a:latin typeface="Arial" panose="020B0604020202020204" pitchFamily="34" charset="0"/>
                        <a:cs typeface="Arial" panose="020B0604020202020204" pitchFamily="34" charset="0"/>
                      </a:endParaRPr>
                    </a:p>
                  </a:txBody>
                  <a:tcPr marL="5383" marR="5383" marT="5383"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noFill/>
                  </a:tcPr>
                </a:tc>
                <a:tc>
                  <a:txBody>
                    <a:bodyPr/>
                    <a:lstStyle/>
                    <a:p>
                      <a:pPr algn="ctr" fontAlgn="b"/>
                      <a:r>
                        <a:rPr lang="en-US" sz="900" u="none" strike="noStrike">
                          <a:effectLst/>
                          <a:latin typeface="Arial" panose="020B0604020202020204" pitchFamily="34" charset="0"/>
                          <a:cs typeface="Arial" panose="020B0604020202020204" pitchFamily="34" charset="0"/>
                        </a:rPr>
                        <a:t>1st (joint)</a:t>
                      </a:r>
                      <a:endParaRPr lang="en-US" sz="900" b="0" i="0" u="none" strike="noStrike">
                        <a:solidFill>
                          <a:srgbClr val="000000"/>
                        </a:solidFill>
                        <a:effectLst/>
                        <a:latin typeface="Arial" panose="020B0604020202020204" pitchFamily="34" charset="0"/>
                        <a:cs typeface="Arial" panose="020B0604020202020204" pitchFamily="34" charset="0"/>
                      </a:endParaRPr>
                    </a:p>
                  </a:txBody>
                  <a:tcPr marL="5383" marR="5383" marT="5383"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noFill/>
                  </a:tcPr>
                </a:tc>
                <a:tc>
                  <a:txBody>
                    <a:bodyPr/>
                    <a:lstStyle/>
                    <a:p>
                      <a:pPr algn="ctr" fontAlgn="b"/>
                      <a:r>
                        <a:rPr lang="en-US" sz="900" u="none" strike="noStrike" dirty="0">
                          <a:effectLst/>
                          <a:latin typeface="Arial" panose="020B0604020202020204" pitchFamily="34" charset="0"/>
                          <a:cs typeface="Arial" panose="020B0604020202020204" pitchFamily="34" charset="0"/>
                        </a:rPr>
                        <a:t>1st (joint)</a:t>
                      </a:r>
                      <a:endParaRPr lang="en-US" sz="900" b="0" i="0" u="none" strike="noStrike" dirty="0">
                        <a:solidFill>
                          <a:srgbClr val="000000"/>
                        </a:solidFill>
                        <a:effectLst/>
                        <a:latin typeface="Arial" panose="020B0604020202020204" pitchFamily="34" charset="0"/>
                        <a:cs typeface="Arial" panose="020B0604020202020204" pitchFamily="34" charset="0"/>
                      </a:endParaRPr>
                    </a:p>
                  </a:txBody>
                  <a:tcPr marL="5383" marR="5383" marT="5383"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noFill/>
                  </a:tcPr>
                </a:tc>
                <a:tc>
                  <a:txBody>
                    <a:bodyPr/>
                    <a:lstStyle/>
                    <a:p>
                      <a:pPr algn="ctr" fontAlgn="b"/>
                      <a:r>
                        <a:rPr lang="en-US" sz="900" u="none" strike="noStrike" dirty="0">
                          <a:effectLst/>
                          <a:latin typeface="Arial" panose="020B0604020202020204" pitchFamily="34" charset="0"/>
                          <a:cs typeface="Arial" panose="020B0604020202020204" pitchFamily="34" charset="0"/>
                        </a:rPr>
                        <a:t>1st (joint)</a:t>
                      </a:r>
                      <a:endParaRPr lang="en-US" sz="900" b="0" i="0" u="none" strike="noStrike" dirty="0">
                        <a:solidFill>
                          <a:srgbClr val="000000"/>
                        </a:solidFill>
                        <a:effectLst/>
                        <a:latin typeface="Arial" panose="020B0604020202020204" pitchFamily="34" charset="0"/>
                        <a:cs typeface="Arial" panose="020B0604020202020204" pitchFamily="34" charset="0"/>
                      </a:endParaRPr>
                    </a:p>
                  </a:txBody>
                  <a:tcPr marL="5383" marR="5383" marT="5383"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noFill/>
                  </a:tcPr>
                </a:tc>
                <a:tc>
                  <a:txBody>
                    <a:bodyPr/>
                    <a:lstStyle/>
                    <a:p>
                      <a:pPr algn="ctr" fontAlgn="b"/>
                      <a:r>
                        <a:rPr lang="en-US" sz="900" u="none" strike="noStrike" dirty="0">
                          <a:effectLst/>
                          <a:latin typeface="Arial" panose="020B0604020202020204" pitchFamily="34" charset="0"/>
                          <a:cs typeface="Arial" panose="020B0604020202020204" pitchFamily="34" charset="0"/>
                        </a:rPr>
                        <a:t> Last</a:t>
                      </a:r>
                      <a:endParaRPr lang="en-US" sz="900" b="0" i="0" u="none" strike="noStrike" dirty="0">
                        <a:solidFill>
                          <a:srgbClr val="000000"/>
                        </a:solidFill>
                        <a:effectLst/>
                        <a:latin typeface="Arial" panose="020B0604020202020204" pitchFamily="34" charset="0"/>
                        <a:cs typeface="Arial" panose="020B0604020202020204" pitchFamily="34" charset="0"/>
                      </a:endParaRPr>
                    </a:p>
                  </a:txBody>
                  <a:tcPr marL="5383" marR="5383" marT="5383"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noFill/>
                  </a:tcPr>
                </a:tc>
                <a:tc>
                  <a:txBody>
                    <a:bodyPr/>
                    <a:lstStyle/>
                    <a:p>
                      <a:pPr algn="ctr" fontAlgn="b"/>
                      <a:r>
                        <a:rPr lang="en-US" sz="900" u="none" strike="noStrike" dirty="0">
                          <a:effectLst/>
                          <a:latin typeface="Arial" panose="020B0604020202020204" pitchFamily="34" charset="0"/>
                          <a:cs typeface="Arial" panose="020B0604020202020204" pitchFamily="34" charset="0"/>
                        </a:rPr>
                        <a:t>Last</a:t>
                      </a:r>
                      <a:endParaRPr lang="en-US" sz="900" b="0" i="0" u="none" strike="noStrike" dirty="0">
                        <a:solidFill>
                          <a:srgbClr val="000000"/>
                        </a:solidFill>
                        <a:effectLst/>
                        <a:latin typeface="Arial" panose="020B0604020202020204" pitchFamily="34" charset="0"/>
                        <a:cs typeface="Arial" panose="020B0604020202020204" pitchFamily="34" charset="0"/>
                      </a:endParaRPr>
                    </a:p>
                  </a:txBody>
                  <a:tcPr marL="5383" marR="5383" marT="5383"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noFill/>
                  </a:tcPr>
                </a:tc>
                <a:tc>
                  <a:txBody>
                    <a:bodyPr/>
                    <a:lstStyle/>
                    <a:p>
                      <a:pPr algn="ctr" fontAlgn="b"/>
                      <a:r>
                        <a:rPr lang="en-US" sz="900" u="none" strike="noStrike" dirty="0">
                          <a:effectLst/>
                          <a:latin typeface="Arial" panose="020B0604020202020204" pitchFamily="34" charset="0"/>
                          <a:cs typeface="Arial" panose="020B0604020202020204" pitchFamily="34" charset="0"/>
                        </a:rPr>
                        <a:t>Last </a:t>
                      </a:r>
                      <a:endParaRPr lang="en-US" sz="900" b="0" i="0" u="none" strike="noStrike" dirty="0">
                        <a:solidFill>
                          <a:srgbClr val="000000"/>
                        </a:solidFill>
                        <a:effectLst/>
                        <a:latin typeface="Arial" panose="020B0604020202020204" pitchFamily="34" charset="0"/>
                        <a:cs typeface="Arial" panose="020B0604020202020204" pitchFamily="34" charset="0"/>
                      </a:endParaRPr>
                    </a:p>
                  </a:txBody>
                  <a:tcPr marL="5383" marR="5383" marT="5383"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noFill/>
                  </a:tcPr>
                </a:tc>
                <a:extLst>
                  <a:ext uri="{0D108BD9-81ED-4DB2-BD59-A6C34878D82A}">
                    <a16:rowId xmlns:a16="http://schemas.microsoft.com/office/drawing/2014/main" val="2931025159"/>
                  </a:ext>
                </a:extLst>
              </a:tr>
            </a:tbl>
          </a:graphicData>
        </a:graphic>
      </p:graphicFrame>
    </p:spTree>
    <p:extLst>
      <p:ext uri="{BB962C8B-B14F-4D97-AF65-F5344CB8AC3E}">
        <p14:creationId xmlns:p14="http://schemas.microsoft.com/office/powerpoint/2010/main" val="164784354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774DA0D-39E4-4A4D-A3D9-DA83A6627A2B}"/>
              </a:ext>
            </a:extLst>
          </p:cNvPr>
          <p:cNvSpPr>
            <a:spLocks noGrp="1"/>
          </p:cNvSpPr>
          <p:nvPr>
            <p:ph type="body" sz="quarter" idx="13"/>
          </p:nvPr>
        </p:nvSpPr>
        <p:spPr/>
        <p:txBody>
          <a:bodyPr/>
          <a:lstStyle/>
          <a:p>
            <a:r>
              <a:rPr lang="en-US" dirty="0"/>
              <a:t>The ‘Standard Contract’ </a:t>
            </a:r>
            <a:r>
              <a:rPr lang="en-US" sz="1200" dirty="0"/>
              <a:t>(Failure Example: The Honest Co.)</a:t>
            </a:r>
            <a:endParaRPr lang="en-US" dirty="0"/>
          </a:p>
        </p:txBody>
      </p:sp>
      <p:sp>
        <p:nvSpPr>
          <p:cNvPr id="3" name="Slide Number Placeholder 2">
            <a:extLst>
              <a:ext uri="{FF2B5EF4-FFF2-40B4-BE49-F238E27FC236}">
                <a16:creationId xmlns:a16="http://schemas.microsoft.com/office/drawing/2014/main" id="{3B25678C-05E7-4A38-96E8-BB3E5DE8FA3C}"/>
              </a:ext>
            </a:extLst>
          </p:cNvPr>
          <p:cNvSpPr>
            <a:spLocks noGrp="1"/>
          </p:cNvSpPr>
          <p:nvPr>
            <p:ph type="sldNum" sz="quarter" idx="12"/>
          </p:nvPr>
        </p:nvSpPr>
        <p:spPr/>
        <p:txBody>
          <a:bodyPr/>
          <a:lstStyle/>
          <a:p>
            <a:fld id="{C76FEBDD-00E6-4BCE-81BB-64ADCF1A94EA}" type="slidenum">
              <a:rPr lang="de-DE" smtClean="0"/>
              <a:pPr/>
              <a:t>39</a:t>
            </a:fld>
            <a:endParaRPr lang="de-DE"/>
          </a:p>
        </p:txBody>
      </p:sp>
      <p:pic>
        <p:nvPicPr>
          <p:cNvPr id="4" name="Picture 2" descr="Image result for the honest company logo png">
            <a:extLst>
              <a:ext uri="{FF2B5EF4-FFF2-40B4-BE49-F238E27FC236}">
                <a16:creationId xmlns:a16="http://schemas.microsoft.com/office/drawing/2014/main" id="{2BF0F2E6-767F-483B-B2C0-83C918174022}"/>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988316" y="1197234"/>
            <a:ext cx="612509" cy="612509"/>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8" name="Table 7">
            <a:extLst>
              <a:ext uri="{FF2B5EF4-FFF2-40B4-BE49-F238E27FC236}">
                <a16:creationId xmlns:a16="http://schemas.microsoft.com/office/drawing/2014/main" id="{54036FEB-F80C-4831-9C85-34C774755C3F}"/>
              </a:ext>
            </a:extLst>
          </p:cNvPr>
          <p:cNvGraphicFramePr>
            <a:graphicFrameLocks noGrp="1"/>
          </p:cNvGraphicFramePr>
          <p:nvPr>
            <p:extLst>
              <p:ext uri="{D42A27DB-BD31-4B8C-83A1-F6EECF244321}">
                <p14:modId xmlns:p14="http://schemas.microsoft.com/office/powerpoint/2010/main" val="3235996766"/>
              </p:ext>
            </p:extLst>
          </p:nvPr>
        </p:nvGraphicFramePr>
        <p:xfrm>
          <a:off x="1835696" y="2132856"/>
          <a:ext cx="5112569" cy="2462905"/>
        </p:xfrm>
        <a:graphic>
          <a:graphicData uri="http://schemas.openxmlformats.org/drawingml/2006/table">
            <a:tbl>
              <a:tblPr>
                <a:tableStyleId>{5C22544A-7EE6-4342-B048-85BDC9FD1C3A}</a:tableStyleId>
              </a:tblPr>
              <a:tblGrid>
                <a:gridCol w="749844">
                  <a:extLst>
                    <a:ext uri="{9D8B030D-6E8A-4147-A177-3AD203B41FA5}">
                      <a16:colId xmlns:a16="http://schemas.microsoft.com/office/drawing/2014/main" val="3584209301"/>
                    </a:ext>
                  </a:extLst>
                </a:gridCol>
                <a:gridCol w="872545">
                  <a:extLst>
                    <a:ext uri="{9D8B030D-6E8A-4147-A177-3AD203B41FA5}">
                      <a16:colId xmlns:a16="http://schemas.microsoft.com/office/drawing/2014/main" val="1131606568"/>
                    </a:ext>
                  </a:extLst>
                </a:gridCol>
                <a:gridCol w="872545">
                  <a:extLst>
                    <a:ext uri="{9D8B030D-6E8A-4147-A177-3AD203B41FA5}">
                      <a16:colId xmlns:a16="http://schemas.microsoft.com/office/drawing/2014/main" val="3630350918"/>
                    </a:ext>
                  </a:extLst>
                </a:gridCol>
                <a:gridCol w="872545">
                  <a:extLst>
                    <a:ext uri="{9D8B030D-6E8A-4147-A177-3AD203B41FA5}">
                      <a16:colId xmlns:a16="http://schemas.microsoft.com/office/drawing/2014/main" val="2941043957"/>
                    </a:ext>
                  </a:extLst>
                </a:gridCol>
                <a:gridCol w="1745090">
                  <a:extLst>
                    <a:ext uri="{9D8B030D-6E8A-4147-A177-3AD203B41FA5}">
                      <a16:colId xmlns:a16="http://schemas.microsoft.com/office/drawing/2014/main" val="3187925774"/>
                    </a:ext>
                  </a:extLst>
                </a:gridCol>
              </a:tblGrid>
              <a:tr h="328250">
                <a:tc>
                  <a:txBody>
                    <a:bodyPr/>
                    <a:lstStyle/>
                    <a:p>
                      <a:pPr algn="l" fontAlgn="b"/>
                      <a:endParaRPr lang="en-US" sz="900" b="1" i="0" u="none" strike="noStrike" dirty="0">
                        <a:solidFill>
                          <a:schemeClr val="bg1"/>
                        </a:solidFill>
                        <a:effectLst/>
                        <a:latin typeface="Arial" panose="020B0604020202020204" pitchFamily="34" charset="0"/>
                        <a:cs typeface="Arial" panose="020B0604020202020204" pitchFamily="34" charset="0"/>
                      </a:endParaRPr>
                    </a:p>
                  </a:txBody>
                  <a:tcPr marL="4083" marR="4083" marT="4083"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tx1"/>
                    </a:solidFill>
                  </a:tcPr>
                </a:tc>
                <a:tc>
                  <a:txBody>
                    <a:bodyPr/>
                    <a:lstStyle/>
                    <a:p>
                      <a:pPr algn="ctr" fontAlgn="b"/>
                      <a:r>
                        <a:rPr lang="en-US" sz="900" b="1" i="0" u="none" strike="noStrike" dirty="0">
                          <a:solidFill>
                            <a:schemeClr val="bg1"/>
                          </a:solidFill>
                          <a:effectLst/>
                          <a:latin typeface="Arial" panose="020B0604020202020204" pitchFamily="34" charset="0"/>
                          <a:cs typeface="Arial" panose="020B0604020202020204" pitchFamily="34" charset="0"/>
                        </a:rPr>
                        <a:t>Valuation</a:t>
                      </a:r>
                    </a:p>
                  </a:txBody>
                  <a:tcPr marL="4083" marR="4083" marT="4083"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tx1"/>
                    </a:solidFill>
                  </a:tcPr>
                </a:tc>
                <a:tc>
                  <a:txBody>
                    <a:bodyPr/>
                    <a:lstStyle/>
                    <a:p>
                      <a:pPr algn="ctr" fontAlgn="b"/>
                      <a:r>
                        <a:rPr lang="en-US" sz="900" b="1" i="0" u="none" strike="noStrike" dirty="0">
                          <a:solidFill>
                            <a:schemeClr val="bg1"/>
                          </a:solidFill>
                          <a:effectLst/>
                          <a:latin typeface="Arial" panose="020B0604020202020204" pitchFamily="34" charset="0"/>
                          <a:cs typeface="Arial" panose="020B0604020202020204" pitchFamily="34" charset="0"/>
                        </a:rPr>
                        <a:t>Volume Raised</a:t>
                      </a:r>
                    </a:p>
                  </a:txBody>
                  <a:tcPr marL="4083" marR="4083" marT="4083"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tx1"/>
                    </a:solidFill>
                  </a:tcPr>
                </a:tc>
                <a:tc>
                  <a:txBody>
                    <a:bodyPr/>
                    <a:lstStyle/>
                    <a:p>
                      <a:pPr algn="ctr" fontAlgn="b"/>
                      <a:r>
                        <a:rPr lang="en-US" sz="900" b="1" i="0" u="none" strike="noStrike" dirty="0">
                          <a:solidFill>
                            <a:schemeClr val="bg1"/>
                          </a:solidFill>
                          <a:effectLst/>
                          <a:latin typeface="Arial" panose="020B0604020202020204" pitchFamily="34" charset="0"/>
                          <a:cs typeface="Arial" panose="020B0604020202020204" pitchFamily="34" charset="0"/>
                        </a:rPr>
                        <a:t>Multiplier</a:t>
                      </a:r>
                    </a:p>
                  </a:txBody>
                  <a:tcPr marL="4083" marR="4083" marT="4083"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tx1"/>
                    </a:solidFill>
                  </a:tcPr>
                </a:tc>
                <a:tc>
                  <a:txBody>
                    <a:bodyPr/>
                    <a:lstStyle/>
                    <a:p>
                      <a:pPr algn="ctr" fontAlgn="b"/>
                      <a:r>
                        <a:rPr lang="en-US" sz="900" b="1" i="0" u="none" strike="noStrike" dirty="0">
                          <a:solidFill>
                            <a:schemeClr val="bg1"/>
                          </a:solidFill>
                          <a:effectLst/>
                          <a:latin typeface="Arial" panose="020B0604020202020204" pitchFamily="34" charset="0"/>
                          <a:cs typeface="Arial" panose="020B0604020202020204" pitchFamily="34" charset="0"/>
                        </a:rPr>
                        <a:t>Ratchet</a:t>
                      </a:r>
                    </a:p>
                  </a:txBody>
                  <a:tcPr marL="4083" marR="4083" marT="4083"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tx1"/>
                    </a:solidFill>
                  </a:tcPr>
                </a:tc>
                <a:extLst>
                  <a:ext uri="{0D108BD9-81ED-4DB2-BD59-A6C34878D82A}">
                    <a16:rowId xmlns:a16="http://schemas.microsoft.com/office/drawing/2014/main" val="1441644354"/>
                  </a:ext>
                </a:extLst>
              </a:tr>
              <a:tr h="328250">
                <a:tc>
                  <a:txBody>
                    <a:bodyPr/>
                    <a:lstStyle/>
                    <a:p>
                      <a:pPr algn="ctr" fontAlgn="b"/>
                      <a:r>
                        <a:rPr lang="en-US" sz="900" u="none" strike="noStrike" dirty="0">
                          <a:effectLst/>
                          <a:latin typeface="Arial" panose="020B0604020202020204" pitchFamily="34" charset="0"/>
                          <a:cs typeface="Arial" panose="020B0604020202020204" pitchFamily="34" charset="0"/>
                        </a:rPr>
                        <a:t>Series A</a:t>
                      </a:r>
                      <a:endParaRPr lang="en-US" sz="900" b="0" i="0" u="none" strike="noStrike" dirty="0">
                        <a:solidFill>
                          <a:srgbClr val="000000"/>
                        </a:solidFill>
                        <a:effectLst/>
                        <a:latin typeface="Arial" panose="020B0604020202020204" pitchFamily="34" charset="0"/>
                        <a:cs typeface="Arial" panose="020B0604020202020204" pitchFamily="34" charset="0"/>
                      </a:endParaRPr>
                    </a:p>
                  </a:txBody>
                  <a:tcPr marL="4083" marR="4083" marT="4083"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noFill/>
                  </a:tcPr>
                </a:tc>
                <a:tc>
                  <a:txBody>
                    <a:bodyPr/>
                    <a:lstStyle/>
                    <a:p>
                      <a:pPr algn="ctr" fontAlgn="b"/>
                      <a:endParaRPr lang="en-US" sz="900" b="0" i="0" u="none" strike="noStrike" dirty="0">
                        <a:solidFill>
                          <a:srgbClr val="000000"/>
                        </a:solidFill>
                        <a:effectLst/>
                        <a:latin typeface="Arial" panose="020B0604020202020204" pitchFamily="34" charset="0"/>
                        <a:cs typeface="Arial" panose="020B0604020202020204" pitchFamily="34" charset="0"/>
                      </a:endParaRPr>
                    </a:p>
                  </a:txBody>
                  <a:tcPr marL="4083" marR="4083" marT="4083"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noFill/>
                  </a:tcPr>
                </a:tc>
                <a:tc>
                  <a:txBody>
                    <a:bodyPr/>
                    <a:lstStyle/>
                    <a:p>
                      <a:pPr algn="ctr" fontAlgn="b"/>
                      <a:r>
                        <a:rPr lang="en-US" sz="900" u="none" strike="noStrike">
                          <a:effectLst/>
                          <a:latin typeface="Arial" panose="020B0604020202020204" pitchFamily="34" charset="0"/>
                          <a:cs typeface="Arial" panose="020B0604020202020204" pitchFamily="34" charset="0"/>
                        </a:rPr>
                        <a:t>6.00</a:t>
                      </a:r>
                      <a:endParaRPr lang="en-US" sz="900" b="0" i="0" u="none" strike="noStrike">
                        <a:solidFill>
                          <a:srgbClr val="000000"/>
                        </a:solidFill>
                        <a:effectLst/>
                        <a:latin typeface="Arial" panose="020B0604020202020204" pitchFamily="34" charset="0"/>
                        <a:cs typeface="Arial" panose="020B0604020202020204" pitchFamily="34" charset="0"/>
                      </a:endParaRPr>
                    </a:p>
                  </a:txBody>
                  <a:tcPr marL="4083" marR="4083" marT="4083"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noFill/>
                  </a:tcPr>
                </a:tc>
                <a:tc>
                  <a:txBody>
                    <a:bodyPr/>
                    <a:lstStyle/>
                    <a:p>
                      <a:pPr algn="ctr" fontAlgn="b"/>
                      <a:r>
                        <a:rPr lang="en-US" sz="900" u="none" strike="noStrike">
                          <a:effectLst/>
                          <a:latin typeface="Arial" panose="020B0604020202020204" pitchFamily="34" charset="0"/>
                          <a:cs typeface="Arial" panose="020B0604020202020204" pitchFamily="34" charset="0"/>
                        </a:rPr>
                        <a:t>1x</a:t>
                      </a:r>
                      <a:endParaRPr lang="en-US" sz="900" b="0" i="0" u="none" strike="noStrike">
                        <a:solidFill>
                          <a:srgbClr val="000000"/>
                        </a:solidFill>
                        <a:effectLst/>
                        <a:latin typeface="Arial" panose="020B0604020202020204" pitchFamily="34" charset="0"/>
                        <a:cs typeface="Arial" panose="020B0604020202020204" pitchFamily="34" charset="0"/>
                      </a:endParaRPr>
                    </a:p>
                  </a:txBody>
                  <a:tcPr marL="4083" marR="4083" marT="4083"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noFill/>
                  </a:tcPr>
                </a:tc>
                <a:tc>
                  <a:txBody>
                    <a:bodyPr/>
                    <a:lstStyle/>
                    <a:p>
                      <a:pPr algn="ctr" fontAlgn="b"/>
                      <a:r>
                        <a:rPr lang="en-US" sz="900" u="none" strike="noStrike" dirty="0">
                          <a:effectLst/>
                          <a:latin typeface="Arial" panose="020B0604020202020204" pitchFamily="34" charset="0"/>
                          <a:cs typeface="Arial" panose="020B0604020202020204" pitchFamily="34" charset="0"/>
                        </a:rPr>
                        <a:t> </a:t>
                      </a:r>
                    </a:p>
                    <a:p>
                      <a:pPr algn="ctr" fontAlgn="b"/>
                      <a:r>
                        <a:rPr lang="en-US" sz="900" u="none" strike="noStrike" dirty="0">
                          <a:effectLst/>
                          <a:latin typeface="Arial" panose="020B0604020202020204" pitchFamily="34" charset="0"/>
                          <a:cs typeface="Arial" panose="020B0604020202020204" pitchFamily="34" charset="0"/>
                        </a:rPr>
                        <a:t> </a:t>
                      </a:r>
                      <a:endParaRPr lang="en-US" sz="900" b="0" i="0" u="none" strike="noStrike" dirty="0">
                        <a:solidFill>
                          <a:srgbClr val="000000"/>
                        </a:solidFill>
                        <a:effectLst/>
                        <a:latin typeface="Arial" panose="020B0604020202020204" pitchFamily="34" charset="0"/>
                        <a:cs typeface="Arial" panose="020B0604020202020204" pitchFamily="34" charset="0"/>
                      </a:endParaRPr>
                    </a:p>
                  </a:txBody>
                  <a:tcPr marL="4083" marR="4083" marT="4083"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noFill/>
                  </a:tcPr>
                </a:tc>
                <a:extLst>
                  <a:ext uri="{0D108BD9-81ED-4DB2-BD59-A6C34878D82A}">
                    <a16:rowId xmlns:a16="http://schemas.microsoft.com/office/drawing/2014/main" val="1815561118"/>
                  </a:ext>
                </a:extLst>
              </a:tr>
              <a:tr h="328250">
                <a:tc>
                  <a:txBody>
                    <a:bodyPr/>
                    <a:lstStyle/>
                    <a:p>
                      <a:pPr algn="ctr" fontAlgn="b"/>
                      <a:r>
                        <a:rPr lang="en-US" sz="900" u="none" strike="noStrike">
                          <a:effectLst/>
                          <a:latin typeface="Arial" panose="020B0604020202020204" pitchFamily="34" charset="0"/>
                          <a:cs typeface="Arial" panose="020B0604020202020204" pitchFamily="34" charset="0"/>
                        </a:rPr>
                        <a:t>Series A</a:t>
                      </a:r>
                      <a:endParaRPr lang="en-US" sz="900" b="0" i="0" u="none" strike="noStrike">
                        <a:solidFill>
                          <a:srgbClr val="000000"/>
                        </a:solidFill>
                        <a:effectLst/>
                        <a:latin typeface="Arial" panose="020B0604020202020204" pitchFamily="34" charset="0"/>
                        <a:cs typeface="Arial" panose="020B0604020202020204" pitchFamily="34" charset="0"/>
                      </a:endParaRPr>
                    </a:p>
                  </a:txBody>
                  <a:tcPr marL="4083" marR="4083" marT="4083"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noFill/>
                  </a:tcPr>
                </a:tc>
                <a:tc>
                  <a:txBody>
                    <a:bodyPr/>
                    <a:lstStyle/>
                    <a:p>
                      <a:pPr algn="ctr" fontAlgn="b"/>
                      <a:endParaRPr lang="en-US" sz="900" b="0" i="0" u="none" strike="noStrike" dirty="0">
                        <a:solidFill>
                          <a:srgbClr val="000000"/>
                        </a:solidFill>
                        <a:effectLst/>
                        <a:latin typeface="Arial" panose="020B0604020202020204" pitchFamily="34" charset="0"/>
                        <a:cs typeface="Arial" panose="020B0604020202020204" pitchFamily="34" charset="0"/>
                      </a:endParaRPr>
                    </a:p>
                  </a:txBody>
                  <a:tcPr marL="4083" marR="4083" marT="4083"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noFill/>
                  </a:tcPr>
                </a:tc>
                <a:tc>
                  <a:txBody>
                    <a:bodyPr/>
                    <a:lstStyle/>
                    <a:p>
                      <a:pPr algn="ctr" fontAlgn="b"/>
                      <a:r>
                        <a:rPr lang="en-US" sz="900" u="none" strike="noStrike">
                          <a:effectLst/>
                          <a:latin typeface="Arial" panose="020B0604020202020204" pitchFamily="34" charset="0"/>
                          <a:cs typeface="Arial" panose="020B0604020202020204" pitchFamily="34" charset="0"/>
                        </a:rPr>
                        <a:t>21.00</a:t>
                      </a:r>
                      <a:endParaRPr lang="en-US" sz="900" b="0" i="0" u="none" strike="noStrike">
                        <a:solidFill>
                          <a:srgbClr val="000000"/>
                        </a:solidFill>
                        <a:effectLst/>
                        <a:latin typeface="Arial" panose="020B0604020202020204" pitchFamily="34" charset="0"/>
                        <a:cs typeface="Arial" panose="020B0604020202020204" pitchFamily="34" charset="0"/>
                      </a:endParaRPr>
                    </a:p>
                  </a:txBody>
                  <a:tcPr marL="4083" marR="4083" marT="4083"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noFill/>
                  </a:tcPr>
                </a:tc>
                <a:tc>
                  <a:txBody>
                    <a:bodyPr/>
                    <a:lstStyle/>
                    <a:p>
                      <a:pPr algn="ctr" fontAlgn="b"/>
                      <a:r>
                        <a:rPr lang="en-US" sz="900" u="none" strike="noStrike">
                          <a:effectLst/>
                          <a:latin typeface="Arial" panose="020B0604020202020204" pitchFamily="34" charset="0"/>
                          <a:cs typeface="Arial" panose="020B0604020202020204" pitchFamily="34" charset="0"/>
                        </a:rPr>
                        <a:t>1x</a:t>
                      </a:r>
                      <a:endParaRPr lang="en-US" sz="900" b="0" i="0" u="none" strike="noStrike">
                        <a:solidFill>
                          <a:srgbClr val="000000"/>
                        </a:solidFill>
                        <a:effectLst/>
                        <a:latin typeface="Arial" panose="020B0604020202020204" pitchFamily="34" charset="0"/>
                        <a:cs typeface="Arial" panose="020B0604020202020204" pitchFamily="34" charset="0"/>
                      </a:endParaRPr>
                    </a:p>
                  </a:txBody>
                  <a:tcPr marL="4083" marR="4083" marT="4083"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noFill/>
                  </a:tcPr>
                </a:tc>
                <a:tc>
                  <a:txBody>
                    <a:bodyPr/>
                    <a:lstStyle/>
                    <a:p>
                      <a:pPr algn="ctr" fontAlgn="b"/>
                      <a:r>
                        <a:rPr lang="en-US" sz="900" u="none" strike="noStrike" dirty="0">
                          <a:effectLst/>
                          <a:latin typeface="Arial" panose="020B0604020202020204" pitchFamily="34" charset="0"/>
                          <a:cs typeface="Arial" panose="020B0604020202020204" pitchFamily="34" charset="0"/>
                        </a:rPr>
                        <a:t> </a:t>
                      </a:r>
                    </a:p>
                    <a:p>
                      <a:pPr algn="ctr" fontAlgn="b"/>
                      <a:r>
                        <a:rPr lang="en-US" sz="900" u="none" strike="noStrike" dirty="0">
                          <a:effectLst/>
                          <a:latin typeface="Arial" panose="020B0604020202020204" pitchFamily="34" charset="0"/>
                          <a:cs typeface="Arial" panose="020B0604020202020204" pitchFamily="34" charset="0"/>
                        </a:rPr>
                        <a:t> </a:t>
                      </a:r>
                      <a:endParaRPr lang="en-US" sz="900" b="0" i="0" u="none" strike="noStrike" dirty="0">
                        <a:solidFill>
                          <a:srgbClr val="000000"/>
                        </a:solidFill>
                        <a:effectLst/>
                        <a:latin typeface="Arial" panose="020B0604020202020204" pitchFamily="34" charset="0"/>
                        <a:cs typeface="Arial" panose="020B0604020202020204" pitchFamily="34" charset="0"/>
                      </a:endParaRPr>
                    </a:p>
                  </a:txBody>
                  <a:tcPr marL="4083" marR="4083" marT="4083"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noFill/>
                  </a:tcPr>
                </a:tc>
                <a:extLst>
                  <a:ext uri="{0D108BD9-81ED-4DB2-BD59-A6C34878D82A}">
                    <a16:rowId xmlns:a16="http://schemas.microsoft.com/office/drawing/2014/main" val="3166529746"/>
                  </a:ext>
                </a:extLst>
              </a:tr>
              <a:tr h="328250">
                <a:tc>
                  <a:txBody>
                    <a:bodyPr/>
                    <a:lstStyle/>
                    <a:p>
                      <a:pPr algn="ctr" fontAlgn="b"/>
                      <a:r>
                        <a:rPr lang="en-US" sz="900" u="none" strike="noStrike">
                          <a:effectLst/>
                          <a:latin typeface="Arial" panose="020B0604020202020204" pitchFamily="34" charset="0"/>
                          <a:cs typeface="Arial" panose="020B0604020202020204" pitchFamily="34" charset="0"/>
                        </a:rPr>
                        <a:t>Series B</a:t>
                      </a:r>
                      <a:endParaRPr lang="en-US" sz="900" b="0" i="0" u="none" strike="noStrike">
                        <a:solidFill>
                          <a:srgbClr val="000000"/>
                        </a:solidFill>
                        <a:effectLst/>
                        <a:latin typeface="Arial" panose="020B0604020202020204" pitchFamily="34" charset="0"/>
                        <a:cs typeface="Arial" panose="020B0604020202020204" pitchFamily="34" charset="0"/>
                      </a:endParaRPr>
                    </a:p>
                  </a:txBody>
                  <a:tcPr marL="4083" marR="4083" marT="4083"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noFill/>
                  </a:tcPr>
                </a:tc>
                <a:tc>
                  <a:txBody>
                    <a:bodyPr/>
                    <a:lstStyle/>
                    <a:p>
                      <a:pPr algn="ctr" fontAlgn="b"/>
                      <a:endParaRPr lang="en-US" sz="900" b="0" i="0" u="none" strike="noStrike" dirty="0">
                        <a:solidFill>
                          <a:srgbClr val="000000"/>
                        </a:solidFill>
                        <a:effectLst/>
                        <a:latin typeface="Arial" panose="020B0604020202020204" pitchFamily="34" charset="0"/>
                        <a:cs typeface="Arial" panose="020B0604020202020204" pitchFamily="34" charset="0"/>
                      </a:endParaRPr>
                    </a:p>
                  </a:txBody>
                  <a:tcPr marL="4083" marR="4083" marT="4083"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noFill/>
                  </a:tcPr>
                </a:tc>
                <a:tc>
                  <a:txBody>
                    <a:bodyPr/>
                    <a:lstStyle/>
                    <a:p>
                      <a:pPr algn="ctr" fontAlgn="b"/>
                      <a:r>
                        <a:rPr lang="en-US" sz="900" u="none" strike="noStrike" dirty="0">
                          <a:effectLst/>
                          <a:latin typeface="Arial" panose="020B0604020202020204" pitchFamily="34" charset="0"/>
                          <a:cs typeface="Arial" panose="020B0604020202020204" pitchFamily="34" charset="0"/>
                        </a:rPr>
                        <a:t>25.00</a:t>
                      </a:r>
                      <a:endParaRPr lang="en-US" sz="900" b="0" i="0" u="none" strike="noStrike" dirty="0">
                        <a:solidFill>
                          <a:srgbClr val="000000"/>
                        </a:solidFill>
                        <a:effectLst/>
                        <a:latin typeface="Arial" panose="020B0604020202020204" pitchFamily="34" charset="0"/>
                        <a:cs typeface="Arial" panose="020B0604020202020204" pitchFamily="34" charset="0"/>
                      </a:endParaRPr>
                    </a:p>
                  </a:txBody>
                  <a:tcPr marL="4083" marR="4083" marT="4083"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noFill/>
                  </a:tcPr>
                </a:tc>
                <a:tc>
                  <a:txBody>
                    <a:bodyPr/>
                    <a:lstStyle/>
                    <a:p>
                      <a:pPr algn="ctr" fontAlgn="b"/>
                      <a:r>
                        <a:rPr lang="en-US" sz="900" u="none" strike="noStrike">
                          <a:effectLst/>
                          <a:latin typeface="Arial" panose="020B0604020202020204" pitchFamily="34" charset="0"/>
                          <a:cs typeface="Arial" panose="020B0604020202020204" pitchFamily="34" charset="0"/>
                        </a:rPr>
                        <a:t>2x</a:t>
                      </a:r>
                      <a:endParaRPr lang="en-US" sz="900" b="0" i="0" u="none" strike="noStrike">
                        <a:solidFill>
                          <a:srgbClr val="000000"/>
                        </a:solidFill>
                        <a:effectLst/>
                        <a:latin typeface="Arial" panose="020B0604020202020204" pitchFamily="34" charset="0"/>
                        <a:cs typeface="Arial" panose="020B0604020202020204" pitchFamily="34" charset="0"/>
                      </a:endParaRPr>
                    </a:p>
                  </a:txBody>
                  <a:tcPr marL="4083" marR="4083" marT="4083"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noFill/>
                  </a:tcPr>
                </a:tc>
                <a:tc>
                  <a:txBody>
                    <a:bodyPr/>
                    <a:lstStyle/>
                    <a:p>
                      <a:pPr algn="ctr" fontAlgn="b"/>
                      <a:r>
                        <a:rPr lang="en-US" sz="900" u="none" strike="noStrike" dirty="0">
                          <a:effectLst/>
                          <a:latin typeface="Arial" panose="020B0604020202020204" pitchFamily="34" charset="0"/>
                          <a:cs typeface="Arial" panose="020B0604020202020204" pitchFamily="34" charset="0"/>
                        </a:rPr>
                        <a:t>Yes. If IPO price &lt;$21.9704</a:t>
                      </a:r>
                      <a:endParaRPr lang="en-US" sz="900" b="0" i="0" u="none" strike="noStrike" dirty="0">
                        <a:solidFill>
                          <a:srgbClr val="000000"/>
                        </a:solidFill>
                        <a:effectLst/>
                        <a:latin typeface="Arial" panose="020B0604020202020204" pitchFamily="34" charset="0"/>
                        <a:cs typeface="Arial" panose="020B0604020202020204" pitchFamily="34" charset="0"/>
                      </a:endParaRPr>
                    </a:p>
                  </a:txBody>
                  <a:tcPr marL="4083" marR="4083" marT="4083"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noFill/>
                  </a:tcPr>
                </a:tc>
                <a:extLst>
                  <a:ext uri="{0D108BD9-81ED-4DB2-BD59-A6C34878D82A}">
                    <a16:rowId xmlns:a16="http://schemas.microsoft.com/office/drawing/2014/main" val="2303396872"/>
                  </a:ext>
                </a:extLst>
              </a:tr>
              <a:tr h="273885">
                <a:tc>
                  <a:txBody>
                    <a:bodyPr/>
                    <a:lstStyle/>
                    <a:p>
                      <a:pPr algn="ctr" fontAlgn="b"/>
                      <a:r>
                        <a:rPr lang="en-US" sz="900" u="none" strike="noStrike" dirty="0">
                          <a:effectLst/>
                          <a:latin typeface="Arial" panose="020B0604020202020204" pitchFamily="34" charset="0"/>
                          <a:cs typeface="Arial" panose="020B0604020202020204" pitchFamily="34" charset="0"/>
                        </a:rPr>
                        <a:t>Series C</a:t>
                      </a:r>
                      <a:endParaRPr lang="en-US" sz="900" b="0" i="0" u="none" strike="noStrike" dirty="0">
                        <a:solidFill>
                          <a:srgbClr val="000000"/>
                        </a:solidFill>
                        <a:effectLst/>
                        <a:latin typeface="Arial" panose="020B0604020202020204" pitchFamily="34" charset="0"/>
                        <a:cs typeface="Arial" panose="020B0604020202020204" pitchFamily="34" charset="0"/>
                      </a:endParaRPr>
                    </a:p>
                  </a:txBody>
                  <a:tcPr marL="4083" marR="4083" marT="4083"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noFill/>
                  </a:tcPr>
                </a:tc>
                <a:tc>
                  <a:txBody>
                    <a:bodyPr/>
                    <a:lstStyle/>
                    <a:p>
                      <a:pPr algn="ctr" fontAlgn="b"/>
                      <a:r>
                        <a:rPr lang="en-US" sz="900" b="0" i="0" u="none" strike="noStrike" dirty="0">
                          <a:solidFill>
                            <a:srgbClr val="000000"/>
                          </a:solidFill>
                          <a:effectLst/>
                          <a:latin typeface="Arial" panose="020B0604020202020204" pitchFamily="34" charset="0"/>
                          <a:cs typeface="Arial" panose="020B0604020202020204" pitchFamily="34" charset="0"/>
                        </a:rPr>
                        <a:t>930.00</a:t>
                      </a:r>
                    </a:p>
                  </a:txBody>
                  <a:tcPr marL="6350" marR="6350" marT="635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noFill/>
                  </a:tcPr>
                </a:tc>
                <a:tc>
                  <a:txBody>
                    <a:bodyPr/>
                    <a:lstStyle/>
                    <a:p>
                      <a:pPr algn="ctr" fontAlgn="b"/>
                      <a:r>
                        <a:rPr lang="en-US" sz="900" u="none" strike="noStrike">
                          <a:effectLst/>
                          <a:latin typeface="Arial" panose="020B0604020202020204" pitchFamily="34" charset="0"/>
                          <a:cs typeface="Arial" panose="020B0604020202020204" pitchFamily="34" charset="0"/>
                        </a:rPr>
                        <a:t>70.00</a:t>
                      </a:r>
                      <a:endParaRPr lang="en-US" sz="900" b="0" i="0" u="none" strike="noStrike">
                        <a:solidFill>
                          <a:srgbClr val="000000"/>
                        </a:solidFill>
                        <a:effectLst/>
                        <a:latin typeface="Arial" panose="020B0604020202020204" pitchFamily="34" charset="0"/>
                        <a:cs typeface="Arial" panose="020B0604020202020204" pitchFamily="34" charset="0"/>
                      </a:endParaRPr>
                    </a:p>
                  </a:txBody>
                  <a:tcPr marL="4083" marR="4083" marT="4083"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noFill/>
                  </a:tcPr>
                </a:tc>
                <a:tc>
                  <a:txBody>
                    <a:bodyPr/>
                    <a:lstStyle/>
                    <a:p>
                      <a:pPr algn="ctr" fontAlgn="b"/>
                      <a:r>
                        <a:rPr lang="en-US" sz="900" u="none" strike="noStrike" dirty="0">
                          <a:effectLst/>
                          <a:latin typeface="Arial" panose="020B0604020202020204" pitchFamily="34" charset="0"/>
                          <a:cs typeface="Arial" panose="020B0604020202020204" pitchFamily="34" charset="0"/>
                        </a:rPr>
                        <a:t>1.42857x</a:t>
                      </a:r>
                      <a:endParaRPr lang="en-US" sz="900" b="0" i="0" u="none" strike="noStrike" dirty="0">
                        <a:solidFill>
                          <a:srgbClr val="000000"/>
                        </a:solidFill>
                        <a:effectLst/>
                        <a:latin typeface="Arial" panose="020B0604020202020204" pitchFamily="34" charset="0"/>
                        <a:cs typeface="Arial" panose="020B0604020202020204" pitchFamily="34" charset="0"/>
                      </a:endParaRPr>
                    </a:p>
                  </a:txBody>
                  <a:tcPr marL="4083" marR="4083" marT="4083"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noFill/>
                  </a:tcPr>
                </a:tc>
                <a:tc>
                  <a:txBody>
                    <a:bodyPr/>
                    <a:lstStyle/>
                    <a:p>
                      <a:pPr algn="ctr" fontAlgn="b"/>
                      <a:r>
                        <a:rPr lang="en-US" sz="900" u="none" strike="noStrike" dirty="0">
                          <a:effectLst/>
                          <a:latin typeface="Arial" panose="020B0604020202020204" pitchFamily="34" charset="0"/>
                          <a:cs typeface="Arial" panose="020B0604020202020204" pitchFamily="34" charset="0"/>
                        </a:rPr>
                        <a:t>Yes. If IPO price &lt;$33.8216</a:t>
                      </a:r>
                      <a:endParaRPr lang="en-US" sz="900" b="0" i="0" u="none" strike="noStrike" dirty="0">
                        <a:solidFill>
                          <a:srgbClr val="000000"/>
                        </a:solidFill>
                        <a:effectLst/>
                        <a:latin typeface="Arial" panose="020B0604020202020204" pitchFamily="34" charset="0"/>
                        <a:cs typeface="Arial" panose="020B0604020202020204" pitchFamily="34" charset="0"/>
                      </a:endParaRPr>
                    </a:p>
                  </a:txBody>
                  <a:tcPr marL="4083" marR="4083" marT="4083"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noFill/>
                  </a:tcPr>
                </a:tc>
                <a:extLst>
                  <a:ext uri="{0D108BD9-81ED-4DB2-BD59-A6C34878D82A}">
                    <a16:rowId xmlns:a16="http://schemas.microsoft.com/office/drawing/2014/main" val="1775507889"/>
                  </a:ext>
                </a:extLst>
              </a:tr>
              <a:tr h="273885">
                <a:tc>
                  <a:txBody>
                    <a:bodyPr/>
                    <a:lstStyle/>
                    <a:p>
                      <a:pPr algn="ctr" fontAlgn="b"/>
                      <a:r>
                        <a:rPr lang="en-US" sz="900" u="none" strike="noStrike" dirty="0">
                          <a:effectLst/>
                          <a:latin typeface="Arial" panose="020B0604020202020204" pitchFamily="34" charset="0"/>
                          <a:cs typeface="Arial" panose="020B0604020202020204" pitchFamily="34" charset="0"/>
                        </a:rPr>
                        <a:t>Series D</a:t>
                      </a:r>
                      <a:endParaRPr lang="en-US" sz="900" b="0" i="0" u="none" strike="noStrike" dirty="0">
                        <a:solidFill>
                          <a:srgbClr val="000000"/>
                        </a:solidFill>
                        <a:effectLst/>
                        <a:latin typeface="Arial" panose="020B0604020202020204" pitchFamily="34" charset="0"/>
                        <a:cs typeface="Arial" panose="020B0604020202020204" pitchFamily="34" charset="0"/>
                      </a:endParaRPr>
                    </a:p>
                  </a:txBody>
                  <a:tcPr marL="4083" marR="4083" marT="4083"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noFill/>
                  </a:tcPr>
                </a:tc>
                <a:tc>
                  <a:txBody>
                    <a:bodyPr/>
                    <a:lstStyle/>
                    <a:p>
                      <a:pPr algn="ctr" fontAlgn="b"/>
                      <a:r>
                        <a:rPr lang="en-US" sz="900" b="0" i="0" u="none" strike="noStrike" dirty="0">
                          <a:solidFill>
                            <a:srgbClr val="000000"/>
                          </a:solidFill>
                          <a:effectLst/>
                          <a:latin typeface="Arial" panose="020B0604020202020204" pitchFamily="34" charset="0"/>
                          <a:cs typeface="Arial" panose="020B0604020202020204" pitchFamily="34" charset="0"/>
                        </a:rPr>
                        <a:t>1600.00</a:t>
                      </a:r>
                    </a:p>
                  </a:txBody>
                  <a:tcPr marL="6350" marR="6350" marT="635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noFill/>
                  </a:tcPr>
                </a:tc>
                <a:tc>
                  <a:txBody>
                    <a:bodyPr/>
                    <a:lstStyle/>
                    <a:p>
                      <a:pPr algn="ctr" fontAlgn="b"/>
                      <a:r>
                        <a:rPr lang="en-US" sz="900" u="none" strike="noStrike">
                          <a:effectLst/>
                          <a:latin typeface="Arial" panose="020B0604020202020204" pitchFamily="34" charset="0"/>
                          <a:cs typeface="Arial" panose="020B0604020202020204" pitchFamily="34" charset="0"/>
                        </a:rPr>
                        <a:t>104.00</a:t>
                      </a:r>
                      <a:endParaRPr lang="en-US" sz="900" b="0" i="0" u="none" strike="noStrike">
                        <a:solidFill>
                          <a:srgbClr val="000000"/>
                        </a:solidFill>
                        <a:effectLst/>
                        <a:latin typeface="Arial" panose="020B0604020202020204" pitchFamily="34" charset="0"/>
                        <a:cs typeface="Arial" panose="020B0604020202020204" pitchFamily="34" charset="0"/>
                      </a:endParaRPr>
                    </a:p>
                  </a:txBody>
                  <a:tcPr marL="4083" marR="4083" marT="4083"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noFill/>
                  </a:tcPr>
                </a:tc>
                <a:tc>
                  <a:txBody>
                    <a:bodyPr/>
                    <a:lstStyle/>
                    <a:p>
                      <a:pPr algn="ctr" fontAlgn="b"/>
                      <a:r>
                        <a:rPr lang="en-US" sz="900" u="none" strike="noStrike" dirty="0">
                          <a:effectLst/>
                          <a:latin typeface="Arial" panose="020B0604020202020204" pitchFamily="34" charset="0"/>
                          <a:cs typeface="Arial" panose="020B0604020202020204" pitchFamily="34" charset="0"/>
                        </a:rPr>
                        <a:t>1x</a:t>
                      </a:r>
                      <a:endParaRPr lang="en-US" sz="900" b="0" i="0" u="none" strike="noStrike" dirty="0">
                        <a:solidFill>
                          <a:srgbClr val="000000"/>
                        </a:solidFill>
                        <a:effectLst/>
                        <a:latin typeface="Arial" panose="020B0604020202020204" pitchFamily="34" charset="0"/>
                        <a:cs typeface="Arial" panose="020B0604020202020204" pitchFamily="34" charset="0"/>
                      </a:endParaRPr>
                    </a:p>
                  </a:txBody>
                  <a:tcPr marL="4083" marR="4083" marT="4083"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noFill/>
                  </a:tcPr>
                </a:tc>
                <a:tc>
                  <a:txBody>
                    <a:bodyPr/>
                    <a:lstStyle/>
                    <a:p>
                      <a:pPr algn="ctr" fontAlgn="b"/>
                      <a:r>
                        <a:rPr lang="en-US" sz="900" u="none" strike="noStrike" dirty="0">
                          <a:effectLst/>
                          <a:latin typeface="Arial" panose="020B0604020202020204" pitchFamily="34" charset="0"/>
                          <a:cs typeface="Arial" panose="020B0604020202020204" pitchFamily="34" charset="0"/>
                        </a:rPr>
                        <a:t>Yes. If IPO price &lt;$33.8216</a:t>
                      </a:r>
                      <a:endParaRPr lang="en-US" sz="900" b="0" i="0" u="none" strike="noStrike" dirty="0">
                        <a:solidFill>
                          <a:srgbClr val="000000"/>
                        </a:solidFill>
                        <a:effectLst/>
                        <a:latin typeface="Arial" panose="020B0604020202020204" pitchFamily="34" charset="0"/>
                        <a:cs typeface="Arial" panose="020B0604020202020204" pitchFamily="34" charset="0"/>
                      </a:endParaRPr>
                    </a:p>
                  </a:txBody>
                  <a:tcPr marL="4083" marR="4083" marT="4083"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noFill/>
                  </a:tcPr>
                </a:tc>
                <a:extLst>
                  <a:ext uri="{0D108BD9-81ED-4DB2-BD59-A6C34878D82A}">
                    <a16:rowId xmlns:a16="http://schemas.microsoft.com/office/drawing/2014/main" val="1569071128"/>
                  </a:ext>
                </a:extLst>
              </a:tr>
              <a:tr h="273885">
                <a:tc>
                  <a:txBody>
                    <a:bodyPr/>
                    <a:lstStyle/>
                    <a:p>
                      <a:pPr algn="ctr" fontAlgn="b"/>
                      <a:r>
                        <a:rPr lang="en-US" sz="900" u="none" strike="noStrike" dirty="0">
                          <a:effectLst/>
                          <a:latin typeface="Arial" panose="020B0604020202020204" pitchFamily="34" charset="0"/>
                          <a:cs typeface="Arial" panose="020B0604020202020204" pitchFamily="34" charset="0"/>
                        </a:rPr>
                        <a:t>Series E</a:t>
                      </a:r>
                      <a:endParaRPr lang="en-US" sz="900" b="0" i="0" u="none" strike="noStrike" dirty="0">
                        <a:solidFill>
                          <a:srgbClr val="000000"/>
                        </a:solidFill>
                        <a:effectLst/>
                        <a:latin typeface="Arial" panose="020B0604020202020204" pitchFamily="34" charset="0"/>
                        <a:cs typeface="Arial" panose="020B0604020202020204" pitchFamily="34" charset="0"/>
                      </a:endParaRPr>
                    </a:p>
                  </a:txBody>
                  <a:tcPr marL="4083" marR="4083" marT="4083"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noFill/>
                  </a:tcPr>
                </a:tc>
                <a:tc>
                  <a:txBody>
                    <a:bodyPr/>
                    <a:lstStyle/>
                    <a:p>
                      <a:pPr algn="ctr" fontAlgn="b"/>
                      <a:r>
                        <a:rPr lang="en-US" sz="900" b="0" i="0" u="none" strike="noStrike" dirty="0">
                          <a:solidFill>
                            <a:srgbClr val="000000"/>
                          </a:solidFill>
                          <a:effectLst/>
                          <a:latin typeface="Arial" panose="020B0604020202020204" pitchFamily="34" charset="0"/>
                          <a:cs typeface="Arial" panose="020B0604020202020204" pitchFamily="34" charset="0"/>
                        </a:rPr>
                        <a:t>925.00</a:t>
                      </a:r>
                    </a:p>
                  </a:txBody>
                  <a:tcPr marL="6350" marR="6350" marT="635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noFill/>
                  </a:tcPr>
                </a:tc>
                <a:tc>
                  <a:txBody>
                    <a:bodyPr/>
                    <a:lstStyle/>
                    <a:p>
                      <a:pPr algn="ctr" fontAlgn="b"/>
                      <a:r>
                        <a:rPr lang="en-US" sz="900" u="none" strike="noStrike">
                          <a:effectLst/>
                          <a:latin typeface="Arial" panose="020B0604020202020204" pitchFamily="34" charset="0"/>
                          <a:cs typeface="Arial" panose="020B0604020202020204" pitchFamily="34" charset="0"/>
                        </a:rPr>
                        <a:t>67.82</a:t>
                      </a:r>
                      <a:endParaRPr lang="en-US" sz="900" b="0" i="0" u="none" strike="noStrike">
                        <a:solidFill>
                          <a:srgbClr val="000000"/>
                        </a:solidFill>
                        <a:effectLst/>
                        <a:latin typeface="Arial" panose="020B0604020202020204" pitchFamily="34" charset="0"/>
                        <a:cs typeface="Arial" panose="020B0604020202020204" pitchFamily="34" charset="0"/>
                      </a:endParaRPr>
                    </a:p>
                  </a:txBody>
                  <a:tcPr marL="4083" marR="4083" marT="4083"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noFill/>
                  </a:tcPr>
                </a:tc>
                <a:tc>
                  <a:txBody>
                    <a:bodyPr/>
                    <a:lstStyle/>
                    <a:p>
                      <a:pPr algn="ctr" fontAlgn="b"/>
                      <a:r>
                        <a:rPr lang="en-US" sz="900" u="none" strike="noStrike">
                          <a:effectLst/>
                          <a:latin typeface="Arial" panose="020B0604020202020204" pitchFamily="34" charset="0"/>
                          <a:cs typeface="Arial" panose="020B0604020202020204" pitchFamily="34" charset="0"/>
                        </a:rPr>
                        <a:t>1x</a:t>
                      </a:r>
                      <a:endParaRPr lang="en-US" sz="900" b="0" i="0" u="none" strike="noStrike">
                        <a:solidFill>
                          <a:srgbClr val="000000"/>
                        </a:solidFill>
                        <a:effectLst/>
                        <a:latin typeface="Arial" panose="020B0604020202020204" pitchFamily="34" charset="0"/>
                        <a:cs typeface="Arial" panose="020B0604020202020204" pitchFamily="34" charset="0"/>
                      </a:endParaRPr>
                    </a:p>
                  </a:txBody>
                  <a:tcPr marL="4083" marR="4083" marT="4083"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noFill/>
                  </a:tcPr>
                </a:tc>
                <a:tc>
                  <a:txBody>
                    <a:bodyPr/>
                    <a:lstStyle/>
                    <a:p>
                      <a:pPr algn="ctr" fontAlgn="b"/>
                      <a:r>
                        <a:rPr lang="en-US" sz="900" u="none" strike="noStrike" dirty="0">
                          <a:effectLst/>
                          <a:latin typeface="Arial" panose="020B0604020202020204" pitchFamily="34" charset="0"/>
                          <a:cs typeface="Arial" panose="020B0604020202020204" pitchFamily="34" charset="0"/>
                        </a:rPr>
                        <a:t>Yes. If IPO price &lt;$24.5060</a:t>
                      </a:r>
                      <a:endParaRPr lang="en-US" sz="900" b="0" i="0" u="none" strike="noStrike" dirty="0">
                        <a:solidFill>
                          <a:srgbClr val="000000"/>
                        </a:solidFill>
                        <a:effectLst/>
                        <a:latin typeface="Arial" panose="020B0604020202020204" pitchFamily="34" charset="0"/>
                        <a:cs typeface="Arial" panose="020B0604020202020204" pitchFamily="34" charset="0"/>
                      </a:endParaRPr>
                    </a:p>
                  </a:txBody>
                  <a:tcPr marL="4083" marR="4083" marT="4083"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noFill/>
                  </a:tcPr>
                </a:tc>
                <a:extLst>
                  <a:ext uri="{0D108BD9-81ED-4DB2-BD59-A6C34878D82A}">
                    <a16:rowId xmlns:a16="http://schemas.microsoft.com/office/drawing/2014/main" val="187360818"/>
                  </a:ext>
                </a:extLst>
              </a:tr>
              <a:tr h="328250">
                <a:tc>
                  <a:txBody>
                    <a:bodyPr/>
                    <a:lstStyle/>
                    <a:p>
                      <a:pPr algn="ctr" fontAlgn="b"/>
                      <a:r>
                        <a:rPr lang="en-US" sz="900" u="none" strike="noStrike" dirty="0">
                          <a:effectLst/>
                          <a:latin typeface="Arial" panose="020B0604020202020204" pitchFamily="34" charset="0"/>
                          <a:cs typeface="Arial" panose="020B0604020202020204" pitchFamily="34" charset="0"/>
                        </a:rPr>
                        <a:t>Series F</a:t>
                      </a:r>
                      <a:endParaRPr lang="en-US" sz="900" b="0" i="0" u="none" strike="noStrike" dirty="0">
                        <a:solidFill>
                          <a:srgbClr val="000000"/>
                        </a:solidFill>
                        <a:effectLst/>
                        <a:latin typeface="Arial" panose="020B0604020202020204" pitchFamily="34" charset="0"/>
                        <a:cs typeface="Arial" panose="020B0604020202020204" pitchFamily="34" charset="0"/>
                      </a:endParaRPr>
                    </a:p>
                  </a:txBody>
                  <a:tcPr marL="4083" marR="4083" marT="4083"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noFill/>
                  </a:tcPr>
                </a:tc>
                <a:tc>
                  <a:txBody>
                    <a:bodyPr/>
                    <a:lstStyle/>
                    <a:p>
                      <a:pPr algn="ctr" fontAlgn="b"/>
                      <a:endParaRPr lang="en-US" sz="900" b="0" i="0" u="none" strike="noStrike" dirty="0">
                        <a:solidFill>
                          <a:srgbClr val="000000"/>
                        </a:solidFill>
                        <a:effectLst/>
                        <a:latin typeface="Arial" panose="020B0604020202020204" pitchFamily="34" charset="0"/>
                        <a:cs typeface="Arial" panose="020B0604020202020204" pitchFamily="34" charset="0"/>
                      </a:endParaRPr>
                    </a:p>
                  </a:txBody>
                  <a:tcPr marL="4083" marR="4083" marT="4083"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noFill/>
                  </a:tcPr>
                </a:tc>
                <a:tc>
                  <a:txBody>
                    <a:bodyPr/>
                    <a:lstStyle/>
                    <a:p>
                      <a:pPr algn="ctr" fontAlgn="b"/>
                      <a:r>
                        <a:rPr lang="en-US" sz="900" u="none" strike="noStrike">
                          <a:effectLst/>
                          <a:latin typeface="Arial" panose="020B0604020202020204" pitchFamily="34" charset="0"/>
                          <a:cs typeface="Arial" panose="020B0604020202020204" pitchFamily="34" charset="0"/>
                        </a:rPr>
                        <a:t>50.00</a:t>
                      </a:r>
                      <a:endParaRPr lang="en-US" sz="900" b="0" i="0" u="none" strike="noStrike">
                        <a:solidFill>
                          <a:srgbClr val="000000"/>
                        </a:solidFill>
                        <a:effectLst/>
                        <a:latin typeface="Arial" panose="020B0604020202020204" pitchFamily="34" charset="0"/>
                        <a:cs typeface="Arial" panose="020B0604020202020204" pitchFamily="34" charset="0"/>
                      </a:endParaRPr>
                    </a:p>
                  </a:txBody>
                  <a:tcPr marL="4083" marR="4083" marT="4083"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noFill/>
                  </a:tcPr>
                </a:tc>
                <a:tc>
                  <a:txBody>
                    <a:bodyPr/>
                    <a:lstStyle/>
                    <a:p>
                      <a:pPr algn="ctr" fontAlgn="b"/>
                      <a:r>
                        <a:rPr lang="en-US" sz="900" u="none" strike="noStrike" dirty="0">
                          <a:effectLst/>
                          <a:latin typeface="Arial" panose="020B0604020202020204" pitchFamily="34" charset="0"/>
                          <a:cs typeface="Arial" panose="020B0604020202020204" pitchFamily="34" charset="0"/>
                        </a:rPr>
                        <a:t>1x</a:t>
                      </a:r>
                      <a:endParaRPr lang="en-US" sz="900" b="0" i="0" u="none" strike="noStrike" dirty="0">
                        <a:solidFill>
                          <a:srgbClr val="000000"/>
                        </a:solidFill>
                        <a:effectLst/>
                        <a:latin typeface="Arial" panose="020B0604020202020204" pitchFamily="34" charset="0"/>
                        <a:cs typeface="Arial" panose="020B0604020202020204" pitchFamily="34" charset="0"/>
                      </a:endParaRPr>
                    </a:p>
                  </a:txBody>
                  <a:tcPr marL="4083" marR="4083" marT="4083"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noFill/>
                  </a:tcPr>
                </a:tc>
                <a:tc>
                  <a:txBody>
                    <a:bodyPr/>
                    <a:lstStyle/>
                    <a:p>
                      <a:pPr algn="ctr" fontAlgn="b"/>
                      <a:r>
                        <a:rPr lang="en-US" sz="900" u="none" strike="noStrike" dirty="0">
                          <a:effectLst/>
                          <a:latin typeface="Arial" panose="020B0604020202020204" pitchFamily="34" charset="0"/>
                          <a:cs typeface="Arial" panose="020B0604020202020204" pitchFamily="34" charset="0"/>
                        </a:rPr>
                        <a:t>Yes. If IPO price &lt;$24.5060</a:t>
                      </a:r>
                      <a:endParaRPr lang="en-US" sz="900" b="0" i="0" u="none" strike="noStrike" dirty="0">
                        <a:solidFill>
                          <a:srgbClr val="000000"/>
                        </a:solidFill>
                        <a:effectLst/>
                        <a:latin typeface="Arial" panose="020B0604020202020204" pitchFamily="34" charset="0"/>
                        <a:cs typeface="Arial" panose="020B0604020202020204" pitchFamily="34" charset="0"/>
                      </a:endParaRPr>
                    </a:p>
                  </a:txBody>
                  <a:tcPr marL="4083" marR="4083" marT="4083"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noFill/>
                  </a:tcPr>
                </a:tc>
                <a:extLst>
                  <a:ext uri="{0D108BD9-81ED-4DB2-BD59-A6C34878D82A}">
                    <a16:rowId xmlns:a16="http://schemas.microsoft.com/office/drawing/2014/main" val="2582696493"/>
                  </a:ext>
                </a:extLst>
              </a:tr>
            </a:tbl>
          </a:graphicData>
        </a:graphic>
      </p:graphicFrame>
      <p:pic>
        <p:nvPicPr>
          <p:cNvPr id="9" name="Picture 8" descr="Hand Drawn Arrows PNG Image Transparent | OnlyGFX.com">
            <a:extLst>
              <a:ext uri="{FF2B5EF4-FFF2-40B4-BE49-F238E27FC236}">
                <a16:creationId xmlns:a16="http://schemas.microsoft.com/office/drawing/2014/main" id="{C37AF432-B705-4B95-ABC7-C7416625A490}"/>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913165" y="4816832"/>
            <a:ext cx="557655" cy="278291"/>
          </a:xfrm>
          <a:prstGeom prst="rect">
            <a:avLst/>
          </a:prstGeom>
          <a:noFill/>
          <a:extLst>
            <a:ext uri="{909E8E84-426E-40DD-AFC4-6F175D3DCCD1}">
              <a14:hiddenFill xmlns:a14="http://schemas.microsoft.com/office/drawing/2010/main">
                <a:solidFill>
                  <a:srgbClr val="FFFFFF"/>
                </a:solidFill>
              </a14:hiddenFill>
            </a:ext>
          </a:extLst>
        </p:spPr>
      </p:pic>
      <p:sp>
        <p:nvSpPr>
          <p:cNvPr id="10" name="TextBox 9">
            <a:extLst>
              <a:ext uri="{FF2B5EF4-FFF2-40B4-BE49-F238E27FC236}">
                <a16:creationId xmlns:a16="http://schemas.microsoft.com/office/drawing/2014/main" id="{67DC7E55-1BC3-4EDA-9F51-71DAD302AC75}"/>
              </a:ext>
            </a:extLst>
          </p:cNvPr>
          <p:cNvSpPr txBox="1"/>
          <p:nvPr/>
        </p:nvSpPr>
        <p:spPr>
          <a:xfrm>
            <a:off x="2483768" y="4725144"/>
            <a:ext cx="4104456" cy="461665"/>
          </a:xfrm>
          <a:prstGeom prst="rect">
            <a:avLst/>
          </a:prstGeom>
          <a:noFill/>
        </p:spPr>
        <p:txBody>
          <a:bodyPr wrap="square" rtlCol="0">
            <a:spAutoFit/>
          </a:bodyPr>
          <a:lstStyle/>
          <a:p>
            <a:r>
              <a:rPr lang="en-US" sz="1200" b="1" dirty="0">
                <a:latin typeface="Arial" panose="020B0604020202020204" pitchFamily="34" charset="0"/>
                <a:cs typeface="Arial" panose="020B0604020202020204" pitchFamily="34" charset="0"/>
              </a:rPr>
              <a:t>Company so unsuccessful around Series C that heavy protection was sought</a:t>
            </a:r>
          </a:p>
        </p:txBody>
      </p:sp>
    </p:spTree>
    <p:extLst>
      <p:ext uri="{BB962C8B-B14F-4D97-AF65-F5344CB8AC3E}">
        <p14:creationId xmlns:p14="http://schemas.microsoft.com/office/powerpoint/2010/main" val="178112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02B852CE-A9D7-4963-950E-39ACAF3C489C}"/>
              </a:ext>
            </a:extLst>
          </p:cNvPr>
          <p:cNvSpPr>
            <a:spLocks noGrp="1"/>
          </p:cNvSpPr>
          <p:nvPr>
            <p:ph type="body" sz="quarter" idx="13"/>
          </p:nvPr>
        </p:nvSpPr>
        <p:spPr/>
        <p:txBody>
          <a:bodyPr/>
          <a:lstStyle/>
          <a:p>
            <a:r>
              <a:rPr lang="en-US" dirty="0"/>
              <a:t>The ‘Cap’ Table </a:t>
            </a:r>
            <a:r>
              <a:rPr lang="en-US" sz="1200" dirty="0"/>
              <a:t>(Different ‘Series’ of Preferred Shares)</a:t>
            </a:r>
            <a:endParaRPr lang="en-US" dirty="0"/>
          </a:p>
        </p:txBody>
      </p:sp>
      <p:sp>
        <p:nvSpPr>
          <p:cNvPr id="3" name="Slide Number Placeholder 2">
            <a:extLst>
              <a:ext uri="{FF2B5EF4-FFF2-40B4-BE49-F238E27FC236}">
                <a16:creationId xmlns:a16="http://schemas.microsoft.com/office/drawing/2014/main" id="{73859B66-9FCE-4800-BBC7-F9803C6AC98F}"/>
              </a:ext>
            </a:extLst>
          </p:cNvPr>
          <p:cNvSpPr>
            <a:spLocks noGrp="1"/>
          </p:cNvSpPr>
          <p:nvPr>
            <p:ph type="sldNum" sz="quarter" idx="12"/>
          </p:nvPr>
        </p:nvSpPr>
        <p:spPr/>
        <p:txBody>
          <a:bodyPr/>
          <a:lstStyle/>
          <a:p>
            <a:fld id="{C76FEBDD-00E6-4BCE-81BB-64ADCF1A94EA}" type="slidenum">
              <a:rPr lang="de-DE" smtClean="0"/>
              <a:pPr/>
              <a:t>4</a:t>
            </a:fld>
            <a:endParaRPr lang="de-DE"/>
          </a:p>
        </p:txBody>
      </p:sp>
      <p:graphicFrame>
        <p:nvGraphicFramePr>
          <p:cNvPr id="4" name="Table 3">
            <a:extLst>
              <a:ext uri="{FF2B5EF4-FFF2-40B4-BE49-F238E27FC236}">
                <a16:creationId xmlns:a16="http://schemas.microsoft.com/office/drawing/2014/main" id="{9AF40970-7589-4946-AFE9-D0DEBAAC3F07}"/>
              </a:ext>
            </a:extLst>
          </p:cNvPr>
          <p:cNvGraphicFramePr>
            <a:graphicFrameLocks noGrp="1"/>
          </p:cNvGraphicFramePr>
          <p:nvPr>
            <p:extLst>
              <p:ext uri="{D42A27DB-BD31-4B8C-83A1-F6EECF244321}">
                <p14:modId xmlns:p14="http://schemas.microsoft.com/office/powerpoint/2010/main" val="2079374623"/>
              </p:ext>
            </p:extLst>
          </p:nvPr>
        </p:nvGraphicFramePr>
        <p:xfrm>
          <a:off x="467544" y="2060848"/>
          <a:ext cx="8208913" cy="2416933"/>
        </p:xfrm>
        <a:graphic>
          <a:graphicData uri="http://schemas.openxmlformats.org/drawingml/2006/table">
            <a:tbl>
              <a:tblPr firstRow="1" firstCol="1" bandRow="1">
                <a:tableStyleId>{5C22544A-7EE6-4342-B048-85BDC9FD1C3A}</a:tableStyleId>
              </a:tblPr>
              <a:tblGrid>
                <a:gridCol w="648073">
                  <a:extLst>
                    <a:ext uri="{9D8B030D-6E8A-4147-A177-3AD203B41FA5}">
                      <a16:colId xmlns:a16="http://schemas.microsoft.com/office/drawing/2014/main" val="3262024178"/>
                    </a:ext>
                  </a:extLst>
                </a:gridCol>
                <a:gridCol w="576064">
                  <a:extLst>
                    <a:ext uri="{9D8B030D-6E8A-4147-A177-3AD203B41FA5}">
                      <a16:colId xmlns:a16="http://schemas.microsoft.com/office/drawing/2014/main" val="4016641901"/>
                    </a:ext>
                  </a:extLst>
                </a:gridCol>
                <a:gridCol w="792088">
                  <a:extLst>
                    <a:ext uri="{9D8B030D-6E8A-4147-A177-3AD203B41FA5}">
                      <a16:colId xmlns:a16="http://schemas.microsoft.com/office/drawing/2014/main" val="2715862054"/>
                    </a:ext>
                  </a:extLst>
                </a:gridCol>
                <a:gridCol w="2664296">
                  <a:extLst>
                    <a:ext uri="{9D8B030D-6E8A-4147-A177-3AD203B41FA5}">
                      <a16:colId xmlns:a16="http://schemas.microsoft.com/office/drawing/2014/main" val="1183163197"/>
                    </a:ext>
                  </a:extLst>
                </a:gridCol>
                <a:gridCol w="882098">
                  <a:extLst>
                    <a:ext uri="{9D8B030D-6E8A-4147-A177-3AD203B41FA5}">
                      <a16:colId xmlns:a16="http://schemas.microsoft.com/office/drawing/2014/main" val="957529371"/>
                    </a:ext>
                  </a:extLst>
                </a:gridCol>
                <a:gridCol w="882098">
                  <a:extLst>
                    <a:ext uri="{9D8B030D-6E8A-4147-A177-3AD203B41FA5}">
                      <a16:colId xmlns:a16="http://schemas.microsoft.com/office/drawing/2014/main" val="2203459110"/>
                    </a:ext>
                  </a:extLst>
                </a:gridCol>
                <a:gridCol w="882098">
                  <a:extLst>
                    <a:ext uri="{9D8B030D-6E8A-4147-A177-3AD203B41FA5}">
                      <a16:colId xmlns:a16="http://schemas.microsoft.com/office/drawing/2014/main" val="675508477"/>
                    </a:ext>
                  </a:extLst>
                </a:gridCol>
                <a:gridCol w="882098">
                  <a:extLst>
                    <a:ext uri="{9D8B030D-6E8A-4147-A177-3AD203B41FA5}">
                      <a16:colId xmlns:a16="http://schemas.microsoft.com/office/drawing/2014/main" val="3942916901"/>
                    </a:ext>
                  </a:extLst>
                </a:gridCol>
              </a:tblGrid>
              <a:tr h="496693">
                <a:tc>
                  <a:txBody>
                    <a:bodyPr/>
                    <a:lstStyle/>
                    <a:p>
                      <a:pPr marL="0" marR="0" algn="ctr">
                        <a:lnSpc>
                          <a:spcPct val="115000"/>
                        </a:lnSpc>
                        <a:spcBef>
                          <a:spcPts val="0"/>
                        </a:spcBef>
                        <a:spcAft>
                          <a:spcPts val="0"/>
                        </a:spcAft>
                      </a:pPr>
                      <a:r>
                        <a:rPr lang="en-GB" sz="800" b="1" cap="none" baseline="0" dirty="0">
                          <a:solidFill>
                            <a:schemeClr val="bg1"/>
                          </a:solidFill>
                          <a:effectLst/>
                          <a:latin typeface="Arial" panose="020B0604020202020204" pitchFamily="34" charset="0"/>
                          <a:cs typeface="Arial" panose="020B0604020202020204" pitchFamily="34" charset="0"/>
                        </a:rPr>
                        <a:t>Series</a:t>
                      </a:r>
                      <a:endParaRPr lang="en-US" sz="1050" b="1" cap="none" baseline="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58185" marR="58185"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1"/>
                    </a:solidFill>
                  </a:tcPr>
                </a:tc>
                <a:tc>
                  <a:txBody>
                    <a:bodyPr/>
                    <a:lstStyle/>
                    <a:p>
                      <a:pPr marL="0" marR="0" algn="ctr">
                        <a:lnSpc>
                          <a:spcPct val="115000"/>
                        </a:lnSpc>
                        <a:spcBef>
                          <a:spcPts val="0"/>
                        </a:spcBef>
                        <a:spcAft>
                          <a:spcPts val="0"/>
                        </a:spcAft>
                      </a:pPr>
                      <a:r>
                        <a:rPr lang="en-GB" sz="800" b="1" cap="none" baseline="0" dirty="0">
                          <a:solidFill>
                            <a:schemeClr val="bg1"/>
                          </a:solidFill>
                          <a:effectLst/>
                          <a:latin typeface="Arial" panose="020B0604020202020204" pitchFamily="34" charset="0"/>
                          <a:cs typeface="Arial" panose="020B0604020202020204" pitchFamily="34" charset="0"/>
                        </a:rPr>
                        <a:t>Date</a:t>
                      </a:r>
                      <a:endParaRPr lang="en-US" sz="1050" b="1" cap="none" baseline="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58185" marR="58185"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1"/>
                    </a:solidFill>
                  </a:tcPr>
                </a:tc>
                <a:tc>
                  <a:txBody>
                    <a:bodyPr/>
                    <a:lstStyle/>
                    <a:p>
                      <a:pPr marL="0" marR="0" algn="ctr">
                        <a:lnSpc>
                          <a:spcPct val="115000"/>
                        </a:lnSpc>
                        <a:spcBef>
                          <a:spcPts val="0"/>
                        </a:spcBef>
                        <a:spcAft>
                          <a:spcPts val="0"/>
                        </a:spcAft>
                      </a:pPr>
                      <a:r>
                        <a:rPr lang="en-GB" sz="800" b="1" cap="none" baseline="0" dirty="0">
                          <a:solidFill>
                            <a:schemeClr val="bg1"/>
                          </a:solidFill>
                          <a:effectLst/>
                          <a:latin typeface="Arial" panose="020B0604020202020204" pitchFamily="34" charset="0"/>
                          <a:cs typeface="Arial" panose="020B0604020202020204" pitchFamily="34" charset="0"/>
                        </a:rPr>
                        <a:t>Invested Amount ($</a:t>
                      </a:r>
                      <a:r>
                        <a:rPr lang="en-GB" sz="800" b="1" cap="none" baseline="0" dirty="0" err="1">
                          <a:solidFill>
                            <a:schemeClr val="bg1"/>
                          </a:solidFill>
                          <a:effectLst/>
                          <a:latin typeface="Arial" panose="020B0604020202020204" pitchFamily="34" charset="0"/>
                          <a:cs typeface="Arial" panose="020B0604020202020204" pitchFamily="34" charset="0"/>
                        </a:rPr>
                        <a:t>mn</a:t>
                      </a:r>
                      <a:r>
                        <a:rPr lang="en-GB" sz="800" b="1" cap="none" baseline="0" dirty="0">
                          <a:solidFill>
                            <a:schemeClr val="bg1"/>
                          </a:solidFill>
                          <a:effectLst/>
                          <a:latin typeface="Arial" panose="020B0604020202020204" pitchFamily="34" charset="0"/>
                          <a:cs typeface="Arial" panose="020B0604020202020204" pitchFamily="34" charset="0"/>
                        </a:rPr>
                        <a:t>.)</a:t>
                      </a:r>
                      <a:endParaRPr lang="en-US" sz="1050" b="1" cap="none" baseline="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58185" marR="58185"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1"/>
                    </a:solidFill>
                  </a:tcPr>
                </a:tc>
                <a:tc>
                  <a:txBody>
                    <a:bodyPr/>
                    <a:lstStyle/>
                    <a:p>
                      <a:pPr marL="0" marR="0" algn="ctr">
                        <a:lnSpc>
                          <a:spcPct val="115000"/>
                        </a:lnSpc>
                        <a:spcBef>
                          <a:spcPts val="0"/>
                        </a:spcBef>
                        <a:spcAft>
                          <a:spcPts val="0"/>
                        </a:spcAft>
                      </a:pPr>
                      <a:r>
                        <a:rPr lang="en-GB" sz="800" b="1" cap="none" baseline="0" dirty="0">
                          <a:solidFill>
                            <a:schemeClr val="bg1"/>
                          </a:solidFill>
                          <a:effectLst/>
                          <a:latin typeface="Arial" panose="020B0604020202020204" pitchFamily="34" charset="0"/>
                          <a:cs typeface="Arial" panose="020B0604020202020204" pitchFamily="34" charset="0"/>
                        </a:rPr>
                        <a:t>Investors</a:t>
                      </a:r>
                      <a:endParaRPr lang="en-US" sz="1050" b="1" cap="none" baseline="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58185" marR="58185"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1"/>
                    </a:solidFill>
                  </a:tcPr>
                </a:tc>
                <a:tc>
                  <a:txBody>
                    <a:bodyPr/>
                    <a:lstStyle/>
                    <a:p>
                      <a:pPr marL="0" marR="0" algn="ctr">
                        <a:lnSpc>
                          <a:spcPct val="115000"/>
                        </a:lnSpc>
                        <a:spcBef>
                          <a:spcPts val="0"/>
                        </a:spcBef>
                        <a:spcAft>
                          <a:spcPts val="0"/>
                        </a:spcAft>
                      </a:pPr>
                      <a:r>
                        <a:rPr lang="en-GB" sz="800" b="1" cap="none" baseline="0" dirty="0">
                          <a:solidFill>
                            <a:schemeClr val="bg1"/>
                          </a:solidFill>
                          <a:effectLst/>
                          <a:latin typeface="Arial" panose="020B0604020202020204" pitchFamily="34" charset="0"/>
                          <a:cs typeface="Arial" panose="020B0604020202020204" pitchFamily="34" charset="0"/>
                        </a:rPr>
                        <a:t>Valuation pre-Money ($</a:t>
                      </a:r>
                      <a:r>
                        <a:rPr lang="en-GB" sz="800" b="1" cap="none" baseline="0" dirty="0" err="1">
                          <a:solidFill>
                            <a:schemeClr val="bg1"/>
                          </a:solidFill>
                          <a:effectLst/>
                          <a:latin typeface="Arial" panose="020B0604020202020204" pitchFamily="34" charset="0"/>
                          <a:cs typeface="Arial" panose="020B0604020202020204" pitchFamily="34" charset="0"/>
                        </a:rPr>
                        <a:t>mn</a:t>
                      </a:r>
                      <a:r>
                        <a:rPr lang="en-GB" sz="800" b="1" cap="none" baseline="0" dirty="0">
                          <a:solidFill>
                            <a:schemeClr val="bg1"/>
                          </a:solidFill>
                          <a:effectLst/>
                          <a:latin typeface="Arial" panose="020B0604020202020204" pitchFamily="34" charset="0"/>
                          <a:cs typeface="Arial" panose="020B0604020202020204" pitchFamily="34" charset="0"/>
                        </a:rPr>
                        <a:t>.)</a:t>
                      </a:r>
                      <a:endParaRPr lang="en-US" sz="1050" b="1" cap="none" baseline="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58185" marR="58185"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1"/>
                    </a:solidFill>
                  </a:tcPr>
                </a:tc>
                <a:tc>
                  <a:txBody>
                    <a:bodyPr/>
                    <a:lstStyle/>
                    <a:p>
                      <a:pPr marL="0" marR="0" algn="ctr">
                        <a:lnSpc>
                          <a:spcPct val="115000"/>
                        </a:lnSpc>
                        <a:spcBef>
                          <a:spcPts val="0"/>
                        </a:spcBef>
                        <a:spcAft>
                          <a:spcPts val="0"/>
                        </a:spcAft>
                      </a:pPr>
                      <a:r>
                        <a:rPr lang="en-GB" sz="800" b="1" cap="none" baseline="0" dirty="0">
                          <a:solidFill>
                            <a:schemeClr val="bg1"/>
                          </a:solidFill>
                          <a:effectLst/>
                          <a:latin typeface="Arial" panose="020B0604020202020204" pitchFamily="34" charset="0"/>
                          <a:cs typeface="Arial" panose="020B0604020202020204" pitchFamily="34" charset="0"/>
                        </a:rPr>
                        <a:t>Valuation post-Money ($</a:t>
                      </a:r>
                      <a:r>
                        <a:rPr lang="en-GB" sz="800" b="1" cap="none" baseline="0" dirty="0" err="1">
                          <a:solidFill>
                            <a:schemeClr val="bg1"/>
                          </a:solidFill>
                          <a:effectLst/>
                          <a:latin typeface="Arial" panose="020B0604020202020204" pitchFamily="34" charset="0"/>
                          <a:cs typeface="Arial" panose="020B0604020202020204" pitchFamily="34" charset="0"/>
                        </a:rPr>
                        <a:t>mn</a:t>
                      </a:r>
                      <a:r>
                        <a:rPr lang="en-GB" sz="800" b="1" cap="none" baseline="0" dirty="0">
                          <a:solidFill>
                            <a:schemeClr val="bg1"/>
                          </a:solidFill>
                          <a:effectLst/>
                          <a:latin typeface="Arial" panose="020B0604020202020204" pitchFamily="34" charset="0"/>
                          <a:cs typeface="Arial" panose="020B0604020202020204" pitchFamily="34" charset="0"/>
                        </a:rPr>
                        <a:t>.)</a:t>
                      </a:r>
                      <a:endParaRPr lang="en-US" sz="1050" b="1" cap="none" baseline="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58185" marR="58185"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1"/>
                    </a:solidFill>
                  </a:tcPr>
                </a:tc>
                <a:tc>
                  <a:txBody>
                    <a:bodyPr/>
                    <a:lstStyle/>
                    <a:p>
                      <a:pPr marL="0" marR="0" algn="ctr">
                        <a:lnSpc>
                          <a:spcPct val="115000"/>
                        </a:lnSpc>
                        <a:spcBef>
                          <a:spcPts val="0"/>
                        </a:spcBef>
                        <a:spcAft>
                          <a:spcPts val="0"/>
                        </a:spcAft>
                      </a:pPr>
                      <a:r>
                        <a:rPr lang="en-GB" sz="800" b="1" cap="none" baseline="0" dirty="0">
                          <a:solidFill>
                            <a:schemeClr val="bg1"/>
                          </a:solidFill>
                          <a:effectLst/>
                          <a:latin typeface="Arial" panose="020B0604020202020204" pitchFamily="34" charset="0"/>
                          <a:cs typeface="Arial" panose="020B0604020202020204" pitchFamily="34" charset="0"/>
                        </a:rPr>
                        <a:t>Shares Bought/Sold</a:t>
                      </a:r>
                      <a:endParaRPr lang="en-US" sz="1050" b="1" cap="none" baseline="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58185" marR="58185"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1"/>
                    </a:solidFill>
                  </a:tcPr>
                </a:tc>
                <a:tc>
                  <a:txBody>
                    <a:bodyPr/>
                    <a:lstStyle/>
                    <a:p>
                      <a:pPr marL="0" marR="0" algn="ctr">
                        <a:lnSpc>
                          <a:spcPct val="115000"/>
                        </a:lnSpc>
                        <a:spcBef>
                          <a:spcPts val="0"/>
                        </a:spcBef>
                        <a:spcAft>
                          <a:spcPts val="0"/>
                        </a:spcAft>
                      </a:pPr>
                      <a:r>
                        <a:rPr lang="en-GB" sz="800" b="1" cap="none" baseline="0" dirty="0">
                          <a:solidFill>
                            <a:schemeClr val="bg1"/>
                          </a:solidFill>
                          <a:effectLst/>
                          <a:latin typeface="Arial" panose="020B0604020202020204" pitchFamily="34" charset="0"/>
                          <a:cs typeface="Arial" panose="020B0604020202020204" pitchFamily="34" charset="0"/>
                        </a:rPr>
                        <a:t>Share Price ($)</a:t>
                      </a:r>
                      <a:endParaRPr lang="en-US" sz="1050" b="1" cap="none" baseline="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58185" marR="58185"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1"/>
                    </a:solidFill>
                  </a:tcPr>
                </a:tc>
                <a:extLst>
                  <a:ext uri="{0D108BD9-81ED-4DB2-BD59-A6C34878D82A}">
                    <a16:rowId xmlns:a16="http://schemas.microsoft.com/office/drawing/2014/main" val="1190668247"/>
                  </a:ext>
                </a:extLst>
              </a:tr>
              <a:tr h="274320">
                <a:tc>
                  <a:txBody>
                    <a:bodyPr/>
                    <a:lstStyle/>
                    <a:p>
                      <a:pPr marL="0" marR="0" algn="ctr">
                        <a:lnSpc>
                          <a:spcPct val="115000"/>
                        </a:lnSpc>
                        <a:spcBef>
                          <a:spcPts val="0"/>
                        </a:spcBef>
                        <a:spcAft>
                          <a:spcPts val="0"/>
                        </a:spcAft>
                      </a:pPr>
                      <a:r>
                        <a:rPr lang="en-US" sz="800" b="1" dirty="0">
                          <a:solidFill>
                            <a:schemeClr val="tx1"/>
                          </a:solidFill>
                          <a:effectLst/>
                          <a:latin typeface="Arial" panose="020B0604020202020204" pitchFamily="34" charset="0"/>
                          <a:cs typeface="Arial" panose="020B0604020202020204" pitchFamily="34" charset="0"/>
                        </a:rPr>
                        <a:t>A</a:t>
                      </a:r>
                      <a:endParaRPr lang="en-US" sz="1050" b="1"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8185" marR="58185"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15000"/>
                        </a:lnSpc>
                        <a:spcBef>
                          <a:spcPts val="0"/>
                        </a:spcBef>
                        <a:spcAft>
                          <a:spcPts val="0"/>
                        </a:spcAft>
                      </a:pPr>
                      <a:r>
                        <a:rPr lang="en-US" sz="800" b="0" dirty="0">
                          <a:solidFill>
                            <a:schemeClr val="tx1"/>
                          </a:solidFill>
                          <a:effectLst/>
                          <a:latin typeface="Arial" panose="020B0604020202020204" pitchFamily="34" charset="0"/>
                          <a:cs typeface="Arial" panose="020B0604020202020204" pitchFamily="34" charset="0"/>
                        </a:rPr>
                        <a:t>Nov ‘09</a:t>
                      </a:r>
                      <a:endParaRPr lang="en-US" sz="105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8185" marR="58185"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15000"/>
                        </a:lnSpc>
                        <a:spcBef>
                          <a:spcPts val="0"/>
                        </a:spcBef>
                        <a:spcAft>
                          <a:spcPts val="0"/>
                        </a:spcAft>
                      </a:pPr>
                      <a:r>
                        <a:rPr lang="en-US" sz="800" b="0">
                          <a:solidFill>
                            <a:schemeClr val="tx1"/>
                          </a:solidFill>
                          <a:effectLst/>
                          <a:latin typeface="Arial" panose="020B0604020202020204" pitchFamily="34" charset="0"/>
                          <a:cs typeface="Arial" panose="020B0604020202020204" pitchFamily="34" charset="0"/>
                        </a:rPr>
                        <a:t>10</a:t>
                      </a:r>
                      <a:endParaRPr lang="en-US" sz="1050" b="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8185" marR="58185"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5000"/>
                        </a:lnSpc>
                        <a:spcBef>
                          <a:spcPts val="0"/>
                        </a:spcBef>
                        <a:spcAft>
                          <a:spcPts val="0"/>
                        </a:spcAft>
                      </a:pPr>
                      <a:r>
                        <a:rPr lang="en-US" sz="800" b="0" dirty="0">
                          <a:solidFill>
                            <a:schemeClr val="tx1"/>
                          </a:solidFill>
                          <a:effectLst/>
                          <a:latin typeface="Arial" panose="020B0604020202020204" pitchFamily="34" charset="0"/>
                          <a:cs typeface="Arial" panose="020B0604020202020204" pitchFamily="34" charset="0"/>
                        </a:rPr>
                        <a:t>Khosla Ventures, First Round Capital</a:t>
                      </a:r>
                      <a:endParaRPr lang="en-US" sz="105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8185" marR="58185"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15000"/>
                        </a:lnSpc>
                        <a:spcBef>
                          <a:spcPts val="0"/>
                        </a:spcBef>
                        <a:spcAft>
                          <a:spcPts val="0"/>
                        </a:spcAft>
                      </a:pPr>
                      <a:r>
                        <a:rPr lang="en-US" sz="800" b="0">
                          <a:solidFill>
                            <a:schemeClr val="tx1"/>
                          </a:solidFill>
                          <a:effectLst/>
                          <a:latin typeface="Arial" panose="020B0604020202020204" pitchFamily="34" charset="0"/>
                          <a:cs typeface="Arial" panose="020B0604020202020204" pitchFamily="34" charset="0"/>
                        </a:rPr>
                        <a:t>35</a:t>
                      </a:r>
                      <a:endParaRPr lang="en-US" sz="1050" b="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8185" marR="58185"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15000"/>
                        </a:lnSpc>
                        <a:spcBef>
                          <a:spcPts val="0"/>
                        </a:spcBef>
                        <a:spcAft>
                          <a:spcPts val="0"/>
                        </a:spcAft>
                      </a:pPr>
                      <a:r>
                        <a:rPr lang="en-US" sz="800" b="0">
                          <a:solidFill>
                            <a:schemeClr val="tx1"/>
                          </a:solidFill>
                          <a:effectLst/>
                          <a:latin typeface="Arial" panose="020B0604020202020204" pitchFamily="34" charset="0"/>
                          <a:cs typeface="Arial" panose="020B0604020202020204" pitchFamily="34" charset="0"/>
                        </a:rPr>
                        <a:t>45</a:t>
                      </a:r>
                      <a:endParaRPr lang="en-US" sz="1050" b="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8185" marR="58185"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15000"/>
                        </a:lnSpc>
                        <a:spcBef>
                          <a:spcPts val="0"/>
                        </a:spcBef>
                        <a:spcAft>
                          <a:spcPts val="0"/>
                        </a:spcAft>
                      </a:pPr>
                      <a:r>
                        <a:rPr lang="en-US" sz="800" b="0" dirty="0">
                          <a:solidFill>
                            <a:schemeClr val="tx1"/>
                          </a:solidFill>
                          <a:effectLst/>
                          <a:latin typeface="Arial" panose="020B0604020202020204" pitchFamily="34" charset="0"/>
                          <a:cs typeface="Arial" panose="020B0604020202020204" pitchFamily="34" charset="0"/>
                        </a:rPr>
                        <a:t>46,700,710</a:t>
                      </a:r>
                      <a:endParaRPr lang="en-US" sz="105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8185" marR="58185"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15000"/>
                        </a:lnSpc>
                        <a:spcBef>
                          <a:spcPts val="0"/>
                        </a:spcBef>
                        <a:spcAft>
                          <a:spcPts val="0"/>
                        </a:spcAft>
                      </a:pPr>
                      <a:r>
                        <a:rPr lang="en-US" sz="800" b="0" dirty="0">
                          <a:solidFill>
                            <a:schemeClr val="tx1"/>
                          </a:solidFill>
                          <a:effectLst/>
                          <a:latin typeface="Arial" panose="020B0604020202020204" pitchFamily="34" charset="0"/>
                          <a:cs typeface="Arial" panose="020B0604020202020204" pitchFamily="34" charset="0"/>
                        </a:rPr>
                        <a:t>0.21627</a:t>
                      </a:r>
                      <a:endParaRPr lang="en-US" sz="105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8185" marR="58185"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375027127"/>
                  </a:ext>
                </a:extLst>
              </a:tr>
              <a:tr h="274320">
                <a:tc>
                  <a:txBody>
                    <a:bodyPr/>
                    <a:lstStyle/>
                    <a:p>
                      <a:pPr marL="0" marR="0" algn="ctr">
                        <a:lnSpc>
                          <a:spcPct val="115000"/>
                        </a:lnSpc>
                        <a:spcBef>
                          <a:spcPts val="0"/>
                        </a:spcBef>
                        <a:spcAft>
                          <a:spcPts val="0"/>
                        </a:spcAft>
                      </a:pPr>
                      <a:r>
                        <a:rPr lang="de-DE" sz="800" b="1" dirty="0">
                          <a:solidFill>
                            <a:schemeClr val="tx1"/>
                          </a:solidFill>
                          <a:effectLst/>
                          <a:latin typeface="Arial" panose="020B0604020202020204" pitchFamily="34" charset="0"/>
                          <a:cs typeface="Arial" panose="020B0604020202020204" pitchFamily="34" charset="0"/>
                        </a:rPr>
                        <a:t>B</a:t>
                      </a:r>
                      <a:endParaRPr lang="en-US" sz="1050" b="1"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8185" marR="58185"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15000"/>
                        </a:lnSpc>
                        <a:spcBef>
                          <a:spcPts val="0"/>
                        </a:spcBef>
                        <a:spcAft>
                          <a:spcPts val="0"/>
                        </a:spcAft>
                      </a:pPr>
                      <a:r>
                        <a:rPr lang="de-DE" sz="800" b="0" dirty="0">
                          <a:solidFill>
                            <a:schemeClr val="tx1"/>
                          </a:solidFill>
                          <a:effectLst/>
                          <a:latin typeface="Arial" panose="020B0604020202020204" pitchFamily="34" charset="0"/>
                          <a:cs typeface="Arial" panose="020B0604020202020204" pitchFamily="34" charset="0"/>
                        </a:rPr>
                        <a:t>Jan ’11</a:t>
                      </a:r>
                      <a:endParaRPr lang="en-US" sz="105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8185" marR="58185"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15000"/>
                        </a:lnSpc>
                        <a:spcBef>
                          <a:spcPts val="0"/>
                        </a:spcBef>
                        <a:spcAft>
                          <a:spcPts val="0"/>
                        </a:spcAft>
                      </a:pPr>
                      <a:r>
                        <a:rPr lang="de-DE" sz="800" b="0">
                          <a:solidFill>
                            <a:schemeClr val="tx1"/>
                          </a:solidFill>
                          <a:effectLst/>
                          <a:latin typeface="Arial" panose="020B0604020202020204" pitchFamily="34" charset="0"/>
                          <a:cs typeface="Arial" panose="020B0604020202020204" pitchFamily="34" charset="0"/>
                        </a:rPr>
                        <a:t>31.75</a:t>
                      </a:r>
                      <a:endParaRPr lang="en-US" sz="1050" b="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8185" marR="58185"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5000"/>
                        </a:lnSpc>
                        <a:spcBef>
                          <a:spcPts val="0"/>
                        </a:spcBef>
                        <a:spcAft>
                          <a:spcPts val="0"/>
                        </a:spcAft>
                      </a:pPr>
                      <a:r>
                        <a:rPr lang="de-DE" sz="800" b="0" dirty="0">
                          <a:solidFill>
                            <a:schemeClr val="tx1"/>
                          </a:solidFill>
                          <a:effectLst/>
                          <a:latin typeface="Arial" panose="020B0604020202020204" pitchFamily="34" charset="0"/>
                          <a:cs typeface="Arial" panose="020B0604020202020204" pitchFamily="34" charset="0"/>
                        </a:rPr>
                        <a:t>Khosla Ventures, Benchmark, Sequoia, Kleiner Perkins</a:t>
                      </a:r>
                      <a:endParaRPr lang="en-US" sz="105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8185" marR="58185"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15000"/>
                        </a:lnSpc>
                        <a:spcBef>
                          <a:spcPts val="0"/>
                        </a:spcBef>
                        <a:spcAft>
                          <a:spcPts val="0"/>
                        </a:spcAft>
                      </a:pPr>
                      <a:r>
                        <a:rPr lang="de-DE" sz="800" b="0">
                          <a:solidFill>
                            <a:schemeClr val="tx1"/>
                          </a:solidFill>
                          <a:effectLst/>
                          <a:latin typeface="Arial" panose="020B0604020202020204" pitchFamily="34" charset="0"/>
                          <a:cs typeface="Arial" panose="020B0604020202020204" pitchFamily="34" charset="0"/>
                        </a:rPr>
                        <a:t>212</a:t>
                      </a:r>
                      <a:endParaRPr lang="en-US" sz="1050" b="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8185" marR="58185"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15000"/>
                        </a:lnSpc>
                        <a:spcBef>
                          <a:spcPts val="0"/>
                        </a:spcBef>
                        <a:spcAft>
                          <a:spcPts val="0"/>
                        </a:spcAft>
                      </a:pPr>
                      <a:r>
                        <a:rPr lang="de-DE" sz="800" b="0">
                          <a:solidFill>
                            <a:schemeClr val="tx1"/>
                          </a:solidFill>
                          <a:effectLst/>
                          <a:latin typeface="Arial" panose="020B0604020202020204" pitchFamily="34" charset="0"/>
                          <a:cs typeface="Arial" panose="020B0604020202020204" pitchFamily="34" charset="0"/>
                        </a:rPr>
                        <a:t>244</a:t>
                      </a:r>
                      <a:endParaRPr lang="en-US" sz="1050" b="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8185" marR="58185"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15000"/>
                        </a:lnSpc>
                        <a:spcBef>
                          <a:spcPts val="0"/>
                        </a:spcBef>
                        <a:spcAft>
                          <a:spcPts val="0"/>
                        </a:spcAft>
                      </a:pPr>
                      <a:r>
                        <a:rPr lang="de-DE" sz="800" b="0" dirty="0">
                          <a:solidFill>
                            <a:schemeClr val="tx1"/>
                          </a:solidFill>
                          <a:effectLst/>
                          <a:latin typeface="Arial" panose="020B0604020202020204" pitchFamily="34" charset="0"/>
                          <a:cs typeface="Arial" panose="020B0604020202020204" pitchFamily="34" charset="0"/>
                        </a:rPr>
                        <a:t>40,923,370</a:t>
                      </a:r>
                      <a:endParaRPr lang="en-US" sz="105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8185" marR="58185"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15000"/>
                        </a:lnSpc>
                        <a:spcBef>
                          <a:spcPts val="0"/>
                        </a:spcBef>
                        <a:spcAft>
                          <a:spcPts val="0"/>
                        </a:spcAft>
                      </a:pPr>
                      <a:r>
                        <a:rPr lang="de-DE" sz="800" b="0" dirty="0">
                          <a:solidFill>
                            <a:schemeClr val="tx1"/>
                          </a:solidFill>
                          <a:effectLst/>
                          <a:latin typeface="Arial" panose="020B0604020202020204" pitchFamily="34" charset="0"/>
                          <a:cs typeface="Arial" panose="020B0604020202020204" pitchFamily="34" charset="0"/>
                        </a:rPr>
                        <a:t>0.83673</a:t>
                      </a:r>
                      <a:endParaRPr lang="en-US" sz="105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8185" marR="58185"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987456429"/>
                  </a:ext>
                </a:extLst>
              </a:tr>
              <a:tr h="274320">
                <a:tc>
                  <a:txBody>
                    <a:bodyPr/>
                    <a:lstStyle/>
                    <a:p>
                      <a:pPr marL="0" marR="0" algn="ctr">
                        <a:lnSpc>
                          <a:spcPct val="115000"/>
                        </a:lnSpc>
                        <a:spcBef>
                          <a:spcPts val="0"/>
                        </a:spcBef>
                        <a:spcAft>
                          <a:spcPts val="0"/>
                        </a:spcAft>
                      </a:pPr>
                      <a:r>
                        <a:rPr lang="en-US" sz="800" b="1" dirty="0">
                          <a:solidFill>
                            <a:schemeClr val="tx1"/>
                          </a:solidFill>
                          <a:effectLst/>
                          <a:latin typeface="Arial" panose="020B0604020202020204" pitchFamily="34" charset="0"/>
                          <a:cs typeface="Arial" panose="020B0604020202020204" pitchFamily="34" charset="0"/>
                        </a:rPr>
                        <a:t>C</a:t>
                      </a:r>
                      <a:endParaRPr lang="en-US" sz="1050" b="1"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8185" marR="58185"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15000"/>
                        </a:lnSpc>
                        <a:spcBef>
                          <a:spcPts val="0"/>
                        </a:spcBef>
                        <a:spcAft>
                          <a:spcPts val="0"/>
                        </a:spcAft>
                      </a:pPr>
                      <a:r>
                        <a:rPr lang="en-US" sz="800" b="0">
                          <a:solidFill>
                            <a:schemeClr val="tx1"/>
                          </a:solidFill>
                          <a:effectLst/>
                          <a:latin typeface="Arial" panose="020B0604020202020204" pitchFamily="34" charset="0"/>
                          <a:cs typeface="Arial" panose="020B0604020202020204" pitchFamily="34" charset="0"/>
                        </a:rPr>
                        <a:t>Jun </a:t>
                      </a:r>
                      <a:r>
                        <a:rPr lang="de-DE" sz="800" b="0">
                          <a:solidFill>
                            <a:schemeClr val="tx1"/>
                          </a:solidFill>
                          <a:effectLst/>
                          <a:latin typeface="Arial" panose="020B0604020202020204" pitchFamily="34" charset="0"/>
                          <a:cs typeface="Arial" panose="020B0604020202020204" pitchFamily="34" charset="0"/>
                        </a:rPr>
                        <a:t>‘</a:t>
                      </a:r>
                      <a:r>
                        <a:rPr lang="en-US" sz="800" b="0">
                          <a:solidFill>
                            <a:schemeClr val="tx1"/>
                          </a:solidFill>
                          <a:effectLst/>
                          <a:latin typeface="Arial" panose="020B0604020202020204" pitchFamily="34" charset="0"/>
                          <a:cs typeface="Arial" panose="020B0604020202020204" pitchFamily="34" charset="0"/>
                        </a:rPr>
                        <a:t>11</a:t>
                      </a:r>
                      <a:endParaRPr lang="en-US" sz="1050" b="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8185" marR="58185"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15000"/>
                        </a:lnSpc>
                        <a:spcBef>
                          <a:spcPts val="0"/>
                        </a:spcBef>
                        <a:spcAft>
                          <a:spcPts val="0"/>
                        </a:spcAft>
                      </a:pPr>
                      <a:r>
                        <a:rPr lang="en-US" sz="800" b="0">
                          <a:solidFill>
                            <a:schemeClr val="tx1"/>
                          </a:solidFill>
                          <a:effectLst/>
                          <a:latin typeface="Arial" panose="020B0604020202020204" pitchFamily="34" charset="0"/>
                          <a:cs typeface="Arial" panose="020B0604020202020204" pitchFamily="34" charset="0"/>
                        </a:rPr>
                        <a:t>100</a:t>
                      </a:r>
                      <a:endParaRPr lang="en-US" sz="1050" b="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8185" marR="58185"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5000"/>
                        </a:lnSpc>
                        <a:spcBef>
                          <a:spcPts val="0"/>
                        </a:spcBef>
                        <a:spcAft>
                          <a:spcPts val="0"/>
                        </a:spcAft>
                      </a:pPr>
                      <a:r>
                        <a:rPr lang="de-DE" sz="800" b="0" dirty="0">
                          <a:solidFill>
                            <a:schemeClr val="tx1"/>
                          </a:solidFill>
                          <a:effectLst/>
                          <a:latin typeface="Arial" panose="020B0604020202020204" pitchFamily="34" charset="0"/>
                          <a:cs typeface="Arial" panose="020B0604020202020204" pitchFamily="34" charset="0"/>
                        </a:rPr>
                        <a:t>Kleiner Perkins, Tiger Global Management</a:t>
                      </a:r>
                      <a:endParaRPr lang="en-US" sz="105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8185" marR="58185"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15000"/>
                        </a:lnSpc>
                        <a:spcBef>
                          <a:spcPts val="0"/>
                        </a:spcBef>
                        <a:spcAft>
                          <a:spcPts val="0"/>
                        </a:spcAft>
                      </a:pPr>
                      <a:r>
                        <a:rPr lang="en-US" sz="800" b="0">
                          <a:solidFill>
                            <a:schemeClr val="tx1"/>
                          </a:solidFill>
                          <a:effectLst/>
                          <a:latin typeface="Arial" panose="020B0604020202020204" pitchFamily="34" charset="0"/>
                          <a:cs typeface="Arial" panose="020B0604020202020204" pitchFamily="34" charset="0"/>
                        </a:rPr>
                        <a:t>1,497</a:t>
                      </a:r>
                      <a:endParaRPr lang="en-US" sz="1050" b="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8185" marR="58185"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15000"/>
                        </a:lnSpc>
                        <a:spcBef>
                          <a:spcPts val="0"/>
                        </a:spcBef>
                        <a:spcAft>
                          <a:spcPts val="0"/>
                        </a:spcAft>
                      </a:pPr>
                      <a:r>
                        <a:rPr lang="en-US" sz="800" b="0" dirty="0">
                          <a:solidFill>
                            <a:schemeClr val="tx1"/>
                          </a:solidFill>
                          <a:effectLst/>
                          <a:latin typeface="Arial" panose="020B0604020202020204" pitchFamily="34" charset="0"/>
                          <a:cs typeface="Arial" panose="020B0604020202020204" pitchFamily="34" charset="0"/>
                        </a:rPr>
                        <a:t>1,600</a:t>
                      </a:r>
                      <a:endParaRPr lang="en-US" sz="105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8185" marR="58185"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15000"/>
                        </a:lnSpc>
                        <a:spcBef>
                          <a:spcPts val="0"/>
                        </a:spcBef>
                        <a:spcAft>
                          <a:spcPts val="0"/>
                        </a:spcAft>
                      </a:pPr>
                      <a:r>
                        <a:rPr lang="en-US" sz="800" b="0" dirty="0">
                          <a:solidFill>
                            <a:schemeClr val="tx1"/>
                          </a:solidFill>
                          <a:effectLst/>
                          <a:latin typeface="Arial" panose="020B0604020202020204" pitchFamily="34" charset="0"/>
                          <a:cs typeface="Arial" panose="020B0604020202020204" pitchFamily="34" charset="0"/>
                        </a:rPr>
                        <a:t>17,764,230</a:t>
                      </a:r>
                      <a:endParaRPr lang="en-US" sz="105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8185" marR="58185"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15000"/>
                        </a:lnSpc>
                        <a:spcBef>
                          <a:spcPts val="0"/>
                        </a:spcBef>
                        <a:spcAft>
                          <a:spcPts val="0"/>
                        </a:spcAft>
                      </a:pPr>
                      <a:r>
                        <a:rPr lang="en-US" sz="800" b="0" dirty="0">
                          <a:solidFill>
                            <a:schemeClr val="tx1"/>
                          </a:solidFill>
                          <a:effectLst/>
                          <a:latin typeface="Arial" panose="020B0604020202020204" pitchFamily="34" charset="0"/>
                          <a:cs typeface="Arial" panose="020B0604020202020204" pitchFamily="34" charset="0"/>
                        </a:rPr>
                        <a:t>5.79</a:t>
                      </a:r>
                      <a:r>
                        <a:rPr lang="de-DE" sz="800" b="0" dirty="0">
                          <a:solidFill>
                            <a:schemeClr val="tx1"/>
                          </a:solidFill>
                          <a:effectLst/>
                          <a:latin typeface="Arial" panose="020B0604020202020204" pitchFamily="34" charset="0"/>
                          <a:cs typeface="Arial" panose="020B0604020202020204" pitchFamily="34" charset="0"/>
                        </a:rPr>
                        <a:t>817</a:t>
                      </a:r>
                      <a:endParaRPr lang="en-US" sz="105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8185" marR="58185"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88924122"/>
                  </a:ext>
                </a:extLst>
              </a:tr>
              <a:tr h="274320">
                <a:tc>
                  <a:txBody>
                    <a:bodyPr/>
                    <a:lstStyle/>
                    <a:p>
                      <a:pPr marL="0" marR="0" algn="ctr">
                        <a:lnSpc>
                          <a:spcPct val="115000"/>
                        </a:lnSpc>
                        <a:spcBef>
                          <a:spcPts val="0"/>
                        </a:spcBef>
                        <a:spcAft>
                          <a:spcPts val="0"/>
                        </a:spcAft>
                      </a:pPr>
                      <a:r>
                        <a:rPr lang="de-DE" sz="800" b="1" dirty="0">
                          <a:solidFill>
                            <a:schemeClr val="tx1"/>
                          </a:solidFill>
                          <a:effectLst/>
                          <a:latin typeface="Arial" panose="020B0604020202020204" pitchFamily="34" charset="0"/>
                          <a:cs typeface="Arial" panose="020B0604020202020204" pitchFamily="34" charset="0"/>
                        </a:rPr>
                        <a:t>D</a:t>
                      </a:r>
                      <a:endParaRPr lang="en-US" sz="1050" b="1"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8185" marR="58185"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15000"/>
                        </a:lnSpc>
                        <a:spcBef>
                          <a:spcPts val="0"/>
                        </a:spcBef>
                        <a:spcAft>
                          <a:spcPts val="0"/>
                        </a:spcAft>
                      </a:pPr>
                      <a:r>
                        <a:rPr lang="de-DE" sz="800" b="0">
                          <a:solidFill>
                            <a:schemeClr val="tx1"/>
                          </a:solidFill>
                          <a:effectLst/>
                          <a:latin typeface="Arial" panose="020B0604020202020204" pitchFamily="34" charset="0"/>
                          <a:cs typeface="Arial" panose="020B0604020202020204" pitchFamily="34" charset="0"/>
                        </a:rPr>
                        <a:t>Sep ‘12</a:t>
                      </a:r>
                      <a:endParaRPr lang="en-US" sz="1050" b="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8185" marR="58185"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15000"/>
                        </a:lnSpc>
                        <a:spcBef>
                          <a:spcPts val="0"/>
                        </a:spcBef>
                        <a:spcAft>
                          <a:spcPts val="0"/>
                        </a:spcAft>
                      </a:pPr>
                      <a:r>
                        <a:rPr lang="de-DE" sz="800" b="0">
                          <a:solidFill>
                            <a:schemeClr val="tx1"/>
                          </a:solidFill>
                          <a:effectLst/>
                          <a:latin typeface="Arial" panose="020B0604020202020204" pitchFamily="34" charset="0"/>
                          <a:cs typeface="Arial" panose="020B0604020202020204" pitchFamily="34" charset="0"/>
                        </a:rPr>
                        <a:t>222.1</a:t>
                      </a:r>
                      <a:endParaRPr lang="en-US" sz="1050" b="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8185" marR="58185"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5000"/>
                        </a:lnSpc>
                        <a:spcBef>
                          <a:spcPts val="0"/>
                        </a:spcBef>
                        <a:spcAft>
                          <a:spcPts val="0"/>
                        </a:spcAft>
                      </a:pPr>
                      <a:r>
                        <a:rPr lang="en-US" sz="800" b="0" dirty="0">
                          <a:solidFill>
                            <a:schemeClr val="tx1"/>
                          </a:solidFill>
                          <a:effectLst/>
                          <a:latin typeface="Arial" panose="020B0604020202020204" pitchFamily="34" charset="0"/>
                          <a:cs typeface="Arial" panose="020B0604020202020204" pitchFamily="34" charset="0"/>
                        </a:rPr>
                        <a:t>Rizvi Traverse Management, Citi Ventures, Starbucks</a:t>
                      </a:r>
                      <a:endParaRPr lang="en-US" sz="105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8185" marR="58185"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15000"/>
                        </a:lnSpc>
                        <a:spcBef>
                          <a:spcPts val="0"/>
                        </a:spcBef>
                        <a:spcAft>
                          <a:spcPts val="0"/>
                        </a:spcAft>
                      </a:pPr>
                      <a:r>
                        <a:rPr lang="de-DE" sz="800" b="0">
                          <a:solidFill>
                            <a:schemeClr val="tx1"/>
                          </a:solidFill>
                          <a:effectLst/>
                          <a:latin typeface="Arial" panose="020B0604020202020204" pitchFamily="34" charset="0"/>
                          <a:cs typeface="Arial" panose="020B0604020202020204" pitchFamily="34" charset="0"/>
                        </a:rPr>
                        <a:t>3,050</a:t>
                      </a:r>
                      <a:endParaRPr lang="en-US" sz="1050" b="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8185" marR="58185"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15000"/>
                        </a:lnSpc>
                        <a:spcBef>
                          <a:spcPts val="0"/>
                        </a:spcBef>
                        <a:spcAft>
                          <a:spcPts val="0"/>
                        </a:spcAft>
                      </a:pPr>
                      <a:r>
                        <a:rPr lang="de-DE" sz="800" b="0">
                          <a:solidFill>
                            <a:schemeClr val="tx1"/>
                          </a:solidFill>
                          <a:effectLst/>
                          <a:latin typeface="Arial" panose="020B0604020202020204" pitchFamily="34" charset="0"/>
                          <a:cs typeface="Arial" panose="020B0604020202020204" pitchFamily="34" charset="0"/>
                        </a:rPr>
                        <a:t>3,250</a:t>
                      </a:r>
                      <a:endParaRPr lang="en-US" sz="1050" b="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8185" marR="58185"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15000"/>
                        </a:lnSpc>
                        <a:spcBef>
                          <a:spcPts val="0"/>
                        </a:spcBef>
                        <a:spcAft>
                          <a:spcPts val="0"/>
                        </a:spcAft>
                      </a:pPr>
                      <a:r>
                        <a:rPr lang="de-DE" sz="800" b="0" dirty="0">
                          <a:solidFill>
                            <a:schemeClr val="tx1"/>
                          </a:solidFill>
                          <a:effectLst/>
                          <a:latin typeface="Arial" panose="020B0604020202020204" pitchFamily="34" charset="0"/>
                          <a:cs typeface="Arial" panose="020B0604020202020204" pitchFamily="34" charset="0"/>
                        </a:rPr>
                        <a:t>20,164,210</a:t>
                      </a:r>
                      <a:endParaRPr lang="en-US" sz="105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8185" marR="58185"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15000"/>
                        </a:lnSpc>
                        <a:spcBef>
                          <a:spcPts val="0"/>
                        </a:spcBef>
                        <a:spcAft>
                          <a:spcPts val="0"/>
                        </a:spcAft>
                      </a:pPr>
                      <a:r>
                        <a:rPr lang="de-DE" sz="800" b="0" dirty="0">
                          <a:solidFill>
                            <a:schemeClr val="tx1"/>
                          </a:solidFill>
                          <a:effectLst/>
                          <a:latin typeface="Arial" panose="020B0604020202020204" pitchFamily="34" charset="0"/>
                          <a:cs typeface="Arial" panose="020B0604020202020204" pitchFamily="34" charset="0"/>
                        </a:rPr>
                        <a:t>11.014</a:t>
                      </a:r>
                      <a:endParaRPr lang="en-US" sz="105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8185" marR="58185"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101226982"/>
                  </a:ext>
                </a:extLst>
              </a:tr>
              <a:tr h="274320">
                <a:tc>
                  <a:txBody>
                    <a:bodyPr/>
                    <a:lstStyle/>
                    <a:p>
                      <a:pPr marL="0" marR="0" algn="ctr">
                        <a:lnSpc>
                          <a:spcPct val="115000"/>
                        </a:lnSpc>
                        <a:spcBef>
                          <a:spcPts val="0"/>
                        </a:spcBef>
                        <a:spcAft>
                          <a:spcPts val="0"/>
                        </a:spcAft>
                      </a:pPr>
                      <a:r>
                        <a:rPr lang="de-DE" sz="800" b="0" dirty="0">
                          <a:solidFill>
                            <a:schemeClr val="tx1"/>
                          </a:solidFill>
                          <a:effectLst/>
                          <a:latin typeface="Arial" panose="020B0604020202020204" pitchFamily="34" charset="0"/>
                          <a:cs typeface="Arial" panose="020B0604020202020204" pitchFamily="34" charset="0"/>
                        </a:rPr>
                        <a:t>Debt</a:t>
                      </a:r>
                      <a:endParaRPr lang="en-US" sz="105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8185" marR="58185"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15000"/>
                        </a:lnSpc>
                        <a:spcBef>
                          <a:spcPts val="0"/>
                        </a:spcBef>
                        <a:spcAft>
                          <a:spcPts val="0"/>
                        </a:spcAft>
                      </a:pPr>
                      <a:r>
                        <a:rPr lang="de-DE" sz="800" b="0">
                          <a:solidFill>
                            <a:schemeClr val="tx1"/>
                          </a:solidFill>
                          <a:effectLst/>
                          <a:latin typeface="Arial" panose="020B0604020202020204" pitchFamily="34" charset="0"/>
                          <a:cs typeface="Arial" panose="020B0604020202020204" pitchFamily="34" charset="0"/>
                        </a:rPr>
                        <a:t>Apr ‘14</a:t>
                      </a:r>
                      <a:endParaRPr lang="en-US" sz="1050" b="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8185" marR="58185"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15000"/>
                        </a:lnSpc>
                        <a:spcBef>
                          <a:spcPts val="0"/>
                        </a:spcBef>
                        <a:spcAft>
                          <a:spcPts val="0"/>
                        </a:spcAft>
                      </a:pPr>
                      <a:r>
                        <a:rPr lang="de-DE" sz="800" b="0">
                          <a:solidFill>
                            <a:schemeClr val="tx1"/>
                          </a:solidFill>
                          <a:effectLst/>
                          <a:latin typeface="Arial" panose="020B0604020202020204" pitchFamily="34" charset="0"/>
                          <a:cs typeface="Arial" panose="020B0604020202020204" pitchFamily="34" charset="0"/>
                        </a:rPr>
                        <a:t>100</a:t>
                      </a:r>
                      <a:endParaRPr lang="en-US" sz="1050" b="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8185" marR="58185"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5000"/>
                        </a:lnSpc>
                        <a:spcBef>
                          <a:spcPts val="0"/>
                        </a:spcBef>
                        <a:spcAft>
                          <a:spcPts val="0"/>
                        </a:spcAft>
                      </a:pPr>
                      <a:r>
                        <a:rPr lang="de-DE" sz="800" b="0" dirty="0">
                          <a:solidFill>
                            <a:schemeClr val="tx1"/>
                          </a:solidFill>
                          <a:effectLst/>
                          <a:latin typeface="Arial" panose="020B0604020202020204" pitchFamily="34" charset="0"/>
                          <a:cs typeface="Arial" panose="020B0604020202020204" pitchFamily="34" charset="0"/>
                        </a:rPr>
                        <a:t>Barclays, Goldman, JP Morgan, Silicon Valley Bank</a:t>
                      </a:r>
                      <a:endParaRPr lang="en-US" sz="105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8185" marR="58185"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15000"/>
                        </a:lnSpc>
                        <a:spcBef>
                          <a:spcPts val="0"/>
                        </a:spcBef>
                        <a:spcAft>
                          <a:spcPts val="0"/>
                        </a:spcAft>
                      </a:pPr>
                      <a:r>
                        <a:rPr lang="de-DE" sz="800" b="0" dirty="0">
                          <a:solidFill>
                            <a:schemeClr val="tx1"/>
                          </a:solidFill>
                          <a:effectLst/>
                          <a:latin typeface="Arial" panose="020B0604020202020204" pitchFamily="34" charset="0"/>
                          <a:cs typeface="Arial" panose="020B0604020202020204" pitchFamily="34" charset="0"/>
                        </a:rPr>
                        <a:t>n/a</a:t>
                      </a:r>
                      <a:endParaRPr lang="en-US" sz="105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8185" marR="58185"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15000"/>
                        </a:lnSpc>
                        <a:spcBef>
                          <a:spcPts val="0"/>
                        </a:spcBef>
                        <a:spcAft>
                          <a:spcPts val="0"/>
                        </a:spcAft>
                      </a:pPr>
                      <a:r>
                        <a:rPr lang="de-DE" sz="800" b="0">
                          <a:solidFill>
                            <a:schemeClr val="tx1"/>
                          </a:solidFill>
                          <a:effectLst/>
                          <a:latin typeface="Arial" panose="020B0604020202020204" pitchFamily="34" charset="0"/>
                          <a:cs typeface="Arial" panose="020B0604020202020204" pitchFamily="34" charset="0"/>
                        </a:rPr>
                        <a:t>n/a</a:t>
                      </a:r>
                      <a:endParaRPr lang="en-US" sz="1050" b="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8185" marR="58185"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15000"/>
                        </a:lnSpc>
                        <a:spcBef>
                          <a:spcPts val="0"/>
                        </a:spcBef>
                        <a:spcAft>
                          <a:spcPts val="0"/>
                        </a:spcAft>
                      </a:pPr>
                      <a:r>
                        <a:rPr lang="de-DE" sz="800" b="0" dirty="0">
                          <a:solidFill>
                            <a:schemeClr val="tx1"/>
                          </a:solidFill>
                          <a:effectLst/>
                          <a:latin typeface="Arial" panose="020B0604020202020204" pitchFamily="34" charset="0"/>
                          <a:cs typeface="Arial" panose="020B0604020202020204" pitchFamily="34" charset="0"/>
                        </a:rPr>
                        <a:t>n/a</a:t>
                      </a:r>
                      <a:endParaRPr lang="en-US" sz="105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8185" marR="58185"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15000"/>
                        </a:lnSpc>
                        <a:spcBef>
                          <a:spcPts val="0"/>
                        </a:spcBef>
                        <a:spcAft>
                          <a:spcPts val="0"/>
                        </a:spcAft>
                      </a:pPr>
                      <a:r>
                        <a:rPr lang="de-DE" sz="800" b="0" dirty="0">
                          <a:solidFill>
                            <a:schemeClr val="tx1"/>
                          </a:solidFill>
                          <a:effectLst/>
                          <a:latin typeface="Arial" panose="020B0604020202020204" pitchFamily="34" charset="0"/>
                          <a:cs typeface="Arial" panose="020B0604020202020204" pitchFamily="34" charset="0"/>
                        </a:rPr>
                        <a:t>n/a</a:t>
                      </a:r>
                      <a:endParaRPr lang="en-US" sz="105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8185" marR="58185"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715977412"/>
                  </a:ext>
                </a:extLst>
              </a:tr>
              <a:tr h="274320">
                <a:tc>
                  <a:txBody>
                    <a:bodyPr/>
                    <a:lstStyle/>
                    <a:p>
                      <a:pPr marL="0" marR="0" algn="ctr">
                        <a:lnSpc>
                          <a:spcPct val="115000"/>
                        </a:lnSpc>
                        <a:spcBef>
                          <a:spcPts val="0"/>
                        </a:spcBef>
                        <a:spcAft>
                          <a:spcPts val="0"/>
                        </a:spcAft>
                      </a:pPr>
                      <a:r>
                        <a:rPr lang="de-DE" sz="800" b="1" dirty="0">
                          <a:solidFill>
                            <a:schemeClr val="tx1"/>
                          </a:solidFill>
                          <a:effectLst/>
                          <a:latin typeface="Arial" panose="020B0604020202020204" pitchFamily="34" charset="0"/>
                          <a:cs typeface="Arial" panose="020B0604020202020204" pitchFamily="34" charset="0"/>
                        </a:rPr>
                        <a:t>E</a:t>
                      </a:r>
                      <a:endParaRPr lang="en-US" sz="1050" b="1"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8185" marR="58185"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15000"/>
                        </a:lnSpc>
                        <a:spcBef>
                          <a:spcPts val="0"/>
                        </a:spcBef>
                        <a:spcAft>
                          <a:spcPts val="0"/>
                        </a:spcAft>
                      </a:pPr>
                      <a:r>
                        <a:rPr lang="de-DE" sz="800" b="0">
                          <a:solidFill>
                            <a:schemeClr val="tx1"/>
                          </a:solidFill>
                          <a:effectLst/>
                          <a:latin typeface="Arial" panose="020B0604020202020204" pitchFamily="34" charset="0"/>
                          <a:cs typeface="Arial" panose="020B0604020202020204" pitchFamily="34" charset="0"/>
                        </a:rPr>
                        <a:t>Oct ‘14</a:t>
                      </a:r>
                      <a:endParaRPr lang="en-US" sz="1050" b="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8185" marR="58185"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15000"/>
                        </a:lnSpc>
                        <a:spcBef>
                          <a:spcPts val="0"/>
                        </a:spcBef>
                        <a:spcAft>
                          <a:spcPts val="0"/>
                        </a:spcAft>
                      </a:pPr>
                      <a:r>
                        <a:rPr lang="de-DE" sz="800" b="0">
                          <a:solidFill>
                            <a:schemeClr val="tx1"/>
                          </a:solidFill>
                          <a:effectLst/>
                          <a:latin typeface="Arial" panose="020B0604020202020204" pitchFamily="34" charset="0"/>
                          <a:cs typeface="Arial" panose="020B0604020202020204" pitchFamily="34" charset="0"/>
                        </a:rPr>
                        <a:t>150</a:t>
                      </a:r>
                      <a:endParaRPr lang="en-US" sz="1050" b="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8185" marR="58185"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5000"/>
                        </a:lnSpc>
                        <a:spcBef>
                          <a:spcPts val="0"/>
                        </a:spcBef>
                        <a:spcAft>
                          <a:spcPts val="0"/>
                        </a:spcAft>
                      </a:pPr>
                      <a:r>
                        <a:rPr lang="en-US" sz="800" b="0" dirty="0">
                          <a:solidFill>
                            <a:schemeClr val="tx1"/>
                          </a:solidFill>
                          <a:effectLst/>
                          <a:latin typeface="Arial" panose="020B0604020202020204" pitchFamily="34" charset="0"/>
                          <a:cs typeface="Arial" panose="020B0604020202020204" pitchFamily="34" charset="0"/>
                        </a:rPr>
                        <a:t>Gov't of Singapore, Rizvi Traverse, Goldman Sachs</a:t>
                      </a:r>
                      <a:endParaRPr lang="en-US" sz="105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8185" marR="58185"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15000"/>
                        </a:lnSpc>
                        <a:spcBef>
                          <a:spcPts val="0"/>
                        </a:spcBef>
                        <a:spcAft>
                          <a:spcPts val="0"/>
                        </a:spcAft>
                      </a:pPr>
                      <a:r>
                        <a:rPr lang="de-DE" sz="800" b="0">
                          <a:solidFill>
                            <a:schemeClr val="tx1"/>
                          </a:solidFill>
                          <a:effectLst/>
                          <a:latin typeface="Arial" panose="020B0604020202020204" pitchFamily="34" charset="0"/>
                          <a:cs typeface="Arial" panose="020B0604020202020204" pitchFamily="34" charset="0"/>
                        </a:rPr>
                        <a:t>5,900</a:t>
                      </a:r>
                      <a:endParaRPr lang="en-US" sz="1050" b="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8185" marR="58185"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15000"/>
                        </a:lnSpc>
                        <a:spcBef>
                          <a:spcPts val="0"/>
                        </a:spcBef>
                        <a:spcAft>
                          <a:spcPts val="0"/>
                        </a:spcAft>
                      </a:pPr>
                      <a:r>
                        <a:rPr lang="de-DE" sz="800" b="0" dirty="0">
                          <a:solidFill>
                            <a:schemeClr val="tx1"/>
                          </a:solidFill>
                          <a:effectLst/>
                          <a:latin typeface="Arial" panose="020B0604020202020204" pitchFamily="34" charset="0"/>
                          <a:cs typeface="Arial" panose="020B0604020202020204" pitchFamily="34" charset="0"/>
                        </a:rPr>
                        <a:t>6,050</a:t>
                      </a:r>
                      <a:endParaRPr lang="en-US" sz="105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8185" marR="58185"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15000"/>
                        </a:lnSpc>
                        <a:spcBef>
                          <a:spcPts val="0"/>
                        </a:spcBef>
                        <a:spcAft>
                          <a:spcPts val="0"/>
                        </a:spcAft>
                      </a:pPr>
                      <a:r>
                        <a:rPr lang="de-DE" sz="800" b="0" dirty="0">
                          <a:solidFill>
                            <a:schemeClr val="tx1"/>
                          </a:solidFill>
                          <a:effectLst/>
                          <a:latin typeface="Arial" panose="020B0604020202020204" pitchFamily="34" charset="0"/>
                          <a:cs typeface="Arial" panose="020B0604020202020204" pitchFamily="34" charset="0"/>
                        </a:rPr>
                        <a:t>9,700,289</a:t>
                      </a:r>
                      <a:endParaRPr lang="en-US" sz="105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8185" marR="58185"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15000"/>
                        </a:lnSpc>
                        <a:spcBef>
                          <a:spcPts val="0"/>
                        </a:spcBef>
                        <a:spcAft>
                          <a:spcPts val="0"/>
                        </a:spcAft>
                      </a:pPr>
                      <a:r>
                        <a:rPr lang="de-DE" sz="800" b="0" dirty="0">
                          <a:solidFill>
                            <a:schemeClr val="tx1"/>
                          </a:solidFill>
                          <a:effectLst/>
                          <a:latin typeface="Arial" panose="020B0604020202020204" pitchFamily="34" charset="0"/>
                          <a:cs typeface="Arial" panose="020B0604020202020204" pitchFamily="34" charset="0"/>
                        </a:rPr>
                        <a:t>15.46345</a:t>
                      </a:r>
                      <a:endParaRPr lang="en-US" sz="105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8185" marR="58185"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09801730"/>
                  </a:ext>
                </a:extLst>
              </a:tr>
              <a:tr h="274320">
                <a:tc>
                  <a:txBody>
                    <a:bodyPr/>
                    <a:lstStyle/>
                    <a:p>
                      <a:pPr marL="0" marR="0" algn="ctr">
                        <a:lnSpc>
                          <a:spcPct val="115000"/>
                        </a:lnSpc>
                        <a:spcBef>
                          <a:spcPts val="0"/>
                        </a:spcBef>
                        <a:spcAft>
                          <a:spcPts val="0"/>
                        </a:spcAft>
                      </a:pPr>
                      <a:r>
                        <a:rPr lang="de-DE" sz="800" b="1" dirty="0">
                          <a:solidFill>
                            <a:schemeClr val="tx1"/>
                          </a:solidFill>
                          <a:effectLst/>
                          <a:latin typeface="Arial" panose="020B0604020202020204" pitchFamily="34" charset="0"/>
                          <a:cs typeface="Arial" panose="020B0604020202020204" pitchFamily="34" charset="0"/>
                        </a:rPr>
                        <a:t>IPO</a:t>
                      </a:r>
                      <a:endParaRPr lang="en-US" sz="1050" b="1"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8185" marR="58185"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15000"/>
                        </a:lnSpc>
                        <a:spcBef>
                          <a:spcPts val="0"/>
                        </a:spcBef>
                        <a:spcAft>
                          <a:spcPts val="0"/>
                        </a:spcAft>
                      </a:pPr>
                      <a:r>
                        <a:rPr lang="de-DE" sz="800" b="0">
                          <a:solidFill>
                            <a:schemeClr val="tx1"/>
                          </a:solidFill>
                          <a:effectLst/>
                          <a:latin typeface="Arial" panose="020B0604020202020204" pitchFamily="34" charset="0"/>
                          <a:cs typeface="Arial" panose="020B0604020202020204" pitchFamily="34" charset="0"/>
                        </a:rPr>
                        <a:t>Nov ‘15</a:t>
                      </a:r>
                      <a:endParaRPr lang="en-US" sz="1050" b="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8185" marR="58185"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15000"/>
                        </a:lnSpc>
                        <a:spcBef>
                          <a:spcPts val="0"/>
                        </a:spcBef>
                        <a:spcAft>
                          <a:spcPts val="0"/>
                        </a:spcAft>
                      </a:pPr>
                      <a:r>
                        <a:rPr lang="de-DE" sz="800" b="0">
                          <a:solidFill>
                            <a:schemeClr val="tx1"/>
                          </a:solidFill>
                          <a:effectLst/>
                          <a:latin typeface="Arial" panose="020B0604020202020204" pitchFamily="34" charset="0"/>
                          <a:cs typeface="Arial" panose="020B0604020202020204" pitchFamily="34" charset="0"/>
                        </a:rPr>
                        <a:t>243</a:t>
                      </a:r>
                      <a:endParaRPr lang="en-US" sz="1050" b="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8185" marR="58185"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5000"/>
                        </a:lnSpc>
                        <a:spcBef>
                          <a:spcPts val="0"/>
                        </a:spcBef>
                        <a:spcAft>
                          <a:spcPts val="0"/>
                        </a:spcAft>
                      </a:pPr>
                      <a:r>
                        <a:rPr lang="en-US" sz="800" b="0" dirty="0">
                          <a:solidFill>
                            <a:schemeClr val="tx1"/>
                          </a:solidFill>
                          <a:effectLst/>
                          <a:latin typeface="Arial" panose="020B0604020202020204" pitchFamily="34" charset="0"/>
                          <a:cs typeface="Arial" panose="020B0604020202020204" pitchFamily="34" charset="0"/>
                        </a:rPr>
                        <a:t>Public Markets</a:t>
                      </a:r>
                      <a:endParaRPr lang="en-US" sz="105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8185" marR="58185"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15000"/>
                        </a:lnSpc>
                        <a:spcBef>
                          <a:spcPts val="0"/>
                        </a:spcBef>
                        <a:spcAft>
                          <a:spcPts val="0"/>
                        </a:spcAft>
                      </a:pPr>
                      <a:r>
                        <a:rPr lang="de-DE" sz="800" b="0">
                          <a:solidFill>
                            <a:schemeClr val="tx1"/>
                          </a:solidFill>
                          <a:effectLst/>
                          <a:latin typeface="Arial" panose="020B0604020202020204" pitchFamily="34" charset="0"/>
                          <a:cs typeface="Arial" panose="020B0604020202020204" pitchFamily="34" charset="0"/>
                        </a:rPr>
                        <a:t>2,687</a:t>
                      </a:r>
                      <a:endParaRPr lang="en-US" sz="1050" b="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8185" marR="58185"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15000"/>
                        </a:lnSpc>
                        <a:spcBef>
                          <a:spcPts val="0"/>
                        </a:spcBef>
                        <a:spcAft>
                          <a:spcPts val="0"/>
                        </a:spcAft>
                      </a:pPr>
                      <a:r>
                        <a:rPr lang="de-DE" sz="800" b="0">
                          <a:solidFill>
                            <a:schemeClr val="tx1"/>
                          </a:solidFill>
                          <a:effectLst/>
                          <a:latin typeface="Arial" panose="020B0604020202020204" pitchFamily="34" charset="0"/>
                          <a:cs typeface="Arial" panose="020B0604020202020204" pitchFamily="34" charset="0"/>
                        </a:rPr>
                        <a:t>2,930</a:t>
                      </a:r>
                      <a:endParaRPr lang="en-US" sz="1050" b="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8185" marR="58185"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15000"/>
                        </a:lnSpc>
                        <a:spcBef>
                          <a:spcPts val="0"/>
                        </a:spcBef>
                        <a:spcAft>
                          <a:spcPts val="0"/>
                        </a:spcAft>
                      </a:pPr>
                      <a:r>
                        <a:rPr lang="de-DE" sz="800" b="0" dirty="0">
                          <a:solidFill>
                            <a:schemeClr val="tx1"/>
                          </a:solidFill>
                          <a:effectLst/>
                          <a:latin typeface="Arial" panose="020B0604020202020204" pitchFamily="34" charset="0"/>
                          <a:cs typeface="Arial" panose="020B0604020202020204" pitchFamily="34" charset="0"/>
                        </a:rPr>
                        <a:t>27,000,000</a:t>
                      </a:r>
                      <a:endParaRPr lang="en-US" sz="105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8185" marR="58185"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15000"/>
                        </a:lnSpc>
                        <a:spcBef>
                          <a:spcPts val="0"/>
                        </a:spcBef>
                        <a:spcAft>
                          <a:spcPts val="0"/>
                        </a:spcAft>
                      </a:pPr>
                      <a:r>
                        <a:rPr lang="de-DE" sz="800" b="0" dirty="0">
                          <a:solidFill>
                            <a:schemeClr val="tx1"/>
                          </a:solidFill>
                          <a:effectLst/>
                          <a:latin typeface="Arial" panose="020B0604020202020204" pitchFamily="34" charset="0"/>
                          <a:cs typeface="Arial" panose="020B0604020202020204" pitchFamily="34" charset="0"/>
                        </a:rPr>
                        <a:t>9</a:t>
                      </a:r>
                      <a:endParaRPr lang="en-US" sz="105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8185" marR="58185"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78508869"/>
                  </a:ext>
                </a:extLst>
              </a:tr>
            </a:tbl>
          </a:graphicData>
        </a:graphic>
      </p:graphicFrame>
      <p:pic>
        <p:nvPicPr>
          <p:cNvPr id="5" name="Picture 2" descr="Square logo and symbol, meaning, history, PNG">
            <a:extLst>
              <a:ext uri="{FF2B5EF4-FFF2-40B4-BE49-F238E27FC236}">
                <a16:creationId xmlns:a16="http://schemas.microsoft.com/office/drawing/2014/main" id="{471A3A99-6B05-4C77-B6F8-4F6DE2061249}"/>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028384" y="1124744"/>
            <a:ext cx="767232" cy="431568"/>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10" descr="Hand Drawn Arrows PNG Image Transparent | OnlyGFX.com">
            <a:extLst>
              <a:ext uri="{FF2B5EF4-FFF2-40B4-BE49-F238E27FC236}">
                <a16:creationId xmlns:a16="http://schemas.microsoft.com/office/drawing/2014/main" id="{177C4993-5360-4A66-AEFB-E69175A8424B}"/>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331640" y="4957643"/>
            <a:ext cx="557655" cy="278291"/>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a:extLst>
              <a:ext uri="{FF2B5EF4-FFF2-40B4-BE49-F238E27FC236}">
                <a16:creationId xmlns:a16="http://schemas.microsoft.com/office/drawing/2014/main" id="{874865FC-92EF-44AF-843C-9A84A98244F8}"/>
              </a:ext>
            </a:extLst>
          </p:cNvPr>
          <p:cNvSpPr txBox="1"/>
          <p:nvPr/>
        </p:nvSpPr>
        <p:spPr>
          <a:xfrm>
            <a:off x="1907704" y="4910530"/>
            <a:ext cx="6192688" cy="822726"/>
          </a:xfrm>
          <a:prstGeom prst="rect">
            <a:avLst/>
          </a:prstGeom>
          <a:noFill/>
        </p:spPr>
        <p:txBody>
          <a:bodyPr wrap="square" rtlCol="0">
            <a:spAutoFit/>
          </a:bodyPr>
          <a:lstStyle/>
          <a:p>
            <a:pPr marL="171450" indent="-171450">
              <a:lnSpc>
                <a:spcPct val="150000"/>
              </a:lnSpc>
              <a:buFont typeface="Arial" panose="020B0604020202020204" pitchFamily="34" charset="0"/>
              <a:buChar char="•"/>
            </a:pPr>
            <a:r>
              <a:rPr lang="en-US" sz="1100" dirty="0">
                <a:latin typeface="Arial" panose="020B0604020202020204" pitchFamily="34" charset="0"/>
                <a:cs typeface="Arial" panose="020B0604020202020204" pitchFamily="34" charset="0"/>
              </a:rPr>
              <a:t>Square has 5 main equity funding rounds, Series A to E</a:t>
            </a:r>
          </a:p>
          <a:p>
            <a:pPr marL="171450" indent="-171450">
              <a:lnSpc>
                <a:spcPct val="150000"/>
              </a:lnSpc>
              <a:buFont typeface="Arial" panose="020B0604020202020204" pitchFamily="34" charset="0"/>
              <a:buChar char="•"/>
            </a:pPr>
            <a:r>
              <a:rPr lang="en-US" sz="1100" dirty="0">
                <a:latin typeface="Arial" panose="020B0604020202020204" pitchFamily="34" charset="0"/>
                <a:cs typeface="Arial" panose="020B0604020202020204" pitchFamily="34" charset="0"/>
              </a:rPr>
              <a:t>For each round, the company would negotiate the investment anew</a:t>
            </a:r>
          </a:p>
          <a:p>
            <a:pPr marL="171450" indent="-171450">
              <a:lnSpc>
                <a:spcPct val="150000"/>
              </a:lnSpc>
              <a:buFont typeface="Arial" panose="020B0604020202020204" pitchFamily="34" charset="0"/>
              <a:buChar char="•"/>
            </a:pPr>
            <a:r>
              <a:rPr lang="en-US" sz="1100" dirty="0">
                <a:latin typeface="Arial" panose="020B0604020202020204" pitchFamily="34" charset="0"/>
                <a:cs typeface="Arial" panose="020B0604020202020204" pitchFamily="34" charset="0"/>
              </a:rPr>
              <a:t>New investors, new valuation, new invested amount – and new shares issued with new rights</a:t>
            </a:r>
          </a:p>
        </p:txBody>
      </p:sp>
    </p:spTree>
    <p:extLst>
      <p:ext uri="{BB962C8B-B14F-4D97-AF65-F5344CB8AC3E}">
        <p14:creationId xmlns:p14="http://schemas.microsoft.com/office/powerpoint/2010/main" val="66296587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r>
              <a:rPr lang="en-US" dirty="0"/>
              <a:t>The ‘Standard Contract’ </a:t>
            </a:r>
            <a:r>
              <a:rPr lang="en-US" sz="1200" dirty="0"/>
              <a:t>(Failure Example: The Honest Co.)</a:t>
            </a:r>
            <a:endParaRPr lang="en-US" dirty="0"/>
          </a:p>
        </p:txBody>
      </p:sp>
      <p:sp>
        <p:nvSpPr>
          <p:cNvPr id="3" name="Slide Number Placeholder 2"/>
          <p:cNvSpPr>
            <a:spLocks noGrp="1"/>
          </p:cNvSpPr>
          <p:nvPr>
            <p:ph type="sldNum" sz="quarter" idx="12"/>
          </p:nvPr>
        </p:nvSpPr>
        <p:spPr/>
        <p:txBody>
          <a:bodyPr/>
          <a:lstStyle/>
          <a:p>
            <a:fld id="{C76FEBDD-00E6-4BCE-81BB-64ADCF1A94EA}" type="slidenum">
              <a:rPr lang="de-DE" smtClean="0"/>
              <a:pPr/>
              <a:t>40</a:t>
            </a:fld>
            <a:endParaRPr lang="de-DE"/>
          </a:p>
        </p:txBody>
      </p:sp>
      <p:graphicFrame>
        <p:nvGraphicFramePr>
          <p:cNvPr id="4" name="Chart 3"/>
          <p:cNvGraphicFramePr>
            <a:graphicFrameLocks/>
          </p:cNvGraphicFramePr>
          <p:nvPr>
            <p:extLst>
              <p:ext uri="{D42A27DB-BD31-4B8C-83A1-F6EECF244321}">
                <p14:modId xmlns:p14="http://schemas.microsoft.com/office/powerpoint/2010/main" val="2341790448"/>
              </p:ext>
            </p:extLst>
          </p:nvPr>
        </p:nvGraphicFramePr>
        <p:xfrm>
          <a:off x="1014406" y="1494556"/>
          <a:ext cx="6683856" cy="2942556"/>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 name="Table 4"/>
          <p:cNvGraphicFramePr>
            <a:graphicFrameLocks noGrp="1"/>
          </p:cNvGraphicFramePr>
          <p:nvPr>
            <p:extLst>
              <p:ext uri="{D42A27DB-BD31-4B8C-83A1-F6EECF244321}">
                <p14:modId xmlns:p14="http://schemas.microsoft.com/office/powerpoint/2010/main" val="2041151326"/>
              </p:ext>
            </p:extLst>
          </p:nvPr>
        </p:nvGraphicFramePr>
        <p:xfrm>
          <a:off x="523104" y="4787692"/>
          <a:ext cx="4336928" cy="1368150"/>
        </p:xfrm>
        <a:graphic>
          <a:graphicData uri="http://schemas.openxmlformats.org/drawingml/2006/table">
            <a:tbl>
              <a:tblPr firstRow="1" bandRow="1">
                <a:tableStyleId>{5C22544A-7EE6-4342-B048-85BDC9FD1C3A}</a:tableStyleId>
              </a:tblPr>
              <a:tblGrid>
                <a:gridCol w="550720">
                  <a:extLst>
                    <a:ext uri="{9D8B030D-6E8A-4147-A177-3AD203B41FA5}">
                      <a16:colId xmlns:a16="http://schemas.microsoft.com/office/drawing/2014/main" val="1210640895"/>
                    </a:ext>
                  </a:extLst>
                </a:gridCol>
                <a:gridCol w="481881">
                  <a:extLst>
                    <a:ext uri="{9D8B030D-6E8A-4147-A177-3AD203B41FA5}">
                      <a16:colId xmlns:a16="http://schemas.microsoft.com/office/drawing/2014/main" val="4097240248"/>
                    </a:ext>
                  </a:extLst>
                </a:gridCol>
                <a:gridCol w="550721">
                  <a:extLst>
                    <a:ext uri="{9D8B030D-6E8A-4147-A177-3AD203B41FA5}">
                      <a16:colId xmlns:a16="http://schemas.microsoft.com/office/drawing/2014/main" val="1218990918"/>
                    </a:ext>
                  </a:extLst>
                </a:gridCol>
                <a:gridCol w="757241">
                  <a:extLst>
                    <a:ext uri="{9D8B030D-6E8A-4147-A177-3AD203B41FA5}">
                      <a16:colId xmlns:a16="http://schemas.microsoft.com/office/drawing/2014/main" val="1535297849"/>
                    </a:ext>
                  </a:extLst>
                </a:gridCol>
                <a:gridCol w="481881">
                  <a:extLst>
                    <a:ext uri="{9D8B030D-6E8A-4147-A177-3AD203B41FA5}">
                      <a16:colId xmlns:a16="http://schemas.microsoft.com/office/drawing/2014/main" val="872576747"/>
                    </a:ext>
                  </a:extLst>
                </a:gridCol>
                <a:gridCol w="688401">
                  <a:extLst>
                    <a:ext uri="{9D8B030D-6E8A-4147-A177-3AD203B41FA5}">
                      <a16:colId xmlns:a16="http://schemas.microsoft.com/office/drawing/2014/main" val="1172889836"/>
                    </a:ext>
                  </a:extLst>
                </a:gridCol>
                <a:gridCol w="826083">
                  <a:extLst>
                    <a:ext uri="{9D8B030D-6E8A-4147-A177-3AD203B41FA5}">
                      <a16:colId xmlns:a16="http://schemas.microsoft.com/office/drawing/2014/main" val="2133383496"/>
                    </a:ext>
                  </a:extLst>
                </a:gridCol>
              </a:tblGrid>
              <a:tr h="475878">
                <a:tc>
                  <a:txBody>
                    <a:bodyPr/>
                    <a:lstStyle/>
                    <a:p>
                      <a:pPr algn="ctr"/>
                      <a:r>
                        <a:rPr lang="en-US" sz="800" b="1" i="0" u="none" dirty="0">
                          <a:solidFill>
                            <a:schemeClr val="bg1"/>
                          </a:solidFill>
                          <a:latin typeface="Arial" panose="020B0604020202020204" pitchFamily="34" charset="0"/>
                          <a:cs typeface="Arial" panose="020B0604020202020204" pitchFamily="34" charset="0"/>
                        </a:rPr>
                        <a:t>Series</a:t>
                      </a:r>
                    </a:p>
                  </a:txBody>
                  <a:tcPr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tx1"/>
                    </a:solidFill>
                  </a:tcPr>
                </a:tc>
                <a:tc>
                  <a:txBody>
                    <a:bodyPr/>
                    <a:lstStyle/>
                    <a:p>
                      <a:pPr algn="ctr"/>
                      <a:r>
                        <a:rPr lang="en-US" sz="800" b="1" i="0" u="none" dirty="0">
                          <a:solidFill>
                            <a:schemeClr val="bg1"/>
                          </a:solidFill>
                          <a:latin typeface="Arial" panose="020B0604020202020204" pitchFamily="34" charset="0"/>
                          <a:cs typeface="Arial" panose="020B0604020202020204" pitchFamily="34" charset="0"/>
                        </a:rPr>
                        <a:t>Date</a:t>
                      </a:r>
                    </a:p>
                  </a:txBody>
                  <a:tcPr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tx1"/>
                    </a:solidFill>
                  </a:tcPr>
                </a:tc>
                <a:tc>
                  <a:txBody>
                    <a:bodyPr/>
                    <a:lstStyle/>
                    <a:p>
                      <a:pPr algn="ctr"/>
                      <a:r>
                        <a:rPr lang="en-US" sz="800" b="1" i="0" u="none" dirty="0">
                          <a:solidFill>
                            <a:schemeClr val="bg1"/>
                          </a:solidFill>
                          <a:latin typeface="Arial" panose="020B0604020202020204" pitchFamily="34" charset="0"/>
                          <a:cs typeface="Arial" panose="020B0604020202020204" pitchFamily="34" charset="0"/>
                        </a:rPr>
                        <a:t>Vol. ($</a:t>
                      </a:r>
                      <a:r>
                        <a:rPr lang="en-US" sz="800" b="1" i="0" u="none" dirty="0" err="1">
                          <a:solidFill>
                            <a:schemeClr val="bg1"/>
                          </a:solidFill>
                          <a:latin typeface="Arial" panose="020B0604020202020204" pitchFamily="34" charset="0"/>
                          <a:cs typeface="Arial" panose="020B0604020202020204" pitchFamily="34" charset="0"/>
                        </a:rPr>
                        <a:t>mn</a:t>
                      </a:r>
                      <a:r>
                        <a:rPr lang="en-US" sz="800" b="1" i="0" u="none" dirty="0">
                          <a:solidFill>
                            <a:schemeClr val="bg1"/>
                          </a:solidFill>
                          <a:latin typeface="Arial" panose="020B0604020202020204" pitchFamily="34" charset="0"/>
                          <a:cs typeface="Arial" panose="020B0604020202020204" pitchFamily="34" charset="0"/>
                        </a:rPr>
                        <a:t>.)</a:t>
                      </a:r>
                    </a:p>
                  </a:txBody>
                  <a:tcPr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tx1"/>
                    </a:solidFill>
                  </a:tcPr>
                </a:tc>
                <a:tc>
                  <a:txBody>
                    <a:bodyPr/>
                    <a:lstStyle/>
                    <a:p>
                      <a:pPr algn="ctr"/>
                      <a:r>
                        <a:rPr lang="en-US" sz="800" b="1" i="0" u="none" dirty="0">
                          <a:solidFill>
                            <a:schemeClr val="bg1"/>
                          </a:solidFill>
                          <a:latin typeface="Arial" panose="020B0604020202020204" pitchFamily="34" charset="0"/>
                          <a:cs typeface="Arial" panose="020B0604020202020204" pitchFamily="34" charset="0"/>
                        </a:rPr>
                        <a:t>Pre-Money</a:t>
                      </a:r>
                      <a:r>
                        <a:rPr lang="en-US" sz="800" b="1" i="0" u="none" baseline="0" dirty="0">
                          <a:solidFill>
                            <a:schemeClr val="bg1"/>
                          </a:solidFill>
                          <a:latin typeface="Arial" panose="020B0604020202020204" pitchFamily="34" charset="0"/>
                          <a:cs typeface="Arial" panose="020B0604020202020204" pitchFamily="34" charset="0"/>
                        </a:rPr>
                        <a:t> </a:t>
                      </a:r>
                      <a:r>
                        <a:rPr lang="en-US" sz="800" b="1" i="0" u="none" dirty="0">
                          <a:solidFill>
                            <a:schemeClr val="bg1"/>
                          </a:solidFill>
                          <a:latin typeface="Arial" panose="020B0604020202020204" pitchFamily="34" charset="0"/>
                          <a:cs typeface="Arial" panose="020B0604020202020204" pitchFamily="34" charset="0"/>
                        </a:rPr>
                        <a:t>Val. ($</a:t>
                      </a:r>
                      <a:r>
                        <a:rPr lang="en-US" sz="800" b="1" i="0" u="none" dirty="0" err="1">
                          <a:solidFill>
                            <a:schemeClr val="bg1"/>
                          </a:solidFill>
                          <a:latin typeface="Arial" panose="020B0604020202020204" pitchFamily="34" charset="0"/>
                          <a:cs typeface="Arial" panose="020B0604020202020204" pitchFamily="34" charset="0"/>
                        </a:rPr>
                        <a:t>mn</a:t>
                      </a:r>
                      <a:r>
                        <a:rPr lang="en-US" sz="800" b="1" i="0" u="none" dirty="0">
                          <a:solidFill>
                            <a:schemeClr val="bg1"/>
                          </a:solidFill>
                          <a:latin typeface="Arial" panose="020B0604020202020204" pitchFamily="34" charset="0"/>
                          <a:cs typeface="Arial" panose="020B0604020202020204" pitchFamily="34" charset="0"/>
                        </a:rPr>
                        <a:t>.)</a:t>
                      </a:r>
                    </a:p>
                  </a:txBody>
                  <a:tcPr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tx1"/>
                    </a:solidFill>
                  </a:tcPr>
                </a:tc>
                <a:tc>
                  <a:txBody>
                    <a:bodyPr/>
                    <a:lstStyle/>
                    <a:p>
                      <a:pPr algn="ctr"/>
                      <a:r>
                        <a:rPr lang="en-US" sz="800" b="1" i="0" u="none" dirty="0">
                          <a:solidFill>
                            <a:schemeClr val="bg1"/>
                          </a:solidFill>
                          <a:latin typeface="Arial" panose="020B0604020202020204" pitchFamily="34" charset="0"/>
                          <a:cs typeface="Arial" panose="020B0604020202020204" pitchFamily="34" charset="0"/>
                        </a:rPr>
                        <a:t>PPS ($)</a:t>
                      </a:r>
                    </a:p>
                  </a:txBody>
                  <a:tcPr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tx1"/>
                    </a:solidFill>
                  </a:tcPr>
                </a:tc>
                <a:tc>
                  <a:txBody>
                    <a:bodyPr/>
                    <a:lstStyle/>
                    <a:p>
                      <a:pPr algn="ctr"/>
                      <a:r>
                        <a:rPr lang="en-US" sz="800" b="1" i="0" u="none" dirty="0">
                          <a:solidFill>
                            <a:schemeClr val="bg1"/>
                          </a:solidFill>
                          <a:latin typeface="Arial" panose="020B0604020202020204" pitchFamily="34" charset="0"/>
                          <a:cs typeface="Arial" panose="020B0604020202020204" pitchFamily="34" charset="0"/>
                        </a:rPr>
                        <a:t>Liq. Pref. </a:t>
                      </a:r>
                      <a:br>
                        <a:rPr lang="en-US" sz="800" b="1" i="0" u="none" dirty="0">
                          <a:solidFill>
                            <a:schemeClr val="bg1"/>
                          </a:solidFill>
                          <a:latin typeface="Arial" panose="020B0604020202020204" pitchFamily="34" charset="0"/>
                          <a:cs typeface="Arial" panose="020B0604020202020204" pitchFamily="34" charset="0"/>
                        </a:rPr>
                      </a:br>
                      <a:r>
                        <a:rPr lang="en-US" sz="800" b="1" i="0" u="none" dirty="0">
                          <a:solidFill>
                            <a:schemeClr val="bg1"/>
                          </a:solidFill>
                          <a:latin typeface="Arial" panose="020B0604020202020204" pitchFamily="34" charset="0"/>
                          <a:cs typeface="Arial" panose="020B0604020202020204" pitchFamily="34" charset="0"/>
                        </a:rPr>
                        <a:t>($ PPS)</a:t>
                      </a:r>
                    </a:p>
                  </a:txBody>
                  <a:tcPr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tx1"/>
                    </a:solidFill>
                  </a:tcPr>
                </a:tc>
                <a:tc>
                  <a:txBody>
                    <a:bodyPr/>
                    <a:lstStyle/>
                    <a:p>
                      <a:pPr algn="ctr"/>
                      <a:r>
                        <a:rPr lang="en-US" sz="800" b="1" i="0" u="none" dirty="0">
                          <a:solidFill>
                            <a:schemeClr val="bg1"/>
                          </a:solidFill>
                          <a:latin typeface="Arial" panose="020B0604020202020204" pitchFamily="34" charset="0"/>
                          <a:cs typeface="Arial" panose="020B0604020202020204" pitchFamily="34" charset="0"/>
                        </a:rPr>
                        <a:t>IPO</a:t>
                      </a:r>
                      <a:r>
                        <a:rPr lang="en-US" sz="800" b="1" i="0" u="none" baseline="0" dirty="0">
                          <a:solidFill>
                            <a:schemeClr val="bg1"/>
                          </a:solidFill>
                          <a:latin typeface="Arial" panose="020B0604020202020204" pitchFamily="34" charset="0"/>
                          <a:cs typeface="Arial" panose="020B0604020202020204" pitchFamily="34" charset="0"/>
                        </a:rPr>
                        <a:t> Ratchet ($ PPS)</a:t>
                      </a:r>
                      <a:endParaRPr lang="en-US" sz="800" b="1" i="0" u="none" dirty="0">
                        <a:solidFill>
                          <a:schemeClr val="bg1"/>
                        </a:solidFill>
                        <a:latin typeface="Arial" panose="020B0604020202020204" pitchFamily="34" charset="0"/>
                        <a:cs typeface="Arial" panose="020B0604020202020204" pitchFamily="34" charset="0"/>
                      </a:endParaRPr>
                    </a:p>
                  </a:txBody>
                  <a:tcPr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tx1"/>
                    </a:solidFill>
                  </a:tcPr>
                </a:tc>
                <a:extLst>
                  <a:ext uri="{0D108BD9-81ED-4DB2-BD59-A6C34878D82A}">
                    <a16:rowId xmlns:a16="http://schemas.microsoft.com/office/drawing/2014/main" val="1879844330"/>
                  </a:ext>
                </a:extLst>
              </a:tr>
              <a:tr h="297424">
                <a:tc>
                  <a:txBody>
                    <a:bodyPr/>
                    <a:lstStyle/>
                    <a:p>
                      <a:pPr algn="ctr"/>
                      <a:r>
                        <a:rPr lang="en-US" sz="800" b="0" i="0" u="none" dirty="0">
                          <a:solidFill>
                            <a:schemeClr val="tx1"/>
                          </a:solidFill>
                          <a:latin typeface="Arial" panose="020B0604020202020204" pitchFamily="34" charset="0"/>
                          <a:cs typeface="Arial" panose="020B0604020202020204" pitchFamily="34" charset="0"/>
                        </a:rPr>
                        <a:t>C</a:t>
                      </a:r>
                    </a:p>
                  </a:txBody>
                  <a:tcPr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noFill/>
                  </a:tcPr>
                </a:tc>
                <a:tc>
                  <a:txBody>
                    <a:bodyPr/>
                    <a:lstStyle/>
                    <a:p>
                      <a:pPr algn="ctr"/>
                      <a:r>
                        <a:rPr lang="en-US" sz="800" b="0" i="0" u="none" dirty="0">
                          <a:solidFill>
                            <a:schemeClr val="tx1"/>
                          </a:solidFill>
                          <a:latin typeface="Arial" panose="020B0604020202020204" pitchFamily="34" charset="0"/>
                          <a:cs typeface="Arial" panose="020B0604020202020204" pitchFamily="34" charset="0"/>
                        </a:rPr>
                        <a:t>08/’14</a:t>
                      </a:r>
                    </a:p>
                  </a:txBody>
                  <a:tcPr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noFill/>
                  </a:tcPr>
                </a:tc>
                <a:tc>
                  <a:txBody>
                    <a:bodyPr/>
                    <a:lstStyle/>
                    <a:p>
                      <a:pPr algn="ctr"/>
                      <a:r>
                        <a:rPr lang="en-US" sz="800" b="0" i="0" u="none" dirty="0">
                          <a:solidFill>
                            <a:schemeClr val="tx1"/>
                          </a:solidFill>
                          <a:latin typeface="Arial" panose="020B0604020202020204" pitchFamily="34" charset="0"/>
                          <a:cs typeface="Arial" panose="020B0604020202020204" pitchFamily="34" charset="0"/>
                        </a:rPr>
                        <a:t>70</a:t>
                      </a:r>
                    </a:p>
                  </a:txBody>
                  <a:tcPr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noFill/>
                  </a:tcPr>
                </a:tc>
                <a:tc>
                  <a:txBody>
                    <a:bodyPr/>
                    <a:lstStyle/>
                    <a:p>
                      <a:pPr algn="ctr"/>
                      <a:r>
                        <a:rPr lang="en-US" sz="800" b="0" i="0" u="none" dirty="0">
                          <a:solidFill>
                            <a:schemeClr val="tx1"/>
                          </a:solidFill>
                          <a:latin typeface="Arial" panose="020B0604020202020204" pitchFamily="34" charset="0"/>
                          <a:cs typeface="Arial" panose="020B0604020202020204" pitchFamily="34" charset="0"/>
                        </a:rPr>
                        <a:t>930</a:t>
                      </a:r>
                    </a:p>
                  </a:txBody>
                  <a:tcPr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noFill/>
                  </a:tcPr>
                </a:tc>
                <a:tc>
                  <a:txBody>
                    <a:bodyPr/>
                    <a:lstStyle/>
                    <a:p>
                      <a:pPr algn="ctr"/>
                      <a:r>
                        <a:rPr lang="en-US" sz="800" b="0" i="0" u="none" dirty="0">
                          <a:solidFill>
                            <a:schemeClr val="tx1"/>
                          </a:solidFill>
                          <a:latin typeface="Arial" panose="020B0604020202020204" pitchFamily="34" charset="0"/>
                          <a:cs typeface="Arial" panose="020B0604020202020204" pitchFamily="34" charset="0"/>
                        </a:rPr>
                        <a:t>27.06</a:t>
                      </a:r>
                    </a:p>
                  </a:txBody>
                  <a:tcPr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noFill/>
                  </a:tcPr>
                </a:tc>
                <a:tc>
                  <a:txBody>
                    <a:bodyPr/>
                    <a:lstStyle/>
                    <a:p>
                      <a:pPr algn="ctr"/>
                      <a:r>
                        <a:rPr lang="en-US" sz="800" b="0" i="0" u="none" dirty="0">
                          <a:solidFill>
                            <a:schemeClr val="tx1"/>
                          </a:solidFill>
                          <a:latin typeface="Arial" panose="020B0604020202020204" pitchFamily="34" charset="0"/>
                          <a:cs typeface="Arial" panose="020B0604020202020204" pitchFamily="34" charset="0"/>
                        </a:rPr>
                        <a:t>38.65</a:t>
                      </a:r>
                      <a:endParaRPr lang="en-US" sz="800" b="0" i="0" u="none" baseline="30000" dirty="0">
                        <a:solidFill>
                          <a:schemeClr val="tx1"/>
                        </a:solidFill>
                        <a:latin typeface="Arial" panose="020B0604020202020204" pitchFamily="34" charset="0"/>
                        <a:cs typeface="Arial" panose="020B0604020202020204" pitchFamily="34" charset="0"/>
                      </a:endParaRPr>
                    </a:p>
                  </a:txBody>
                  <a:tcPr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noFill/>
                  </a:tcPr>
                </a:tc>
                <a:tc>
                  <a:txBody>
                    <a:bodyPr/>
                    <a:lstStyle/>
                    <a:p>
                      <a:pPr algn="ctr"/>
                      <a:r>
                        <a:rPr lang="en-US" sz="800" b="0" i="0" u="none" dirty="0">
                          <a:solidFill>
                            <a:schemeClr val="tx1"/>
                          </a:solidFill>
                          <a:latin typeface="Arial" panose="020B0604020202020204" pitchFamily="34" charset="0"/>
                          <a:cs typeface="Arial" panose="020B0604020202020204" pitchFamily="34" charset="0"/>
                        </a:rPr>
                        <a:t>33.82</a:t>
                      </a:r>
                      <a:endParaRPr lang="en-US" sz="800" b="0" i="0" u="none" baseline="30000" dirty="0">
                        <a:solidFill>
                          <a:schemeClr val="tx1"/>
                        </a:solidFill>
                        <a:latin typeface="Arial" panose="020B0604020202020204" pitchFamily="34" charset="0"/>
                        <a:cs typeface="Arial" panose="020B0604020202020204" pitchFamily="34" charset="0"/>
                      </a:endParaRPr>
                    </a:p>
                  </a:txBody>
                  <a:tcPr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noFill/>
                  </a:tcPr>
                </a:tc>
                <a:extLst>
                  <a:ext uri="{0D108BD9-81ED-4DB2-BD59-A6C34878D82A}">
                    <a16:rowId xmlns:a16="http://schemas.microsoft.com/office/drawing/2014/main" val="2786498808"/>
                  </a:ext>
                </a:extLst>
              </a:tr>
              <a:tr h="297424">
                <a:tc>
                  <a:txBody>
                    <a:bodyPr/>
                    <a:lstStyle/>
                    <a:p>
                      <a:pPr algn="ctr"/>
                      <a:r>
                        <a:rPr lang="en-US" sz="800" b="0" i="0" u="none" dirty="0">
                          <a:solidFill>
                            <a:schemeClr val="tx1"/>
                          </a:solidFill>
                          <a:latin typeface="Arial" panose="020B0604020202020204" pitchFamily="34" charset="0"/>
                          <a:cs typeface="Arial" panose="020B0604020202020204" pitchFamily="34" charset="0"/>
                        </a:rPr>
                        <a:t>D</a:t>
                      </a:r>
                    </a:p>
                  </a:txBody>
                  <a:tcPr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noFill/>
                  </a:tcPr>
                </a:tc>
                <a:tc>
                  <a:txBody>
                    <a:bodyPr/>
                    <a:lstStyle/>
                    <a:p>
                      <a:pPr algn="ctr"/>
                      <a:r>
                        <a:rPr lang="en-US" sz="800" b="0" i="0" u="none" dirty="0">
                          <a:solidFill>
                            <a:schemeClr val="tx1"/>
                          </a:solidFill>
                          <a:latin typeface="Arial" panose="020B0604020202020204" pitchFamily="34" charset="0"/>
                          <a:cs typeface="Arial" panose="020B0604020202020204" pitchFamily="34" charset="0"/>
                        </a:rPr>
                        <a:t>08/’15</a:t>
                      </a:r>
                    </a:p>
                  </a:txBody>
                  <a:tcPr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noFill/>
                  </a:tcPr>
                </a:tc>
                <a:tc>
                  <a:txBody>
                    <a:bodyPr/>
                    <a:lstStyle/>
                    <a:p>
                      <a:pPr algn="ctr"/>
                      <a:r>
                        <a:rPr lang="en-US" sz="800" b="0" i="0" u="none" dirty="0">
                          <a:solidFill>
                            <a:schemeClr val="tx1"/>
                          </a:solidFill>
                          <a:latin typeface="Arial" panose="020B0604020202020204" pitchFamily="34" charset="0"/>
                          <a:cs typeface="Arial" panose="020B0604020202020204" pitchFamily="34" charset="0"/>
                        </a:rPr>
                        <a:t>104</a:t>
                      </a:r>
                    </a:p>
                  </a:txBody>
                  <a:tcPr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noFill/>
                  </a:tcPr>
                </a:tc>
                <a:tc>
                  <a:txBody>
                    <a:bodyPr/>
                    <a:lstStyle/>
                    <a:p>
                      <a:pPr algn="ctr"/>
                      <a:r>
                        <a:rPr lang="en-US" sz="800" b="0" i="0" u="none" dirty="0">
                          <a:solidFill>
                            <a:schemeClr val="tx1"/>
                          </a:solidFill>
                          <a:latin typeface="Arial" panose="020B0604020202020204" pitchFamily="34" charset="0"/>
                          <a:cs typeface="Arial" panose="020B0604020202020204" pitchFamily="34" charset="0"/>
                        </a:rPr>
                        <a:t>1,600</a:t>
                      </a:r>
                    </a:p>
                  </a:txBody>
                  <a:tcPr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noFill/>
                  </a:tcPr>
                </a:tc>
                <a:tc>
                  <a:txBody>
                    <a:bodyPr/>
                    <a:lstStyle/>
                    <a:p>
                      <a:pPr algn="ctr"/>
                      <a:r>
                        <a:rPr lang="en-US" sz="800" b="0" i="0" u="none" dirty="0">
                          <a:solidFill>
                            <a:schemeClr val="tx1"/>
                          </a:solidFill>
                          <a:latin typeface="Arial" panose="020B0604020202020204" pitchFamily="34" charset="0"/>
                          <a:cs typeface="Arial" panose="020B0604020202020204" pitchFamily="34" charset="0"/>
                        </a:rPr>
                        <a:t>45.76</a:t>
                      </a:r>
                    </a:p>
                  </a:txBody>
                  <a:tcPr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noFill/>
                  </a:tcPr>
                </a:tc>
                <a:tc>
                  <a:txBody>
                    <a:bodyPr/>
                    <a:lstStyle/>
                    <a:p>
                      <a:pPr algn="ctr"/>
                      <a:r>
                        <a:rPr lang="en-US" sz="800" b="0" i="0" u="none" dirty="0">
                          <a:solidFill>
                            <a:schemeClr val="tx1"/>
                          </a:solidFill>
                          <a:latin typeface="Arial" panose="020B0604020202020204" pitchFamily="34" charset="0"/>
                          <a:cs typeface="Arial" panose="020B0604020202020204" pitchFamily="34" charset="0"/>
                        </a:rPr>
                        <a:t>45.76</a:t>
                      </a:r>
                      <a:endParaRPr lang="en-US" sz="800" b="0" i="0" u="none" baseline="30000" dirty="0">
                        <a:solidFill>
                          <a:schemeClr val="tx1"/>
                        </a:solidFill>
                        <a:latin typeface="Arial" panose="020B0604020202020204" pitchFamily="34" charset="0"/>
                        <a:cs typeface="Arial" panose="020B0604020202020204" pitchFamily="34" charset="0"/>
                      </a:endParaRPr>
                    </a:p>
                  </a:txBody>
                  <a:tcPr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noFill/>
                  </a:tcPr>
                </a:tc>
                <a:tc>
                  <a:txBody>
                    <a:bodyPr/>
                    <a:lstStyle/>
                    <a:p>
                      <a:pPr algn="ctr"/>
                      <a:r>
                        <a:rPr lang="en-US" sz="800" b="0" i="0" u="none" dirty="0">
                          <a:solidFill>
                            <a:schemeClr val="tx1"/>
                          </a:solidFill>
                          <a:latin typeface="Arial" panose="020B0604020202020204" pitchFamily="34" charset="0"/>
                          <a:cs typeface="Arial" panose="020B0604020202020204" pitchFamily="34" charset="0"/>
                        </a:rPr>
                        <a:t>33.82</a:t>
                      </a:r>
                    </a:p>
                  </a:txBody>
                  <a:tcPr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noFill/>
                  </a:tcPr>
                </a:tc>
                <a:extLst>
                  <a:ext uri="{0D108BD9-81ED-4DB2-BD59-A6C34878D82A}">
                    <a16:rowId xmlns:a16="http://schemas.microsoft.com/office/drawing/2014/main" val="296970323"/>
                  </a:ext>
                </a:extLst>
              </a:tr>
              <a:tr h="297424">
                <a:tc>
                  <a:txBody>
                    <a:bodyPr/>
                    <a:lstStyle/>
                    <a:p>
                      <a:pPr algn="ctr"/>
                      <a:r>
                        <a:rPr lang="en-US" sz="800" b="0" i="0" u="none" dirty="0">
                          <a:solidFill>
                            <a:schemeClr val="tx1"/>
                          </a:solidFill>
                          <a:latin typeface="Arial" panose="020B0604020202020204" pitchFamily="34" charset="0"/>
                          <a:cs typeface="Arial" panose="020B0604020202020204" pitchFamily="34" charset="0"/>
                        </a:rPr>
                        <a:t>E</a:t>
                      </a:r>
                    </a:p>
                  </a:txBody>
                  <a:tcPr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noFill/>
                  </a:tcPr>
                </a:tc>
                <a:tc>
                  <a:txBody>
                    <a:bodyPr/>
                    <a:lstStyle/>
                    <a:p>
                      <a:pPr algn="ctr"/>
                      <a:r>
                        <a:rPr lang="en-US" sz="800" b="0" i="0" u="none" dirty="0">
                          <a:solidFill>
                            <a:schemeClr val="tx1"/>
                          </a:solidFill>
                          <a:latin typeface="Arial" panose="020B0604020202020204" pitchFamily="34" charset="0"/>
                          <a:cs typeface="Arial" panose="020B0604020202020204" pitchFamily="34" charset="0"/>
                        </a:rPr>
                        <a:t>09/’17</a:t>
                      </a:r>
                    </a:p>
                  </a:txBody>
                  <a:tcPr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noFill/>
                  </a:tcPr>
                </a:tc>
                <a:tc>
                  <a:txBody>
                    <a:bodyPr/>
                    <a:lstStyle/>
                    <a:p>
                      <a:pPr algn="ctr"/>
                      <a:r>
                        <a:rPr lang="en-US" sz="800" b="0" i="0" u="none" dirty="0">
                          <a:solidFill>
                            <a:schemeClr val="tx1"/>
                          </a:solidFill>
                          <a:latin typeface="Arial" panose="020B0604020202020204" pitchFamily="34" charset="0"/>
                          <a:cs typeface="Arial" panose="020B0604020202020204" pitchFamily="34" charset="0"/>
                        </a:rPr>
                        <a:t>75</a:t>
                      </a:r>
                    </a:p>
                  </a:txBody>
                  <a:tcPr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noFill/>
                  </a:tcPr>
                </a:tc>
                <a:tc>
                  <a:txBody>
                    <a:bodyPr/>
                    <a:lstStyle/>
                    <a:p>
                      <a:pPr algn="ctr"/>
                      <a:r>
                        <a:rPr lang="en-US" sz="800" b="0" i="0" u="none" dirty="0">
                          <a:solidFill>
                            <a:schemeClr val="tx1"/>
                          </a:solidFill>
                          <a:latin typeface="Arial" panose="020B0604020202020204" pitchFamily="34" charset="0"/>
                          <a:cs typeface="Arial" panose="020B0604020202020204" pitchFamily="34" charset="0"/>
                        </a:rPr>
                        <a:t>925</a:t>
                      </a:r>
                    </a:p>
                  </a:txBody>
                  <a:tcPr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noFill/>
                  </a:tcPr>
                </a:tc>
                <a:tc>
                  <a:txBody>
                    <a:bodyPr/>
                    <a:lstStyle/>
                    <a:p>
                      <a:pPr algn="ctr"/>
                      <a:r>
                        <a:rPr lang="en-US" sz="800" b="0" i="0" u="none" dirty="0">
                          <a:solidFill>
                            <a:schemeClr val="tx1"/>
                          </a:solidFill>
                          <a:latin typeface="Arial" panose="020B0604020202020204" pitchFamily="34" charset="0"/>
                          <a:cs typeface="Arial" panose="020B0604020202020204" pitchFamily="34" charset="0"/>
                        </a:rPr>
                        <a:t>19.60</a:t>
                      </a:r>
                    </a:p>
                  </a:txBody>
                  <a:tcPr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noFill/>
                  </a:tcPr>
                </a:tc>
                <a:tc>
                  <a:txBody>
                    <a:bodyPr/>
                    <a:lstStyle/>
                    <a:p>
                      <a:pPr algn="ctr"/>
                      <a:r>
                        <a:rPr lang="en-US" sz="800" b="0" i="0" u="none" dirty="0">
                          <a:solidFill>
                            <a:schemeClr val="tx1"/>
                          </a:solidFill>
                          <a:latin typeface="Arial" panose="020B0604020202020204" pitchFamily="34" charset="0"/>
                          <a:cs typeface="Arial" panose="020B0604020202020204" pitchFamily="34" charset="0"/>
                        </a:rPr>
                        <a:t>19.60</a:t>
                      </a:r>
                    </a:p>
                  </a:txBody>
                  <a:tcPr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noFill/>
                  </a:tcPr>
                </a:tc>
                <a:tc>
                  <a:txBody>
                    <a:bodyPr/>
                    <a:lstStyle/>
                    <a:p>
                      <a:pPr algn="ctr"/>
                      <a:r>
                        <a:rPr lang="en-US" sz="800" b="0" i="0" u="none" dirty="0">
                          <a:solidFill>
                            <a:schemeClr val="tx1"/>
                          </a:solidFill>
                          <a:latin typeface="Arial" panose="020B0604020202020204" pitchFamily="34" charset="0"/>
                          <a:cs typeface="Arial" panose="020B0604020202020204" pitchFamily="34" charset="0"/>
                        </a:rPr>
                        <a:t>24.51</a:t>
                      </a:r>
                      <a:endParaRPr lang="en-US" sz="800" b="0" i="0" u="none" baseline="30000" dirty="0">
                        <a:solidFill>
                          <a:schemeClr val="tx1"/>
                        </a:solidFill>
                        <a:latin typeface="Arial" panose="020B0604020202020204" pitchFamily="34" charset="0"/>
                        <a:cs typeface="Arial" panose="020B0604020202020204" pitchFamily="34" charset="0"/>
                      </a:endParaRPr>
                    </a:p>
                  </a:txBody>
                  <a:tcPr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noFill/>
                  </a:tcPr>
                </a:tc>
                <a:extLst>
                  <a:ext uri="{0D108BD9-81ED-4DB2-BD59-A6C34878D82A}">
                    <a16:rowId xmlns:a16="http://schemas.microsoft.com/office/drawing/2014/main" val="4092510939"/>
                  </a:ext>
                </a:extLst>
              </a:tr>
            </a:tbl>
          </a:graphicData>
        </a:graphic>
      </p:graphicFrame>
      <p:sp>
        <p:nvSpPr>
          <p:cNvPr id="6" name="TextBox 5"/>
          <p:cNvSpPr txBox="1"/>
          <p:nvPr/>
        </p:nvSpPr>
        <p:spPr>
          <a:xfrm>
            <a:off x="7349733" y="2613404"/>
            <a:ext cx="705437" cy="230832"/>
          </a:xfrm>
          <a:prstGeom prst="rect">
            <a:avLst/>
          </a:prstGeom>
          <a:noFill/>
          <a:ln w="6350">
            <a:noFill/>
          </a:ln>
        </p:spPr>
        <p:txBody>
          <a:bodyPr wrap="square" rtlCol="0">
            <a:spAutoFit/>
          </a:bodyPr>
          <a:lstStyle/>
          <a:p>
            <a:pPr algn="ctr"/>
            <a:r>
              <a:rPr lang="en-US" sz="900" dirty="0">
                <a:latin typeface="Arial" panose="020B0604020202020204" pitchFamily="34" charset="0"/>
                <a:cs typeface="Arial" panose="020B0604020202020204" pitchFamily="34" charset="0"/>
              </a:rPr>
              <a:t>$33.74</a:t>
            </a:r>
          </a:p>
        </p:txBody>
      </p:sp>
      <p:cxnSp>
        <p:nvCxnSpPr>
          <p:cNvPr id="7" name="Straight Arrow Connector 6"/>
          <p:cNvCxnSpPr/>
          <p:nvPr/>
        </p:nvCxnSpPr>
        <p:spPr>
          <a:xfrm flipH="1" flipV="1">
            <a:off x="7454770" y="2943563"/>
            <a:ext cx="641" cy="197886"/>
          </a:xfrm>
          <a:prstGeom prst="straightConnector1">
            <a:avLst/>
          </a:prstGeom>
          <a:ln w="63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7102693" y="3085824"/>
            <a:ext cx="705437" cy="230832"/>
          </a:xfrm>
          <a:prstGeom prst="rect">
            <a:avLst/>
          </a:prstGeom>
          <a:noFill/>
          <a:ln w="6350">
            <a:noFill/>
          </a:ln>
        </p:spPr>
        <p:txBody>
          <a:bodyPr wrap="square" rtlCol="0">
            <a:spAutoFit/>
          </a:bodyPr>
          <a:lstStyle/>
          <a:p>
            <a:pPr algn="ctr"/>
            <a:r>
              <a:rPr lang="en-US" sz="900" dirty="0">
                <a:latin typeface="Arial" panose="020B0604020202020204" pitchFamily="34" charset="0"/>
                <a:cs typeface="Arial" panose="020B0604020202020204" pitchFamily="34" charset="0"/>
              </a:rPr>
              <a:t>$30.52</a:t>
            </a:r>
          </a:p>
        </p:txBody>
      </p:sp>
      <p:sp>
        <p:nvSpPr>
          <p:cNvPr id="9" name="TextBox 8"/>
          <p:cNvSpPr txBox="1"/>
          <p:nvPr/>
        </p:nvSpPr>
        <p:spPr>
          <a:xfrm>
            <a:off x="1468453" y="1448376"/>
            <a:ext cx="705437" cy="230832"/>
          </a:xfrm>
          <a:prstGeom prst="rect">
            <a:avLst/>
          </a:prstGeom>
          <a:noFill/>
          <a:ln w="6350">
            <a:noFill/>
          </a:ln>
        </p:spPr>
        <p:txBody>
          <a:bodyPr wrap="square" rtlCol="0">
            <a:spAutoFit/>
          </a:bodyPr>
          <a:lstStyle/>
          <a:p>
            <a:pPr algn="ctr"/>
            <a:r>
              <a:rPr lang="en-US" sz="900" dirty="0">
                <a:latin typeface="Arial" panose="020B0604020202020204" pitchFamily="34" charset="0"/>
                <a:cs typeface="Arial" panose="020B0604020202020204" pitchFamily="34" charset="0"/>
              </a:rPr>
              <a:t>Series C</a:t>
            </a:r>
          </a:p>
        </p:txBody>
      </p:sp>
      <p:sp>
        <p:nvSpPr>
          <p:cNvPr id="10" name="Rectangle 9"/>
          <p:cNvSpPr/>
          <p:nvPr/>
        </p:nvSpPr>
        <p:spPr>
          <a:xfrm>
            <a:off x="1707274" y="1647808"/>
            <a:ext cx="45719" cy="2065663"/>
          </a:xfrm>
          <a:prstGeom prst="rect">
            <a:avLst/>
          </a:prstGeom>
          <a:solidFill>
            <a:schemeClr val="bg1">
              <a:lumMod val="65000"/>
              <a:alpha val="5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2786898" y="1453377"/>
            <a:ext cx="705437" cy="230832"/>
          </a:xfrm>
          <a:prstGeom prst="rect">
            <a:avLst/>
          </a:prstGeom>
          <a:noFill/>
          <a:ln w="6350">
            <a:noFill/>
          </a:ln>
        </p:spPr>
        <p:txBody>
          <a:bodyPr wrap="square" rtlCol="0">
            <a:spAutoFit/>
          </a:bodyPr>
          <a:lstStyle/>
          <a:p>
            <a:pPr algn="ctr"/>
            <a:r>
              <a:rPr lang="en-US" sz="900" dirty="0">
                <a:latin typeface="Arial" panose="020B0604020202020204" pitchFamily="34" charset="0"/>
                <a:cs typeface="Arial" panose="020B0604020202020204" pitchFamily="34" charset="0"/>
              </a:rPr>
              <a:t>Series D</a:t>
            </a:r>
          </a:p>
        </p:txBody>
      </p:sp>
      <p:sp>
        <p:nvSpPr>
          <p:cNvPr id="12" name="Rectangle 11"/>
          <p:cNvSpPr/>
          <p:nvPr/>
        </p:nvSpPr>
        <p:spPr>
          <a:xfrm>
            <a:off x="3093898" y="1652809"/>
            <a:ext cx="45719" cy="2065663"/>
          </a:xfrm>
          <a:prstGeom prst="rect">
            <a:avLst/>
          </a:prstGeom>
          <a:solidFill>
            <a:schemeClr val="bg1">
              <a:lumMod val="65000"/>
              <a:alpha val="5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p:nvSpPr>
        <p:spPr>
          <a:xfrm>
            <a:off x="6027189" y="1451305"/>
            <a:ext cx="705437" cy="230832"/>
          </a:xfrm>
          <a:prstGeom prst="rect">
            <a:avLst/>
          </a:prstGeom>
          <a:noFill/>
          <a:ln w="6350">
            <a:noFill/>
          </a:ln>
        </p:spPr>
        <p:txBody>
          <a:bodyPr wrap="square" rtlCol="0">
            <a:spAutoFit/>
          </a:bodyPr>
          <a:lstStyle/>
          <a:p>
            <a:pPr algn="ctr"/>
            <a:r>
              <a:rPr lang="en-US" sz="900" dirty="0">
                <a:latin typeface="Arial" panose="020B0604020202020204" pitchFamily="34" charset="0"/>
                <a:cs typeface="Arial" panose="020B0604020202020204" pitchFamily="34" charset="0"/>
              </a:rPr>
              <a:t>Series E</a:t>
            </a:r>
          </a:p>
        </p:txBody>
      </p:sp>
      <p:sp>
        <p:nvSpPr>
          <p:cNvPr id="14" name="Rectangle 13"/>
          <p:cNvSpPr/>
          <p:nvPr/>
        </p:nvSpPr>
        <p:spPr>
          <a:xfrm>
            <a:off x="6334189" y="1650737"/>
            <a:ext cx="45719" cy="2065663"/>
          </a:xfrm>
          <a:prstGeom prst="rect">
            <a:avLst/>
          </a:prstGeom>
          <a:solidFill>
            <a:schemeClr val="bg1">
              <a:lumMod val="65000"/>
              <a:alpha val="5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p:cNvSpPr txBox="1"/>
          <p:nvPr/>
        </p:nvSpPr>
        <p:spPr>
          <a:xfrm>
            <a:off x="7305413" y="3368404"/>
            <a:ext cx="705437" cy="230832"/>
          </a:xfrm>
          <a:prstGeom prst="rect">
            <a:avLst/>
          </a:prstGeom>
          <a:noFill/>
          <a:ln w="6350">
            <a:noFill/>
          </a:ln>
        </p:spPr>
        <p:txBody>
          <a:bodyPr wrap="square" rtlCol="0">
            <a:spAutoFit/>
          </a:bodyPr>
          <a:lstStyle/>
          <a:p>
            <a:pPr algn="ctr"/>
            <a:r>
              <a:rPr lang="en-US" sz="900" dirty="0">
                <a:latin typeface="Arial" panose="020B0604020202020204" pitchFamily="34" charset="0"/>
                <a:cs typeface="Arial" panose="020B0604020202020204" pitchFamily="34" charset="0"/>
              </a:rPr>
              <a:t>$19.60</a:t>
            </a:r>
          </a:p>
        </p:txBody>
      </p:sp>
      <p:cxnSp>
        <p:nvCxnSpPr>
          <p:cNvPr id="16" name="Straight Arrow Connector 15"/>
          <p:cNvCxnSpPr/>
          <p:nvPr/>
        </p:nvCxnSpPr>
        <p:spPr>
          <a:xfrm flipH="1">
            <a:off x="7528201" y="2869594"/>
            <a:ext cx="205662" cy="0"/>
          </a:xfrm>
          <a:prstGeom prst="straightConnector1">
            <a:avLst/>
          </a:prstGeom>
          <a:ln w="63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7601743" y="2750064"/>
            <a:ext cx="705437" cy="230832"/>
          </a:xfrm>
          <a:prstGeom prst="rect">
            <a:avLst/>
          </a:prstGeom>
          <a:noFill/>
          <a:ln w="6350">
            <a:noFill/>
          </a:ln>
        </p:spPr>
        <p:txBody>
          <a:bodyPr wrap="square" rtlCol="0">
            <a:spAutoFit/>
          </a:bodyPr>
          <a:lstStyle/>
          <a:p>
            <a:pPr algn="ctr"/>
            <a:r>
              <a:rPr lang="en-US" sz="900" dirty="0">
                <a:latin typeface="Arial" panose="020B0604020202020204" pitchFamily="34" charset="0"/>
                <a:cs typeface="Arial" panose="020B0604020202020204" pitchFamily="34" charset="0"/>
              </a:rPr>
              <a:t>$31.25</a:t>
            </a:r>
          </a:p>
        </p:txBody>
      </p:sp>
      <p:sp>
        <p:nvSpPr>
          <p:cNvPr id="18" name="TextBox 17"/>
          <p:cNvSpPr txBox="1"/>
          <p:nvPr/>
        </p:nvSpPr>
        <p:spPr>
          <a:xfrm>
            <a:off x="5724128" y="4978202"/>
            <a:ext cx="2381671" cy="987130"/>
          </a:xfrm>
          <a:prstGeom prst="rect">
            <a:avLst/>
          </a:prstGeom>
          <a:noFill/>
        </p:spPr>
        <p:txBody>
          <a:bodyPr wrap="square" rtlCol="0">
            <a:spAutoFit/>
          </a:bodyPr>
          <a:lstStyle/>
          <a:p>
            <a:pPr marL="182880" indent="-182880">
              <a:lnSpc>
                <a:spcPct val="150000"/>
              </a:lnSpc>
              <a:buFont typeface="Arial" panose="020B0604020202020204" pitchFamily="34" charset="0"/>
              <a:buChar char="•"/>
            </a:pPr>
            <a:r>
              <a:rPr lang="en-US" sz="1000" dirty="0">
                <a:latin typeface="Arial" panose="020B0604020202020204" pitchFamily="34" charset="0"/>
                <a:cs typeface="Arial" panose="020B0604020202020204" pitchFamily="34" charset="0"/>
              </a:rPr>
              <a:t>Pricing follows minimum guaranteed exit price</a:t>
            </a:r>
          </a:p>
          <a:p>
            <a:pPr marL="182880" indent="-182880">
              <a:lnSpc>
                <a:spcPct val="150000"/>
              </a:lnSpc>
              <a:buFont typeface="Arial" panose="020B0604020202020204" pitchFamily="34" charset="0"/>
              <a:buChar char="•"/>
            </a:pPr>
            <a:r>
              <a:rPr lang="en-US" sz="1000" dirty="0">
                <a:latin typeface="Arial" panose="020B0604020202020204" pitchFamily="34" charset="0"/>
                <a:cs typeface="Arial" panose="020B0604020202020204" pitchFamily="34" charset="0"/>
              </a:rPr>
              <a:t>Contract terms misalign $-PPS and company value</a:t>
            </a:r>
          </a:p>
        </p:txBody>
      </p:sp>
      <p:pic>
        <p:nvPicPr>
          <p:cNvPr id="1026" name="Picture 2" descr="Image result for the honest company logo 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988316" y="1197234"/>
            <a:ext cx="612509" cy="612509"/>
          </a:xfrm>
          <a:prstGeom prst="rect">
            <a:avLst/>
          </a:prstGeom>
          <a:noFill/>
          <a:extLst>
            <a:ext uri="{909E8E84-426E-40DD-AFC4-6F175D3DCCD1}">
              <a14:hiddenFill xmlns:a14="http://schemas.microsoft.com/office/drawing/2010/main">
                <a:solidFill>
                  <a:srgbClr val="FFFFFF"/>
                </a:solidFill>
              </a14:hiddenFill>
            </a:ext>
          </a:extLst>
        </p:spPr>
      </p:pic>
      <p:pic>
        <p:nvPicPr>
          <p:cNvPr id="22" name="Picture 21" descr="Hand Drawn Arrows PNG Image Transparent | OnlyGFX.com">
            <a:extLst>
              <a:ext uri="{FF2B5EF4-FFF2-40B4-BE49-F238E27FC236}">
                <a16:creationId xmlns:a16="http://schemas.microsoft.com/office/drawing/2014/main" id="{68901099-767E-40F7-A04E-31333D274945}"/>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321031" y="5006826"/>
            <a:ext cx="557655" cy="278291"/>
          </a:xfrm>
          <a:prstGeom prst="rect">
            <a:avLst/>
          </a:prstGeom>
          <a:noFill/>
          <a:extLst>
            <a:ext uri="{909E8E84-426E-40DD-AFC4-6F175D3DCCD1}">
              <a14:hiddenFill xmlns:a14="http://schemas.microsoft.com/office/drawing/2010/main">
                <a:solidFill>
                  <a:srgbClr val="FFFFFF"/>
                </a:solidFill>
              </a14:hiddenFill>
            </a:ext>
          </a:extLst>
        </p:spPr>
      </p:pic>
      <p:pic>
        <p:nvPicPr>
          <p:cNvPr id="23" name="Picture 22" descr="Hand Drawn Arrows PNG Image Transparent | OnlyGFX.com">
            <a:extLst>
              <a:ext uri="{FF2B5EF4-FFF2-40B4-BE49-F238E27FC236}">
                <a16:creationId xmlns:a16="http://schemas.microsoft.com/office/drawing/2014/main" id="{E72929F5-C5BF-4062-AFA2-6F9F069BFC89}"/>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321031" y="5454965"/>
            <a:ext cx="557655" cy="27829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794634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r>
              <a:rPr lang="en-US" dirty="0"/>
              <a:t>Preferred Share ‘Series’ </a:t>
            </a:r>
            <a:r>
              <a:rPr lang="en-US" sz="1200" dirty="0"/>
              <a:t>(Investor Definition)</a:t>
            </a:r>
            <a:endParaRPr lang="en-US" dirty="0"/>
          </a:p>
        </p:txBody>
      </p:sp>
      <p:sp>
        <p:nvSpPr>
          <p:cNvPr id="3" name="Slide Number Placeholder 2"/>
          <p:cNvSpPr>
            <a:spLocks noGrp="1"/>
          </p:cNvSpPr>
          <p:nvPr>
            <p:ph type="sldNum" sz="quarter" idx="12"/>
          </p:nvPr>
        </p:nvSpPr>
        <p:spPr/>
        <p:txBody>
          <a:bodyPr/>
          <a:lstStyle/>
          <a:p>
            <a:fld id="{C76FEBDD-00E6-4BCE-81BB-64ADCF1A94EA}" type="slidenum">
              <a:rPr lang="de-DE" smtClean="0"/>
              <a:pPr/>
              <a:t>5</a:t>
            </a:fld>
            <a:endParaRPr lang="de-DE"/>
          </a:p>
        </p:txBody>
      </p:sp>
      <p:sp>
        <p:nvSpPr>
          <p:cNvPr id="4" name="Rectangle 3"/>
          <p:cNvSpPr/>
          <p:nvPr/>
        </p:nvSpPr>
        <p:spPr>
          <a:xfrm>
            <a:off x="899592" y="1844824"/>
            <a:ext cx="936104" cy="2448272"/>
          </a:xfrm>
          <a:prstGeom prst="rect">
            <a:avLst/>
          </a:prstGeom>
          <a:solidFill>
            <a:schemeClr val="tx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920840" y="2982157"/>
            <a:ext cx="896384" cy="276999"/>
          </a:xfrm>
          <a:prstGeom prst="rect">
            <a:avLst/>
          </a:prstGeom>
          <a:noFill/>
        </p:spPr>
        <p:txBody>
          <a:bodyPr wrap="square" rtlCol="0">
            <a:spAutoFit/>
          </a:bodyPr>
          <a:lstStyle/>
          <a:p>
            <a:pPr algn="ctr"/>
            <a:r>
              <a:rPr lang="en-US" sz="1200" b="1" dirty="0">
                <a:solidFill>
                  <a:schemeClr val="bg1"/>
                </a:solidFill>
                <a:latin typeface="Arial" panose="020B0604020202020204" pitchFamily="34" charset="0"/>
                <a:cs typeface="Arial" panose="020B0604020202020204" pitchFamily="34" charset="0"/>
              </a:rPr>
              <a:t>Definition</a:t>
            </a:r>
          </a:p>
        </p:txBody>
      </p:sp>
      <p:sp>
        <p:nvSpPr>
          <p:cNvPr id="6" name="Rectangle 5"/>
          <p:cNvSpPr/>
          <p:nvPr/>
        </p:nvSpPr>
        <p:spPr>
          <a:xfrm>
            <a:off x="1124000" y="1844824"/>
            <a:ext cx="7192416" cy="2448272"/>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1907704" y="2029130"/>
            <a:ext cx="6264696" cy="2141292"/>
          </a:xfrm>
          <a:prstGeom prst="rect">
            <a:avLst/>
          </a:prstGeom>
        </p:spPr>
        <p:txBody>
          <a:bodyPr wrap="square">
            <a:spAutoFit/>
          </a:bodyPr>
          <a:lstStyle/>
          <a:p>
            <a:pPr algn="just">
              <a:lnSpc>
                <a:spcPct val="150000"/>
              </a:lnSpc>
            </a:pPr>
            <a:r>
              <a:rPr lang="en-US" sz="1000" b="1" dirty="0">
                <a:latin typeface="Arial" panose="020B0604020202020204" pitchFamily="34" charset="0"/>
                <a:cs typeface="Arial" panose="020B0604020202020204" pitchFamily="34" charset="0"/>
              </a:rPr>
              <a:t>Article IV (B) Classes of Stock.</a:t>
            </a:r>
            <a:r>
              <a:rPr lang="en-US" sz="1000" dirty="0">
                <a:latin typeface="Arial" panose="020B0604020202020204" pitchFamily="34" charset="0"/>
                <a:cs typeface="Arial" panose="020B0604020202020204" pitchFamily="34" charset="0"/>
              </a:rPr>
              <a:t> </a:t>
            </a:r>
          </a:p>
          <a:p>
            <a:pPr marL="171450" indent="-171450" algn="just">
              <a:lnSpc>
                <a:spcPct val="150000"/>
              </a:lnSpc>
              <a:buFont typeface="Arial" panose="020B0604020202020204" pitchFamily="34" charset="0"/>
              <a:buChar char="•"/>
            </a:pPr>
            <a:r>
              <a:rPr lang="en-US" sz="1000" dirty="0">
                <a:latin typeface="Arial" panose="020B0604020202020204" pitchFamily="34" charset="0"/>
                <a:cs typeface="Arial" panose="020B0604020202020204" pitchFamily="34" charset="0"/>
              </a:rPr>
              <a:t>46,787,400 shares of Preferred Stock shall be designated “Series A Preferred Stock”, 13,893,330 shares of Preferred Stock shall be designated “Series B-1 Preferred Stock”, 27,030,040 shares of Preferred Stock shall be designated “Series B-2 Preferred Stock”, 17,764, 230 shares of Preferred Stock shall be designated “Series C Preferred Stock”, 20,164,210 shares of Preferred Stock shall be designated “Series E Preferred Stock”, and 6,466,861 shares of Preferred Stock shall be designated “Series E Preferred Stock”. The Series B-1 Preferred Stock and the Series B-2 Preferred Stock are collectively referred to herein as the “Series B Preferred Stock”</a:t>
            </a:r>
          </a:p>
          <a:p>
            <a:pPr marL="171450" indent="-171450" algn="just">
              <a:lnSpc>
                <a:spcPct val="150000"/>
              </a:lnSpc>
              <a:buFont typeface="Arial" panose="020B0604020202020204" pitchFamily="34" charset="0"/>
              <a:buChar char="•"/>
            </a:pPr>
            <a:r>
              <a:rPr lang="en-US" sz="1000" dirty="0">
                <a:latin typeface="Arial" panose="020B0604020202020204" pitchFamily="34" charset="0"/>
                <a:cs typeface="Arial" panose="020B0604020202020204" pitchFamily="34" charset="0"/>
              </a:rPr>
              <a:t>440,000,000 shares shall be common stock</a:t>
            </a:r>
          </a:p>
        </p:txBody>
      </p:sp>
      <p:sp>
        <p:nvSpPr>
          <p:cNvPr id="9" name="TextBox 8"/>
          <p:cNvSpPr txBox="1"/>
          <p:nvPr/>
        </p:nvSpPr>
        <p:spPr>
          <a:xfrm>
            <a:off x="1907704" y="4762739"/>
            <a:ext cx="5976664" cy="1330557"/>
          </a:xfrm>
          <a:prstGeom prst="rect">
            <a:avLst/>
          </a:prstGeom>
          <a:noFill/>
        </p:spPr>
        <p:txBody>
          <a:bodyPr wrap="square" rtlCol="0">
            <a:spAutoFit/>
          </a:bodyPr>
          <a:lstStyle/>
          <a:p>
            <a:pPr marL="171450" indent="-171450">
              <a:lnSpc>
                <a:spcPct val="150000"/>
              </a:lnSpc>
              <a:buFont typeface="Arial" panose="020B0604020202020204" pitchFamily="34" charset="0"/>
              <a:buChar char="•"/>
            </a:pPr>
            <a:r>
              <a:rPr lang="en-US" sz="1100" dirty="0">
                <a:latin typeface="Arial" panose="020B0604020202020204" pitchFamily="34" charset="0"/>
                <a:cs typeface="Arial" panose="020B0604020202020204" pitchFamily="34" charset="0"/>
              </a:rPr>
              <a:t>General classification of different types of shares</a:t>
            </a:r>
          </a:p>
          <a:p>
            <a:pPr marL="171450" indent="-171450">
              <a:lnSpc>
                <a:spcPct val="150000"/>
              </a:lnSpc>
              <a:buFont typeface="Arial" panose="020B0604020202020204" pitchFamily="34" charset="0"/>
              <a:buChar char="•"/>
            </a:pPr>
            <a:r>
              <a:rPr lang="en-US" sz="1100" dirty="0">
                <a:latin typeface="Arial" panose="020B0604020202020204" pitchFamily="34" charset="0"/>
                <a:cs typeface="Arial" panose="020B0604020202020204" pitchFamily="34" charset="0"/>
              </a:rPr>
              <a:t>Each funding round (Series A to E) has one class on shares, including sub-rounds (B-1)</a:t>
            </a:r>
          </a:p>
          <a:p>
            <a:pPr marL="171450" indent="-171450">
              <a:lnSpc>
                <a:spcPct val="150000"/>
              </a:lnSpc>
              <a:buFont typeface="Arial" panose="020B0604020202020204" pitchFamily="34" charset="0"/>
              <a:buChar char="•"/>
            </a:pPr>
            <a:r>
              <a:rPr lang="en-US" sz="1100" dirty="0">
                <a:latin typeface="Arial" panose="020B0604020202020204" pitchFamily="34" charset="0"/>
                <a:cs typeface="Arial" panose="020B0604020202020204" pitchFamily="34" charset="0"/>
              </a:rPr>
              <a:t>5 completely separate share classes with different rights</a:t>
            </a:r>
          </a:p>
          <a:p>
            <a:pPr marL="171450" indent="-171450">
              <a:lnSpc>
                <a:spcPct val="150000"/>
              </a:lnSpc>
              <a:buFont typeface="Arial" panose="020B0604020202020204" pitchFamily="34" charset="0"/>
              <a:buChar char="•"/>
            </a:pPr>
            <a:r>
              <a:rPr lang="en-US" sz="1100" dirty="0">
                <a:latin typeface="Arial" panose="020B0604020202020204" pitchFamily="34" charset="0"/>
                <a:cs typeface="Arial" panose="020B0604020202020204" pitchFamily="34" charset="0"/>
              </a:rPr>
              <a:t>Common stock is typically held by the founders and the employees, and not awarded through investment but through ‘issuance’ (i.e. given to them for free)</a:t>
            </a:r>
          </a:p>
        </p:txBody>
      </p:sp>
      <p:pic>
        <p:nvPicPr>
          <p:cNvPr id="11" name="Picture 2" descr="Square logo and symbol, meaning, history, PNG">
            <a:extLst>
              <a:ext uri="{FF2B5EF4-FFF2-40B4-BE49-F238E27FC236}">
                <a16:creationId xmlns:a16="http://schemas.microsoft.com/office/drawing/2014/main" id="{0E236D70-F673-4E2E-B752-F2905F830F98}"/>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028384" y="1124744"/>
            <a:ext cx="767232" cy="431568"/>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10" descr="Hand Drawn Arrows PNG Image Transparent | OnlyGFX.com">
            <a:extLst>
              <a:ext uri="{FF2B5EF4-FFF2-40B4-BE49-F238E27FC236}">
                <a16:creationId xmlns:a16="http://schemas.microsoft.com/office/drawing/2014/main" id="{941F92A2-F5B9-4288-A419-4F973A80045A}"/>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368521" y="4834747"/>
            <a:ext cx="557655" cy="27829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374704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62CFC19F-4DD8-4E7D-B229-D94B17A88E9F}"/>
              </a:ext>
            </a:extLst>
          </p:cNvPr>
          <p:cNvSpPr>
            <a:spLocks noGrp="1"/>
          </p:cNvSpPr>
          <p:nvPr>
            <p:ph type="body" sz="quarter" idx="13"/>
          </p:nvPr>
        </p:nvSpPr>
        <p:spPr/>
        <p:txBody>
          <a:bodyPr/>
          <a:lstStyle/>
          <a:p>
            <a:r>
              <a:rPr lang="en-US" dirty="0"/>
              <a:t>Share Rights Overview</a:t>
            </a:r>
          </a:p>
        </p:txBody>
      </p:sp>
      <p:sp>
        <p:nvSpPr>
          <p:cNvPr id="3" name="Slide Number Placeholder 2">
            <a:extLst>
              <a:ext uri="{FF2B5EF4-FFF2-40B4-BE49-F238E27FC236}">
                <a16:creationId xmlns:a16="http://schemas.microsoft.com/office/drawing/2014/main" id="{32973635-6D82-4138-A6A1-26F34EECBFAF}"/>
              </a:ext>
            </a:extLst>
          </p:cNvPr>
          <p:cNvSpPr>
            <a:spLocks noGrp="1"/>
          </p:cNvSpPr>
          <p:nvPr>
            <p:ph type="sldNum" sz="quarter" idx="12"/>
          </p:nvPr>
        </p:nvSpPr>
        <p:spPr/>
        <p:txBody>
          <a:bodyPr/>
          <a:lstStyle/>
          <a:p>
            <a:fld id="{C76FEBDD-00E6-4BCE-81BB-64ADCF1A94EA}" type="slidenum">
              <a:rPr lang="de-DE" smtClean="0"/>
              <a:pPr/>
              <a:t>6</a:t>
            </a:fld>
            <a:endParaRPr lang="de-DE"/>
          </a:p>
        </p:txBody>
      </p:sp>
      <p:sp>
        <p:nvSpPr>
          <p:cNvPr id="4" name="TextBox 3">
            <a:extLst>
              <a:ext uri="{FF2B5EF4-FFF2-40B4-BE49-F238E27FC236}">
                <a16:creationId xmlns:a16="http://schemas.microsoft.com/office/drawing/2014/main" id="{295E355F-DB56-4661-8A51-1A97370132AE}"/>
              </a:ext>
            </a:extLst>
          </p:cNvPr>
          <p:cNvSpPr txBox="1"/>
          <p:nvPr/>
        </p:nvSpPr>
        <p:spPr>
          <a:xfrm>
            <a:off x="550065" y="1950652"/>
            <a:ext cx="2556375" cy="2600135"/>
          </a:xfrm>
          <a:prstGeom prst="rect">
            <a:avLst/>
          </a:prstGeom>
          <a:noFill/>
        </p:spPr>
        <p:txBody>
          <a:bodyPr wrap="square" rtlCol="0">
            <a:spAutoFit/>
          </a:bodyPr>
          <a:lstStyle/>
          <a:p>
            <a:pPr marL="171450" indent="-171450">
              <a:lnSpc>
                <a:spcPct val="150000"/>
              </a:lnSpc>
              <a:buFont typeface="Arial" panose="020B0604020202020204" pitchFamily="34" charset="0"/>
              <a:buChar char="•"/>
            </a:pPr>
            <a:r>
              <a:rPr lang="en-US" sz="1100" dirty="0">
                <a:latin typeface="Arial" panose="020B0604020202020204" pitchFamily="34" charset="0"/>
                <a:cs typeface="Arial" panose="020B0604020202020204" pitchFamily="34" charset="0"/>
              </a:rPr>
              <a:t>Rights to </a:t>
            </a:r>
            <a:r>
              <a:rPr lang="en-US" sz="1100" b="1" dirty="0">
                <a:latin typeface="Arial" panose="020B0604020202020204" pitchFamily="34" charset="0"/>
                <a:cs typeface="Arial" panose="020B0604020202020204" pitchFamily="34" charset="0"/>
              </a:rPr>
              <a:t>convert</a:t>
            </a:r>
            <a:r>
              <a:rPr lang="en-US" sz="1100" dirty="0">
                <a:latin typeface="Arial" panose="020B0604020202020204" pitchFamily="34" charset="0"/>
                <a:cs typeface="Arial" panose="020B0604020202020204" pitchFamily="34" charset="0"/>
              </a:rPr>
              <a:t> preferred shares to common shares in exit event</a:t>
            </a:r>
          </a:p>
          <a:p>
            <a:pPr marL="171450" indent="-171450">
              <a:lnSpc>
                <a:spcPct val="150000"/>
              </a:lnSpc>
              <a:buFont typeface="Arial" panose="020B0604020202020204" pitchFamily="34" charset="0"/>
              <a:buChar char="•"/>
            </a:pPr>
            <a:r>
              <a:rPr lang="en-US" sz="1100" dirty="0">
                <a:latin typeface="Arial" panose="020B0604020202020204" pitchFamily="34" charset="0"/>
                <a:cs typeface="Arial" panose="020B0604020202020204" pitchFamily="34" charset="0"/>
              </a:rPr>
              <a:t>Typical conversion is 1:1, meaning that each share preferred share is turned into 1 common share</a:t>
            </a:r>
          </a:p>
          <a:p>
            <a:pPr marL="171450" indent="-171450">
              <a:lnSpc>
                <a:spcPct val="150000"/>
              </a:lnSpc>
              <a:buFont typeface="Arial" panose="020B0604020202020204" pitchFamily="34" charset="0"/>
              <a:buChar char="•"/>
            </a:pPr>
            <a:r>
              <a:rPr lang="en-US" sz="1100" dirty="0">
                <a:latin typeface="Arial" panose="020B0604020202020204" pitchFamily="34" charset="0"/>
                <a:cs typeface="Arial" panose="020B0604020202020204" pitchFamily="34" charset="0"/>
              </a:rPr>
              <a:t>Holder has OPTION to convert, can also hold onto preferred shares and keep rights</a:t>
            </a:r>
          </a:p>
          <a:p>
            <a:pPr marL="171450" indent="-171450">
              <a:lnSpc>
                <a:spcPct val="150000"/>
              </a:lnSpc>
              <a:buFont typeface="Arial" panose="020B0604020202020204" pitchFamily="34" charset="0"/>
              <a:buChar char="•"/>
            </a:pPr>
            <a:r>
              <a:rPr lang="en-US" sz="1100" b="1" dirty="0">
                <a:latin typeface="Arial" panose="020B0604020202020204" pitchFamily="34" charset="0"/>
                <a:cs typeface="Arial" panose="020B0604020202020204" pitchFamily="34" charset="0"/>
              </a:rPr>
              <a:t>Redemption</a:t>
            </a:r>
            <a:r>
              <a:rPr lang="en-US" sz="1100" dirty="0">
                <a:latin typeface="Arial" panose="020B0604020202020204" pitchFamily="34" charset="0"/>
                <a:cs typeface="Arial" panose="020B0604020202020204" pitchFamily="34" charset="0"/>
              </a:rPr>
              <a:t> rights force startup to buy back shares from investor</a:t>
            </a:r>
          </a:p>
        </p:txBody>
      </p:sp>
      <p:sp>
        <p:nvSpPr>
          <p:cNvPr id="5" name="Rectangle 4">
            <a:extLst>
              <a:ext uri="{FF2B5EF4-FFF2-40B4-BE49-F238E27FC236}">
                <a16:creationId xmlns:a16="http://schemas.microsoft.com/office/drawing/2014/main" id="{6C8DBAE8-276C-4B67-9807-503957CB4DD7}"/>
              </a:ext>
            </a:extLst>
          </p:cNvPr>
          <p:cNvSpPr/>
          <p:nvPr/>
        </p:nvSpPr>
        <p:spPr>
          <a:xfrm>
            <a:off x="588165" y="1628800"/>
            <a:ext cx="2399659" cy="271092"/>
          </a:xfrm>
          <a:prstGeom prst="rect">
            <a:avLst/>
          </a:prstGeom>
          <a:solidFill>
            <a:schemeClr val="tx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946FE75F-0112-4F57-969F-477DCF30C7BA}"/>
              </a:ext>
            </a:extLst>
          </p:cNvPr>
          <p:cNvSpPr txBox="1"/>
          <p:nvPr/>
        </p:nvSpPr>
        <p:spPr>
          <a:xfrm>
            <a:off x="611900" y="1641222"/>
            <a:ext cx="2358879" cy="261610"/>
          </a:xfrm>
          <a:prstGeom prst="rect">
            <a:avLst/>
          </a:prstGeom>
          <a:noFill/>
        </p:spPr>
        <p:txBody>
          <a:bodyPr wrap="square" rtlCol="0">
            <a:spAutoFit/>
          </a:bodyPr>
          <a:lstStyle/>
          <a:p>
            <a:pPr algn="ctr"/>
            <a:r>
              <a:rPr lang="en-US" sz="1100" b="1" dirty="0">
                <a:solidFill>
                  <a:schemeClr val="bg1"/>
                </a:solidFill>
                <a:latin typeface="Arial" panose="020B0604020202020204" pitchFamily="34" charset="0"/>
                <a:cs typeface="Arial" panose="020B0604020202020204" pitchFamily="34" charset="0"/>
              </a:rPr>
              <a:t>Conversion Rights</a:t>
            </a:r>
          </a:p>
        </p:txBody>
      </p:sp>
      <p:sp>
        <p:nvSpPr>
          <p:cNvPr id="7" name="TextBox 6">
            <a:extLst>
              <a:ext uri="{FF2B5EF4-FFF2-40B4-BE49-F238E27FC236}">
                <a16:creationId xmlns:a16="http://schemas.microsoft.com/office/drawing/2014/main" id="{124D9A5C-3872-4D9B-9AEE-32517E8D18E4}"/>
              </a:ext>
            </a:extLst>
          </p:cNvPr>
          <p:cNvSpPr txBox="1"/>
          <p:nvPr/>
        </p:nvSpPr>
        <p:spPr>
          <a:xfrm>
            <a:off x="3413522" y="1950652"/>
            <a:ext cx="2399659" cy="1076641"/>
          </a:xfrm>
          <a:prstGeom prst="rect">
            <a:avLst/>
          </a:prstGeom>
          <a:noFill/>
        </p:spPr>
        <p:txBody>
          <a:bodyPr wrap="square" rtlCol="0">
            <a:spAutoFit/>
          </a:bodyPr>
          <a:lstStyle/>
          <a:p>
            <a:pPr marL="171450" indent="-171450">
              <a:lnSpc>
                <a:spcPct val="150000"/>
              </a:lnSpc>
              <a:buFont typeface="Arial" panose="020B0604020202020204" pitchFamily="34" charset="0"/>
              <a:buChar char="•"/>
            </a:pPr>
            <a:r>
              <a:rPr lang="en-US" sz="1100" dirty="0">
                <a:latin typeface="Arial" panose="020B0604020202020204" pitchFamily="34" charset="0"/>
                <a:cs typeface="Arial" panose="020B0604020202020204" pitchFamily="34" charset="0"/>
              </a:rPr>
              <a:t>Rights given to control company</a:t>
            </a:r>
          </a:p>
          <a:p>
            <a:pPr marL="171450" indent="-171450">
              <a:lnSpc>
                <a:spcPct val="150000"/>
              </a:lnSpc>
              <a:buFont typeface="Arial" panose="020B0604020202020204" pitchFamily="34" charset="0"/>
              <a:buChar char="•"/>
            </a:pPr>
            <a:r>
              <a:rPr lang="en-US" sz="1100" dirty="0">
                <a:latin typeface="Arial" panose="020B0604020202020204" pitchFamily="34" charset="0"/>
                <a:cs typeface="Arial" panose="020B0604020202020204" pitchFamily="34" charset="0"/>
              </a:rPr>
              <a:t>Voting rights</a:t>
            </a:r>
          </a:p>
          <a:p>
            <a:pPr marL="171450" indent="-171450">
              <a:lnSpc>
                <a:spcPct val="150000"/>
              </a:lnSpc>
              <a:buFont typeface="Arial" panose="020B0604020202020204" pitchFamily="34" charset="0"/>
              <a:buChar char="•"/>
            </a:pPr>
            <a:r>
              <a:rPr lang="en-US" sz="1100" dirty="0">
                <a:latin typeface="Arial" panose="020B0604020202020204" pitchFamily="34" charset="0"/>
                <a:cs typeface="Arial" panose="020B0604020202020204" pitchFamily="34" charset="0"/>
              </a:rPr>
              <a:t>Board control rights</a:t>
            </a:r>
          </a:p>
          <a:p>
            <a:pPr marL="171450" indent="-171450">
              <a:lnSpc>
                <a:spcPct val="150000"/>
              </a:lnSpc>
              <a:buFont typeface="Arial" panose="020B0604020202020204" pitchFamily="34" charset="0"/>
              <a:buChar char="•"/>
            </a:pPr>
            <a:r>
              <a:rPr lang="en-US" sz="1100" dirty="0">
                <a:latin typeface="Arial" panose="020B0604020202020204" pitchFamily="34" charset="0"/>
                <a:cs typeface="Arial" panose="020B0604020202020204" pitchFamily="34" charset="0"/>
              </a:rPr>
              <a:t>Investment ‘protection’ rights</a:t>
            </a:r>
          </a:p>
        </p:txBody>
      </p:sp>
      <p:sp>
        <p:nvSpPr>
          <p:cNvPr id="8" name="Rectangle 7">
            <a:extLst>
              <a:ext uri="{FF2B5EF4-FFF2-40B4-BE49-F238E27FC236}">
                <a16:creationId xmlns:a16="http://schemas.microsoft.com/office/drawing/2014/main" id="{48E4FADD-225B-4A41-8547-E2AE55ECA0A8}"/>
              </a:ext>
            </a:extLst>
          </p:cNvPr>
          <p:cNvSpPr/>
          <p:nvPr/>
        </p:nvSpPr>
        <p:spPr>
          <a:xfrm>
            <a:off x="3419872" y="1628800"/>
            <a:ext cx="2399659" cy="271092"/>
          </a:xfrm>
          <a:prstGeom prst="rect">
            <a:avLst/>
          </a:prstGeom>
          <a:solidFill>
            <a:schemeClr val="tx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BB24C720-DACF-4A22-BB0C-521C7021AB05}"/>
              </a:ext>
            </a:extLst>
          </p:cNvPr>
          <p:cNvSpPr txBox="1"/>
          <p:nvPr/>
        </p:nvSpPr>
        <p:spPr>
          <a:xfrm>
            <a:off x="3430234" y="1641222"/>
            <a:ext cx="2358879" cy="261610"/>
          </a:xfrm>
          <a:prstGeom prst="rect">
            <a:avLst/>
          </a:prstGeom>
          <a:noFill/>
        </p:spPr>
        <p:txBody>
          <a:bodyPr wrap="square" rtlCol="0">
            <a:spAutoFit/>
          </a:bodyPr>
          <a:lstStyle/>
          <a:p>
            <a:pPr algn="ctr"/>
            <a:r>
              <a:rPr lang="en-US" sz="1100" b="1" dirty="0">
                <a:solidFill>
                  <a:schemeClr val="bg1"/>
                </a:solidFill>
                <a:latin typeface="Arial" panose="020B0604020202020204" pitchFamily="34" charset="0"/>
                <a:cs typeface="Arial" panose="020B0604020202020204" pitchFamily="34" charset="0"/>
              </a:rPr>
              <a:t>Control Rights</a:t>
            </a:r>
          </a:p>
        </p:txBody>
      </p:sp>
      <p:sp>
        <p:nvSpPr>
          <p:cNvPr id="10" name="TextBox 9">
            <a:extLst>
              <a:ext uri="{FF2B5EF4-FFF2-40B4-BE49-F238E27FC236}">
                <a16:creationId xmlns:a16="http://schemas.microsoft.com/office/drawing/2014/main" id="{E891AD03-25B2-49CD-AEC7-35E3BE861AE3}"/>
              </a:ext>
            </a:extLst>
          </p:cNvPr>
          <p:cNvSpPr txBox="1"/>
          <p:nvPr/>
        </p:nvSpPr>
        <p:spPr>
          <a:xfrm>
            <a:off x="6228184" y="1950652"/>
            <a:ext cx="2399659" cy="1838388"/>
          </a:xfrm>
          <a:prstGeom prst="rect">
            <a:avLst/>
          </a:prstGeom>
          <a:noFill/>
        </p:spPr>
        <p:txBody>
          <a:bodyPr wrap="square" rtlCol="0">
            <a:spAutoFit/>
          </a:bodyPr>
          <a:lstStyle/>
          <a:p>
            <a:pPr marL="171450" indent="-171450">
              <a:lnSpc>
                <a:spcPct val="150000"/>
              </a:lnSpc>
              <a:buFont typeface="Arial" panose="020B0604020202020204" pitchFamily="34" charset="0"/>
              <a:buChar char="•"/>
            </a:pPr>
            <a:r>
              <a:rPr lang="en-US" sz="1100" dirty="0">
                <a:latin typeface="Arial" panose="020B0604020202020204" pitchFamily="34" charset="0"/>
                <a:cs typeface="Arial" panose="020B0604020202020204" pitchFamily="34" charset="0"/>
              </a:rPr>
              <a:t>Rights regulating who gets paid what in an exit event</a:t>
            </a:r>
          </a:p>
          <a:p>
            <a:pPr marL="171450" indent="-171450">
              <a:lnSpc>
                <a:spcPct val="150000"/>
              </a:lnSpc>
              <a:buFont typeface="Arial" panose="020B0604020202020204" pitchFamily="34" charset="0"/>
              <a:buChar char="•"/>
            </a:pPr>
            <a:r>
              <a:rPr lang="en-US" sz="1100" dirty="0">
                <a:latin typeface="Arial" panose="020B0604020202020204" pitchFamily="34" charset="0"/>
                <a:cs typeface="Arial" panose="020B0604020202020204" pitchFamily="34" charset="0"/>
              </a:rPr>
              <a:t>Differentiation between IPO and M&amp;A, Chapter 11 exit</a:t>
            </a:r>
          </a:p>
          <a:p>
            <a:pPr marL="171450" indent="-171450">
              <a:lnSpc>
                <a:spcPct val="150000"/>
              </a:lnSpc>
              <a:buFont typeface="Arial" panose="020B0604020202020204" pitchFamily="34" charset="0"/>
              <a:buChar char="•"/>
            </a:pPr>
            <a:r>
              <a:rPr lang="en-US" sz="1100" dirty="0">
                <a:latin typeface="Arial" panose="020B0604020202020204" pitchFamily="34" charset="0"/>
                <a:cs typeface="Arial" panose="020B0604020202020204" pitchFamily="34" charset="0"/>
              </a:rPr>
              <a:t>Debt-like seniority and payout structures to protect investors from downside/loss</a:t>
            </a:r>
          </a:p>
        </p:txBody>
      </p:sp>
      <p:sp>
        <p:nvSpPr>
          <p:cNvPr id="11" name="Rectangle 10">
            <a:extLst>
              <a:ext uri="{FF2B5EF4-FFF2-40B4-BE49-F238E27FC236}">
                <a16:creationId xmlns:a16="http://schemas.microsoft.com/office/drawing/2014/main" id="{5CFF7101-6274-4B1A-95F1-F4B32290EA84}"/>
              </a:ext>
            </a:extLst>
          </p:cNvPr>
          <p:cNvSpPr/>
          <p:nvPr/>
        </p:nvSpPr>
        <p:spPr>
          <a:xfrm>
            <a:off x="6228184" y="1628800"/>
            <a:ext cx="2399659" cy="271092"/>
          </a:xfrm>
          <a:prstGeom prst="rect">
            <a:avLst/>
          </a:prstGeom>
          <a:solidFill>
            <a:schemeClr val="tx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a:extLst>
              <a:ext uri="{FF2B5EF4-FFF2-40B4-BE49-F238E27FC236}">
                <a16:creationId xmlns:a16="http://schemas.microsoft.com/office/drawing/2014/main" id="{4F12FB83-BB1C-46E4-BE15-34E9D6F91F98}"/>
              </a:ext>
            </a:extLst>
          </p:cNvPr>
          <p:cNvSpPr txBox="1"/>
          <p:nvPr/>
        </p:nvSpPr>
        <p:spPr>
          <a:xfrm>
            <a:off x="6238546" y="1641222"/>
            <a:ext cx="2358879" cy="261610"/>
          </a:xfrm>
          <a:prstGeom prst="rect">
            <a:avLst/>
          </a:prstGeom>
          <a:noFill/>
        </p:spPr>
        <p:txBody>
          <a:bodyPr wrap="square" rtlCol="0">
            <a:spAutoFit/>
          </a:bodyPr>
          <a:lstStyle/>
          <a:p>
            <a:pPr algn="ctr"/>
            <a:r>
              <a:rPr lang="en-US" sz="1100" b="1" dirty="0">
                <a:solidFill>
                  <a:schemeClr val="bg1"/>
                </a:solidFill>
                <a:latin typeface="Arial" panose="020B0604020202020204" pitchFamily="34" charset="0"/>
                <a:cs typeface="Arial" panose="020B0604020202020204" pitchFamily="34" charset="0"/>
              </a:rPr>
              <a:t>Cash Flow Rights</a:t>
            </a:r>
          </a:p>
        </p:txBody>
      </p:sp>
      <p:pic>
        <p:nvPicPr>
          <p:cNvPr id="13" name="Picture 10" descr="Hand Drawn Arrows PNG Image Transparent | OnlyGFX.com">
            <a:extLst>
              <a:ext uri="{FF2B5EF4-FFF2-40B4-BE49-F238E27FC236}">
                <a16:creationId xmlns:a16="http://schemas.microsoft.com/office/drawing/2014/main" id="{3F99619D-FE3A-4C78-B567-49907C004AF4}"/>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5400000">
            <a:off x="1488898" y="4792818"/>
            <a:ext cx="557655" cy="278291"/>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10" descr="Hand Drawn Arrows PNG Image Transparent | OnlyGFX.com">
            <a:extLst>
              <a:ext uri="{FF2B5EF4-FFF2-40B4-BE49-F238E27FC236}">
                <a16:creationId xmlns:a16="http://schemas.microsoft.com/office/drawing/2014/main" id="{51F811DA-2099-496D-89FD-AA2B74D29E5F}"/>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5400000">
            <a:off x="4340874" y="4792818"/>
            <a:ext cx="557655" cy="278291"/>
          </a:xfrm>
          <a:prstGeom prst="rect">
            <a:avLst/>
          </a:prstGeom>
          <a:noFill/>
          <a:extLst>
            <a:ext uri="{909E8E84-426E-40DD-AFC4-6F175D3DCCD1}">
              <a14:hiddenFill xmlns:a14="http://schemas.microsoft.com/office/drawing/2010/main">
                <a:solidFill>
                  <a:srgbClr val="FFFFFF"/>
                </a:solidFill>
              </a14:hiddenFill>
            </a:ext>
          </a:extLst>
        </p:spPr>
      </p:pic>
      <p:pic>
        <p:nvPicPr>
          <p:cNvPr id="15" name="Picture 10" descr="Hand Drawn Arrows PNG Image Transparent | OnlyGFX.com">
            <a:extLst>
              <a:ext uri="{FF2B5EF4-FFF2-40B4-BE49-F238E27FC236}">
                <a16:creationId xmlns:a16="http://schemas.microsoft.com/office/drawing/2014/main" id="{ACF09309-E87B-4D5B-AC09-E28A00CF8D98}"/>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5400000">
            <a:off x="7158818" y="4792818"/>
            <a:ext cx="557655" cy="278291"/>
          </a:xfrm>
          <a:prstGeom prst="rect">
            <a:avLst/>
          </a:prstGeom>
          <a:noFill/>
          <a:extLst>
            <a:ext uri="{909E8E84-426E-40DD-AFC4-6F175D3DCCD1}">
              <a14:hiddenFill xmlns:a14="http://schemas.microsoft.com/office/drawing/2010/main">
                <a:solidFill>
                  <a:srgbClr val="FFFFFF"/>
                </a:solidFill>
              </a14:hiddenFill>
            </a:ext>
          </a:extLst>
        </p:spPr>
      </p:pic>
      <p:sp>
        <p:nvSpPr>
          <p:cNvPr id="16" name="TextBox 15">
            <a:extLst>
              <a:ext uri="{FF2B5EF4-FFF2-40B4-BE49-F238E27FC236}">
                <a16:creationId xmlns:a16="http://schemas.microsoft.com/office/drawing/2014/main" id="{24650269-8381-4382-9FDF-69244AE8CEDD}"/>
              </a:ext>
            </a:extLst>
          </p:cNvPr>
          <p:cNvSpPr txBox="1"/>
          <p:nvPr/>
        </p:nvSpPr>
        <p:spPr>
          <a:xfrm>
            <a:off x="764743" y="5247994"/>
            <a:ext cx="2007057" cy="461665"/>
          </a:xfrm>
          <a:prstGeom prst="rect">
            <a:avLst/>
          </a:prstGeom>
          <a:noFill/>
        </p:spPr>
        <p:txBody>
          <a:bodyPr wrap="square" rtlCol="0">
            <a:spAutoFit/>
          </a:bodyPr>
          <a:lstStyle/>
          <a:p>
            <a:pPr algn="ctr"/>
            <a:r>
              <a:rPr lang="en-US" sz="1200" b="1" u="sng" dirty="0">
                <a:latin typeface="Arial" panose="020B0604020202020204" pitchFamily="34" charset="0"/>
                <a:cs typeface="Arial" panose="020B0604020202020204" pitchFamily="34" charset="0"/>
              </a:rPr>
              <a:t>Purpose:</a:t>
            </a:r>
            <a:r>
              <a:rPr lang="en-US" sz="1200" dirty="0">
                <a:latin typeface="Arial" panose="020B0604020202020204" pitchFamily="34" charset="0"/>
                <a:cs typeface="Arial" panose="020B0604020202020204" pitchFamily="34" charset="0"/>
              </a:rPr>
              <a:t> Shares can be sold in capital market</a:t>
            </a:r>
            <a:endParaRPr lang="en-US" sz="1000" dirty="0">
              <a:latin typeface="Arial" panose="020B0604020202020204" pitchFamily="34" charset="0"/>
              <a:cs typeface="Arial" panose="020B0604020202020204" pitchFamily="34" charset="0"/>
            </a:endParaRPr>
          </a:p>
        </p:txBody>
      </p:sp>
      <p:sp>
        <p:nvSpPr>
          <p:cNvPr id="17" name="TextBox 16">
            <a:extLst>
              <a:ext uri="{FF2B5EF4-FFF2-40B4-BE49-F238E27FC236}">
                <a16:creationId xmlns:a16="http://schemas.microsoft.com/office/drawing/2014/main" id="{970B159E-FAE6-4246-8276-E7C8957BCE47}"/>
              </a:ext>
            </a:extLst>
          </p:cNvPr>
          <p:cNvSpPr txBox="1"/>
          <p:nvPr/>
        </p:nvSpPr>
        <p:spPr>
          <a:xfrm>
            <a:off x="6516216" y="5247994"/>
            <a:ext cx="1840594" cy="461665"/>
          </a:xfrm>
          <a:prstGeom prst="rect">
            <a:avLst/>
          </a:prstGeom>
          <a:noFill/>
        </p:spPr>
        <p:txBody>
          <a:bodyPr wrap="square" rtlCol="0">
            <a:spAutoFit/>
          </a:bodyPr>
          <a:lstStyle/>
          <a:p>
            <a:pPr algn="ctr"/>
            <a:r>
              <a:rPr lang="en-US" sz="1200" b="1" u="sng" dirty="0">
                <a:latin typeface="Arial" panose="020B0604020202020204" pitchFamily="34" charset="0"/>
                <a:cs typeface="Arial" panose="020B0604020202020204" pitchFamily="34" charset="0"/>
              </a:rPr>
              <a:t>Purpose:</a:t>
            </a:r>
            <a:r>
              <a:rPr lang="en-US" sz="1200" dirty="0">
                <a:latin typeface="Arial" panose="020B0604020202020204" pitchFamily="34" charset="0"/>
                <a:cs typeface="Arial" panose="020B0604020202020204" pitchFamily="34" charset="0"/>
              </a:rPr>
              <a:t> Investment protection</a:t>
            </a:r>
          </a:p>
        </p:txBody>
      </p:sp>
      <p:sp>
        <p:nvSpPr>
          <p:cNvPr id="18" name="TextBox 17">
            <a:extLst>
              <a:ext uri="{FF2B5EF4-FFF2-40B4-BE49-F238E27FC236}">
                <a16:creationId xmlns:a16="http://schemas.microsoft.com/office/drawing/2014/main" id="{F38E76E4-4E5C-4859-B847-70A02B59EC13}"/>
              </a:ext>
            </a:extLst>
          </p:cNvPr>
          <p:cNvSpPr txBox="1"/>
          <p:nvPr/>
        </p:nvSpPr>
        <p:spPr>
          <a:xfrm>
            <a:off x="3560826" y="5247994"/>
            <a:ext cx="2117750" cy="461665"/>
          </a:xfrm>
          <a:prstGeom prst="rect">
            <a:avLst/>
          </a:prstGeom>
          <a:noFill/>
        </p:spPr>
        <p:txBody>
          <a:bodyPr wrap="square" rtlCol="0">
            <a:spAutoFit/>
          </a:bodyPr>
          <a:lstStyle/>
          <a:p>
            <a:pPr algn="ctr"/>
            <a:r>
              <a:rPr lang="en-US" sz="1200" b="1" u="sng" dirty="0">
                <a:latin typeface="Arial" panose="020B0604020202020204" pitchFamily="34" charset="0"/>
                <a:cs typeface="Arial" panose="020B0604020202020204" pitchFamily="34" charset="0"/>
              </a:rPr>
              <a:t>Purpose:</a:t>
            </a:r>
            <a:r>
              <a:rPr lang="en-US" sz="1200" dirty="0">
                <a:latin typeface="Arial" panose="020B0604020202020204" pitchFamily="34" charset="0"/>
                <a:cs typeface="Arial" panose="020B0604020202020204" pitchFamily="34" charset="0"/>
              </a:rPr>
              <a:t> Investment protection</a:t>
            </a:r>
          </a:p>
        </p:txBody>
      </p:sp>
    </p:spTree>
    <p:extLst>
      <p:ext uri="{BB962C8B-B14F-4D97-AF65-F5344CB8AC3E}">
        <p14:creationId xmlns:p14="http://schemas.microsoft.com/office/powerpoint/2010/main" val="35584620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r>
              <a:rPr lang="en-US" dirty="0"/>
              <a:t>Investment Contracts </a:t>
            </a:r>
            <a:r>
              <a:rPr lang="en-US" sz="1200" dirty="0"/>
              <a:t>(Conversion)</a:t>
            </a:r>
            <a:endParaRPr lang="en-US" dirty="0"/>
          </a:p>
        </p:txBody>
      </p:sp>
      <p:sp>
        <p:nvSpPr>
          <p:cNvPr id="3" name="Slide Number Placeholder 2"/>
          <p:cNvSpPr>
            <a:spLocks noGrp="1"/>
          </p:cNvSpPr>
          <p:nvPr>
            <p:ph type="sldNum" sz="quarter" idx="12"/>
          </p:nvPr>
        </p:nvSpPr>
        <p:spPr/>
        <p:txBody>
          <a:bodyPr/>
          <a:lstStyle/>
          <a:p>
            <a:fld id="{C76FEBDD-00E6-4BCE-81BB-64ADCF1A94EA}" type="slidenum">
              <a:rPr lang="de-DE" smtClean="0"/>
              <a:pPr/>
              <a:t>7</a:t>
            </a:fld>
            <a:endParaRPr lang="de-DE"/>
          </a:p>
        </p:txBody>
      </p:sp>
      <p:sp>
        <p:nvSpPr>
          <p:cNvPr id="4" name="Rectangle 3"/>
          <p:cNvSpPr/>
          <p:nvPr/>
        </p:nvSpPr>
        <p:spPr>
          <a:xfrm>
            <a:off x="899592" y="1700808"/>
            <a:ext cx="936104" cy="2880320"/>
          </a:xfrm>
          <a:prstGeom prst="rect">
            <a:avLst/>
          </a:prstGeom>
          <a:solidFill>
            <a:schemeClr val="tx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920840" y="3061521"/>
            <a:ext cx="896384" cy="276999"/>
          </a:xfrm>
          <a:prstGeom prst="rect">
            <a:avLst/>
          </a:prstGeom>
          <a:noFill/>
        </p:spPr>
        <p:txBody>
          <a:bodyPr wrap="square" rtlCol="0">
            <a:spAutoFit/>
          </a:bodyPr>
          <a:lstStyle/>
          <a:p>
            <a:pPr algn="ctr"/>
            <a:r>
              <a:rPr lang="en-US" sz="1200" b="1" dirty="0">
                <a:solidFill>
                  <a:schemeClr val="bg1"/>
                </a:solidFill>
                <a:latin typeface="Arial" panose="020B0604020202020204" pitchFamily="34" charset="0"/>
                <a:cs typeface="Arial" panose="020B0604020202020204" pitchFamily="34" charset="0"/>
              </a:rPr>
              <a:t>Rule</a:t>
            </a:r>
          </a:p>
        </p:txBody>
      </p:sp>
      <p:sp>
        <p:nvSpPr>
          <p:cNvPr id="6" name="Rectangle 5"/>
          <p:cNvSpPr/>
          <p:nvPr/>
        </p:nvSpPr>
        <p:spPr>
          <a:xfrm>
            <a:off x="1124000" y="1700808"/>
            <a:ext cx="7192416" cy="2880320"/>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1907704" y="1891604"/>
            <a:ext cx="6264696" cy="2516073"/>
          </a:xfrm>
          <a:prstGeom prst="rect">
            <a:avLst/>
          </a:prstGeom>
        </p:spPr>
        <p:txBody>
          <a:bodyPr wrap="square">
            <a:spAutoFit/>
          </a:bodyPr>
          <a:lstStyle/>
          <a:p>
            <a:pPr algn="just">
              <a:lnSpc>
                <a:spcPct val="150000"/>
              </a:lnSpc>
            </a:pPr>
            <a:r>
              <a:rPr lang="en-US" sz="1050" b="1" dirty="0">
                <a:latin typeface="Arial" panose="020B0604020202020204" pitchFamily="34" charset="0"/>
                <a:cs typeface="Arial" panose="020B0604020202020204" pitchFamily="34" charset="0"/>
              </a:rPr>
              <a:t>Article IV (B) 4. Conversion</a:t>
            </a:r>
            <a:endParaRPr lang="en-US" sz="1050" dirty="0">
              <a:latin typeface="Arial" panose="020B0604020202020204" pitchFamily="34" charset="0"/>
              <a:cs typeface="Arial" panose="020B0604020202020204" pitchFamily="34" charset="0"/>
            </a:endParaRPr>
          </a:p>
          <a:p>
            <a:pPr marL="171450" indent="-171450" algn="just">
              <a:lnSpc>
                <a:spcPct val="150000"/>
              </a:lnSpc>
              <a:buFont typeface="Arial" panose="020B0604020202020204" pitchFamily="34" charset="0"/>
              <a:buChar char="•"/>
            </a:pPr>
            <a:r>
              <a:rPr lang="en-US" sz="1050" dirty="0">
                <a:latin typeface="Arial" panose="020B0604020202020204" pitchFamily="34" charset="0"/>
                <a:cs typeface="Arial" panose="020B0604020202020204" pitchFamily="34" charset="0"/>
              </a:rPr>
              <a:t>(a) Right to Convert. Each Share of Preferred Stock shall be convertible, at the option of the holder thereof, at any time after the date of issuance of such share, into such number of […[ Common Stock as is determined by dividing the Original Issue Price by the Preferred Stock Conversion Price for such series of Preferred Stock</a:t>
            </a:r>
          </a:p>
          <a:p>
            <a:pPr marL="171450" indent="-171450" algn="just">
              <a:lnSpc>
                <a:spcPct val="150000"/>
              </a:lnSpc>
              <a:buFont typeface="Arial" panose="020B0604020202020204" pitchFamily="34" charset="0"/>
              <a:buChar char="•"/>
            </a:pPr>
            <a:r>
              <a:rPr lang="en-US" sz="1050" dirty="0">
                <a:latin typeface="Arial" panose="020B0604020202020204" pitchFamily="34" charset="0"/>
                <a:cs typeface="Arial" panose="020B0604020202020204" pitchFamily="34" charset="0"/>
              </a:rPr>
              <a:t>The Conversion Price per share shall be the Original Issue Price of each Series Preferred Stock.</a:t>
            </a:r>
          </a:p>
          <a:p>
            <a:pPr marL="171450" indent="-171450" algn="just">
              <a:lnSpc>
                <a:spcPct val="150000"/>
              </a:lnSpc>
              <a:buFont typeface="Arial" panose="020B0604020202020204" pitchFamily="34" charset="0"/>
              <a:buChar char="•"/>
            </a:pPr>
            <a:r>
              <a:rPr lang="en-US" sz="1050" dirty="0">
                <a:latin typeface="Arial" panose="020B0604020202020204" pitchFamily="34" charset="0"/>
                <a:cs typeface="Arial" panose="020B0604020202020204" pitchFamily="34" charset="0"/>
              </a:rPr>
              <a:t>(b) Automatic Conversion. Each share of Series Preferred Stock shall be converted into shares of Common Stock upon […] the Corporation’s sale of its Common Stock in a firm commitment underwritten public offering […] which results in aggregate cash proceeds to the Corporation of not less than $50,000,000.</a:t>
            </a:r>
          </a:p>
        </p:txBody>
      </p:sp>
      <p:sp>
        <p:nvSpPr>
          <p:cNvPr id="9" name="TextBox 8"/>
          <p:cNvSpPr txBox="1"/>
          <p:nvPr/>
        </p:nvSpPr>
        <p:spPr>
          <a:xfrm>
            <a:off x="899592" y="4861101"/>
            <a:ext cx="7920880" cy="1304203"/>
          </a:xfrm>
          <a:prstGeom prst="rect">
            <a:avLst/>
          </a:prstGeom>
          <a:noFill/>
        </p:spPr>
        <p:txBody>
          <a:bodyPr wrap="square" rtlCol="0">
            <a:spAutoFit/>
          </a:bodyPr>
          <a:lstStyle/>
          <a:p>
            <a:pPr marL="171450" indent="-171450">
              <a:lnSpc>
                <a:spcPct val="150000"/>
              </a:lnSpc>
              <a:buFont typeface="Arial" panose="020B0604020202020204" pitchFamily="34" charset="0"/>
              <a:buChar char="•"/>
            </a:pPr>
            <a:r>
              <a:rPr lang="en-US" sz="1050" dirty="0">
                <a:latin typeface="Arial" panose="020B0604020202020204" pitchFamily="34" charset="0"/>
                <a:cs typeface="Arial" panose="020B0604020202020204" pitchFamily="34" charset="0"/>
              </a:rPr>
              <a:t>Preferred Shares have to be converted to Common in order to be traded in public markets</a:t>
            </a:r>
          </a:p>
          <a:p>
            <a:pPr marL="171450" indent="-171450">
              <a:lnSpc>
                <a:spcPct val="150000"/>
              </a:lnSpc>
              <a:buFont typeface="Arial" panose="020B0604020202020204" pitchFamily="34" charset="0"/>
              <a:buChar char="•"/>
            </a:pPr>
            <a:r>
              <a:rPr lang="en-US" sz="1050" dirty="0">
                <a:latin typeface="Arial" panose="020B0604020202020204" pitchFamily="34" charset="0"/>
                <a:cs typeface="Arial" panose="020B0604020202020204" pitchFamily="34" charset="0"/>
              </a:rPr>
              <a:t>Conversion defines ratio of Preferred to Common Shares (e.g. 1:1)</a:t>
            </a:r>
          </a:p>
          <a:p>
            <a:pPr>
              <a:lnSpc>
                <a:spcPct val="150000"/>
              </a:lnSpc>
            </a:pPr>
            <a:r>
              <a:rPr lang="en-US" sz="1050" b="1" u="sng" dirty="0">
                <a:latin typeface="Arial" panose="020B0604020202020204" pitchFamily="34" charset="0"/>
                <a:cs typeface="Arial" panose="020B0604020202020204" pitchFamily="34" charset="0"/>
              </a:rPr>
              <a:t>Rule Variations:</a:t>
            </a:r>
          </a:p>
          <a:p>
            <a:pPr marL="171450" indent="-171450">
              <a:lnSpc>
                <a:spcPct val="150000"/>
              </a:lnSpc>
              <a:buFont typeface="Arial" panose="020B0604020202020204" pitchFamily="34" charset="0"/>
              <a:buChar char="•"/>
            </a:pPr>
            <a:r>
              <a:rPr lang="en-US" sz="1050" dirty="0">
                <a:latin typeface="Arial" panose="020B0604020202020204" pitchFamily="34" charset="0"/>
                <a:cs typeface="Arial" panose="020B0604020202020204" pitchFamily="34" charset="0"/>
              </a:rPr>
              <a:t>Varying Conversion Ratios (1:2, 1:0.5 etc.)</a:t>
            </a:r>
          </a:p>
          <a:p>
            <a:pPr marL="171450" indent="-171450">
              <a:lnSpc>
                <a:spcPct val="150000"/>
              </a:lnSpc>
              <a:buFont typeface="Arial" panose="020B0604020202020204" pitchFamily="34" charset="0"/>
              <a:buChar char="•"/>
            </a:pPr>
            <a:r>
              <a:rPr lang="en-US" sz="1050" dirty="0">
                <a:latin typeface="Arial" panose="020B0604020202020204" pitchFamily="34" charset="0"/>
                <a:cs typeface="Arial" panose="020B0604020202020204" pitchFamily="34" charset="0"/>
              </a:rPr>
              <a:t>Default typically is 1:1</a:t>
            </a:r>
          </a:p>
        </p:txBody>
      </p:sp>
      <p:pic>
        <p:nvPicPr>
          <p:cNvPr id="11" name="Picture 2" descr="Square logo and symbol, meaning, history, PNG">
            <a:extLst>
              <a:ext uri="{FF2B5EF4-FFF2-40B4-BE49-F238E27FC236}">
                <a16:creationId xmlns:a16="http://schemas.microsoft.com/office/drawing/2014/main" id="{230DAFE9-335D-41F4-9CCB-1BC1039B477B}"/>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028384" y="1124744"/>
            <a:ext cx="767232" cy="4315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781212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5DB7DAA9-C924-44B2-A9F4-60D4CCC0B15F}"/>
              </a:ext>
            </a:extLst>
          </p:cNvPr>
          <p:cNvSpPr>
            <a:spLocks noGrp="1"/>
          </p:cNvSpPr>
          <p:nvPr>
            <p:ph type="body" sz="quarter" idx="13"/>
          </p:nvPr>
        </p:nvSpPr>
        <p:spPr/>
        <p:txBody>
          <a:bodyPr/>
          <a:lstStyle/>
          <a:p>
            <a:r>
              <a:rPr lang="en-US" dirty="0"/>
              <a:t>From Investment to Exit </a:t>
            </a:r>
            <a:r>
              <a:rPr lang="en-US" sz="1200" dirty="0"/>
              <a:t>(Conversion)</a:t>
            </a:r>
            <a:endParaRPr lang="en-US" dirty="0"/>
          </a:p>
        </p:txBody>
      </p:sp>
      <p:sp>
        <p:nvSpPr>
          <p:cNvPr id="3" name="Slide Number Placeholder 2">
            <a:extLst>
              <a:ext uri="{FF2B5EF4-FFF2-40B4-BE49-F238E27FC236}">
                <a16:creationId xmlns:a16="http://schemas.microsoft.com/office/drawing/2014/main" id="{C87BF642-99D5-4CF4-95D7-E2DE4EE61C71}"/>
              </a:ext>
            </a:extLst>
          </p:cNvPr>
          <p:cNvSpPr>
            <a:spLocks noGrp="1"/>
          </p:cNvSpPr>
          <p:nvPr>
            <p:ph type="sldNum" sz="quarter" idx="12"/>
          </p:nvPr>
        </p:nvSpPr>
        <p:spPr/>
        <p:txBody>
          <a:bodyPr/>
          <a:lstStyle/>
          <a:p>
            <a:fld id="{C76FEBDD-00E6-4BCE-81BB-64ADCF1A94EA}" type="slidenum">
              <a:rPr lang="de-DE" smtClean="0"/>
              <a:pPr/>
              <a:t>8</a:t>
            </a:fld>
            <a:endParaRPr lang="de-DE"/>
          </a:p>
        </p:txBody>
      </p:sp>
      <p:sp>
        <p:nvSpPr>
          <p:cNvPr id="5" name="Rectangle: Rounded Corners 4">
            <a:extLst>
              <a:ext uri="{FF2B5EF4-FFF2-40B4-BE49-F238E27FC236}">
                <a16:creationId xmlns:a16="http://schemas.microsoft.com/office/drawing/2014/main" id="{208679E2-E598-40AE-BF07-C381D9C80740}"/>
              </a:ext>
            </a:extLst>
          </p:cNvPr>
          <p:cNvSpPr/>
          <p:nvPr/>
        </p:nvSpPr>
        <p:spPr>
          <a:xfrm>
            <a:off x="2281584" y="2494992"/>
            <a:ext cx="1080120" cy="648072"/>
          </a:xfrm>
          <a:prstGeom prst="roundRect">
            <a:avLst>
              <a:gd name="adj" fmla="val 4909"/>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943BBAD0-AD09-4FB8-9A12-2AD500C245F8}"/>
              </a:ext>
            </a:extLst>
          </p:cNvPr>
          <p:cNvSpPr txBox="1"/>
          <p:nvPr/>
        </p:nvSpPr>
        <p:spPr>
          <a:xfrm>
            <a:off x="2176686" y="1443074"/>
            <a:ext cx="1291830" cy="507831"/>
          </a:xfrm>
          <a:prstGeom prst="rect">
            <a:avLst/>
          </a:prstGeom>
          <a:noFill/>
          <a:ln w="6350">
            <a:solidFill>
              <a:srgbClr val="FF0000"/>
            </a:solidFill>
          </a:ln>
        </p:spPr>
        <p:txBody>
          <a:bodyPr wrap="square" rtlCol="0">
            <a:spAutoFit/>
          </a:bodyPr>
          <a:lstStyle/>
          <a:p>
            <a:pPr algn="ctr"/>
            <a:r>
              <a:rPr lang="en-US" sz="900" dirty="0">
                <a:latin typeface="Arial" panose="020B0604020202020204" pitchFamily="34" charset="0"/>
                <a:cs typeface="Arial" panose="020B0604020202020204" pitchFamily="34" charset="0"/>
              </a:rPr>
              <a:t>Obtain ‘Series A’ Convertible Preferred Shares w/ Rights</a:t>
            </a:r>
          </a:p>
        </p:txBody>
      </p:sp>
      <p:sp>
        <p:nvSpPr>
          <p:cNvPr id="8" name="Rectangle: Rounded Corners 7">
            <a:extLst>
              <a:ext uri="{FF2B5EF4-FFF2-40B4-BE49-F238E27FC236}">
                <a16:creationId xmlns:a16="http://schemas.microsoft.com/office/drawing/2014/main" id="{D9AB013D-528A-44CF-A3A6-2D49C2ABD87C}"/>
              </a:ext>
            </a:extLst>
          </p:cNvPr>
          <p:cNvSpPr/>
          <p:nvPr/>
        </p:nvSpPr>
        <p:spPr>
          <a:xfrm>
            <a:off x="4058298" y="2494992"/>
            <a:ext cx="1080120" cy="648072"/>
          </a:xfrm>
          <a:prstGeom prst="roundRect">
            <a:avLst>
              <a:gd name="adj" fmla="val 4909"/>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1" name="Table 10">
            <a:extLst>
              <a:ext uri="{FF2B5EF4-FFF2-40B4-BE49-F238E27FC236}">
                <a16:creationId xmlns:a16="http://schemas.microsoft.com/office/drawing/2014/main" id="{2E928F03-ABB0-4849-B438-519FC1AAB202}"/>
              </a:ext>
            </a:extLst>
          </p:cNvPr>
          <p:cNvGraphicFramePr>
            <a:graphicFrameLocks noGrp="1"/>
          </p:cNvGraphicFramePr>
          <p:nvPr>
            <p:extLst>
              <p:ext uri="{D42A27DB-BD31-4B8C-83A1-F6EECF244321}">
                <p14:modId xmlns:p14="http://schemas.microsoft.com/office/powerpoint/2010/main" val="2910961093"/>
              </p:ext>
            </p:extLst>
          </p:nvPr>
        </p:nvGraphicFramePr>
        <p:xfrm>
          <a:off x="611560" y="4195688"/>
          <a:ext cx="4680521" cy="2092870"/>
        </p:xfrm>
        <a:graphic>
          <a:graphicData uri="http://schemas.openxmlformats.org/drawingml/2006/table">
            <a:tbl>
              <a:tblPr firstRow="1" firstCol="1" bandRow="1">
                <a:tableStyleId>{5C22544A-7EE6-4342-B048-85BDC9FD1C3A}</a:tableStyleId>
              </a:tblPr>
              <a:tblGrid>
                <a:gridCol w="1584176">
                  <a:extLst>
                    <a:ext uri="{9D8B030D-6E8A-4147-A177-3AD203B41FA5}">
                      <a16:colId xmlns:a16="http://schemas.microsoft.com/office/drawing/2014/main" val="2394817650"/>
                    </a:ext>
                  </a:extLst>
                </a:gridCol>
                <a:gridCol w="619269">
                  <a:extLst>
                    <a:ext uri="{9D8B030D-6E8A-4147-A177-3AD203B41FA5}">
                      <a16:colId xmlns:a16="http://schemas.microsoft.com/office/drawing/2014/main" val="3899170545"/>
                    </a:ext>
                  </a:extLst>
                </a:gridCol>
                <a:gridCol w="619269">
                  <a:extLst>
                    <a:ext uri="{9D8B030D-6E8A-4147-A177-3AD203B41FA5}">
                      <a16:colId xmlns:a16="http://schemas.microsoft.com/office/drawing/2014/main" val="1773283214"/>
                    </a:ext>
                  </a:extLst>
                </a:gridCol>
                <a:gridCol w="619269">
                  <a:extLst>
                    <a:ext uri="{9D8B030D-6E8A-4147-A177-3AD203B41FA5}">
                      <a16:colId xmlns:a16="http://schemas.microsoft.com/office/drawing/2014/main" val="3057911105"/>
                    </a:ext>
                  </a:extLst>
                </a:gridCol>
                <a:gridCol w="619269">
                  <a:extLst>
                    <a:ext uri="{9D8B030D-6E8A-4147-A177-3AD203B41FA5}">
                      <a16:colId xmlns:a16="http://schemas.microsoft.com/office/drawing/2014/main" val="1749040605"/>
                    </a:ext>
                  </a:extLst>
                </a:gridCol>
                <a:gridCol w="619269">
                  <a:extLst>
                    <a:ext uri="{9D8B030D-6E8A-4147-A177-3AD203B41FA5}">
                      <a16:colId xmlns:a16="http://schemas.microsoft.com/office/drawing/2014/main" val="3557531306"/>
                    </a:ext>
                  </a:extLst>
                </a:gridCol>
              </a:tblGrid>
              <a:tr h="360040">
                <a:tc>
                  <a:txBody>
                    <a:bodyPr/>
                    <a:lstStyle/>
                    <a:p>
                      <a:pPr algn="l" fontAlgn="b"/>
                      <a:endParaRPr lang="en-US" sz="800" b="1" i="0" u="none" strike="noStrike" dirty="0">
                        <a:solidFill>
                          <a:schemeClr val="bg1"/>
                        </a:solidFill>
                        <a:effectLst/>
                        <a:latin typeface="Arial" panose="020B0604020202020204" pitchFamily="34" charset="0"/>
                        <a:cs typeface="Arial" panose="020B0604020202020204" pitchFamily="34" charset="0"/>
                      </a:endParaRPr>
                    </a:p>
                  </a:txBody>
                  <a:tcPr marL="6350" marR="6350" marT="635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tx1"/>
                    </a:solidFill>
                  </a:tcPr>
                </a:tc>
                <a:tc>
                  <a:txBody>
                    <a:bodyPr/>
                    <a:lstStyle/>
                    <a:p>
                      <a:pPr algn="ctr" fontAlgn="b"/>
                      <a:r>
                        <a:rPr lang="en-US" sz="800" b="1" i="0" u="none" strike="noStrike" dirty="0">
                          <a:solidFill>
                            <a:schemeClr val="bg1"/>
                          </a:solidFill>
                          <a:effectLst/>
                          <a:latin typeface="Arial" panose="020B0604020202020204" pitchFamily="34" charset="0"/>
                          <a:cs typeface="Arial" panose="020B0604020202020204" pitchFamily="34" charset="0"/>
                        </a:rPr>
                        <a:t>At </a:t>
                      </a:r>
                      <a:br>
                        <a:rPr lang="en-US" sz="800" b="1" i="0" u="none" strike="noStrike" dirty="0">
                          <a:solidFill>
                            <a:schemeClr val="bg1"/>
                          </a:solidFill>
                          <a:effectLst/>
                          <a:latin typeface="Arial" panose="020B0604020202020204" pitchFamily="34" charset="0"/>
                          <a:cs typeface="Arial" panose="020B0604020202020204" pitchFamily="34" charset="0"/>
                        </a:rPr>
                      </a:br>
                      <a:r>
                        <a:rPr lang="en-US" sz="800" b="1" i="0" u="none" strike="noStrike" dirty="0">
                          <a:solidFill>
                            <a:schemeClr val="bg1"/>
                          </a:solidFill>
                          <a:effectLst/>
                          <a:latin typeface="Arial" panose="020B0604020202020204" pitchFamily="34" charset="0"/>
                          <a:cs typeface="Arial" panose="020B0604020202020204" pitchFamily="34" charset="0"/>
                        </a:rPr>
                        <a:t>Founding</a:t>
                      </a:r>
                    </a:p>
                  </a:txBody>
                  <a:tcPr marL="6350" marR="6350" marT="635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tx1"/>
                    </a:solidFill>
                  </a:tcPr>
                </a:tc>
                <a:tc>
                  <a:txBody>
                    <a:bodyPr/>
                    <a:lstStyle/>
                    <a:p>
                      <a:pPr algn="ctr" fontAlgn="b"/>
                      <a:r>
                        <a:rPr lang="en-US" sz="800" b="1" i="0" u="none" strike="noStrike" dirty="0">
                          <a:solidFill>
                            <a:schemeClr val="bg1"/>
                          </a:solidFill>
                          <a:effectLst/>
                          <a:latin typeface="Arial" panose="020B0604020202020204" pitchFamily="34" charset="0"/>
                          <a:cs typeface="Arial" panose="020B0604020202020204" pitchFamily="34" charset="0"/>
                        </a:rPr>
                        <a:t>At </a:t>
                      </a:r>
                      <a:br>
                        <a:rPr lang="en-US" sz="800" b="1" i="0" u="none" strike="noStrike" dirty="0">
                          <a:solidFill>
                            <a:schemeClr val="bg1"/>
                          </a:solidFill>
                          <a:effectLst/>
                          <a:latin typeface="Arial" panose="020B0604020202020204" pitchFamily="34" charset="0"/>
                          <a:cs typeface="Arial" panose="020B0604020202020204" pitchFamily="34" charset="0"/>
                        </a:rPr>
                      </a:br>
                      <a:r>
                        <a:rPr lang="en-US" sz="800" b="1" i="0" u="none" strike="noStrike" dirty="0">
                          <a:solidFill>
                            <a:schemeClr val="bg1"/>
                          </a:solidFill>
                          <a:effectLst/>
                          <a:latin typeface="Arial" panose="020B0604020202020204" pitchFamily="34" charset="0"/>
                          <a:cs typeface="Arial" panose="020B0604020202020204" pitchFamily="34" charset="0"/>
                        </a:rPr>
                        <a:t>Series A</a:t>
                      </a:r>
                    </a:p>
                  </a:txBody>
                  <a:tcPr marL="6350" marR="6350" marT="635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tx1"/>
                    </a:solidFill>
                  </a:tcPr>
                </a:tc>
                <a:tc>
                  <a:txBody>
                    <a:bodyPr/>
                    <a:lstStyle/>
                    <a:p>
                      <a:pPr algn="ctr" fontAlgn="b"/>
                      <a:r>
                        <a:rPr lang="en-US" sz="800" b="1" i="0" u="none" strike="noStrike" dirty="0">
                          <a:solidFill>
                            <a:schemeClr val="bg1"/>
                          </a:solidFill>
                          <a:effectLst/>
                          <a:latin typeface="Arial" panose="020B0604020202020204" pitchFamily="34" charset="0"/>
                          <a:cs typeface="Arial" panose="020B0604020202020204" pitchFamily="34" charset="0"/>
                        </a:rPr>
                        <a:t>At </a:t>
                      </a:r>
                      <a:br>
                        <a:rPr lang="en-US" sz="800" b="1" i="0" u="none" strike="noStrike" dirty="0">
                          <a:solidFill>
                            <a:schemeClr val="bg1"/>
                          </a:solidFill>
                          <a:effectLst/>
                          <a:latin typeface="Arial" panose="020B0604020202020204" pitchFamily="34" charset="0"/>
                          <a:cs typeface="Arial" panose="020B0604020202020204" pitchFamily="34" charset="0"/>
                        </a:rPr>
                      </a:br>
                      <a:r>
                        <a:rPr lang="en-US" sz="800" b="1" i="0" u="none" strike="noStrike" dirty="0">
                          <a:solidFill>
                            <a:schemeClr val="bg1"/>
                          </a:solidFill>
                          <a:effectLst/>
                          <a:latin typeface="Arial" panose="020B0604020202020204" pitchFamily="34" charset="0"/>
                          <a:cs typeface="Arial" panose="020B0604020202020204" pitchFamily="34" charset="0"/>
                        </a:rPr>
                        <a:t>Series B</a:t>
                      </a:r>
                    </a:p>
                  </a:txBody>
                  <a:tcPr marL="6350" marR="6350" marT="635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tx1"/>
                    </a:solidFill>
                  </a:tcPr>
                </a:tc>
                <a:tc>
                  <a:txBody>
                    <a:bodyPr/>
                    <a:lstStyle/>
                    <a:p>
                      <a:pPr algn="ctr" fontAlgn="b"/>
                      <a:r>
                        <a:rPr lang="en-US" sz="800" b="1" i="0" u="none" strike="noStrike" dirty="0">
                          <a:solidFill>
                            <a:schemeClr val="bg1"/>
                          </a:solidFill>
                          <a:effectLst/>
                          <a:latin typeface="Arial" panose="020B0604020202020204" pitchFamily="34" charset="0"/>
                          <a:cs typeface="Arial" panose="020B0604020202020204" pitchFamily="34" charset="0"/>
                        </a:rPr>
                        <a:t>Exit Conversion</a:t>
                      </a:r>
                    </a:p>
                  </a:txBody>
                  <a:tcPr marL="6350" marR="6350" marT="635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tx1"/>
                    </a:solidFill>
                  </a:tcPr>
                </a:tc>
                <a:tc>
                  <a:txBody>
                    <a:bodyPr/>
                    <a:lstStyle/>
                    <a:p>
                      <a:pPr algn="ctr" fontAlgn="b"/>
                      <a:r>
                        <a:rPr lang="en-US" sz="800" b="1" i="0" u="none" strike="noStrike" dirty="0">
                          <a:solidFill>
                            <a:schemeClr val="bg1"/>
                          </a:solidFill>
                          <a:effectLst/>
                          <a:latin typeface="Arial" panose="020B0604020202020204" pitchFamily="34" charset="0"/>
                          <a:cs typeface="Arial" panose="020B0604020202020204" pitchFamily="34" charset="0"/>
                        </a:rPr>
                        <a:t>Exit No</a:t>
                      </a:r>
                    </a:p>
                    <a:p>
                      <a:pPr algn="ctr" fontAlgn="b"/>
                      <a:r>
                        <a:rPr lang="en-US" sz="800" b="1" i="0" u="none" strike="noStrike" dirty="0">
                          <a:solidFill>
                            <a:schemeClr val="bg1"/>
                          </a:solidFill>
                          <a:effectLst/>
                          <a:latin typeface="Arial" panose="020B0604020202020204" pitchFamily="34" charset="0"/>
                          <a:cs typeface="Arial" panose="020B0604020202020204" pitchFamily="34" charset="0"/>
                        </a:rPr>
                        <a:t>Conversion</a:t>
                      </a:r>
                    </a:p>
                  </a:txBody>
                  <a:tcPr marL="6350" marR="6350" marT="635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tx1"/>
                    </a:solidFill>
                  </a:tcPr>
                </a:tc>
                <a:extLst>
                  <a:ext uri="{0D108BD9-81ED-4DB2-BD59-A6C34878D82A}">
                    <a16:rowId xmlns:a16="http://schemas.microsoft.com/office/drawing/2014/main" val="240345874"/>
                  </a:ext>
                </a:extLst>
              </a:tr>
              <a:tr h="157530">
                <a:tc>
                  <a:txBody>
                    <a:bodyPr/>
                    <a:lstStyle/>
                    <a:p>
                      <a:pPr algn="l" fontAlgn="b"/>
                      <a:r>
                        <a:rPr lang="en-US" sz="800" b="1" i="0" u="none" strike="noStrike" dirty="0">
                          <a:solidFill>
                            <a:schemeClr val="tx1"/>
                          </a:solidFill>
                          <a:effectLst/>
                          <a:latin typeface="Arial" panose="020B0604020202020204" pitchFamily="34" charset="0"/>
                          <a:cs typeface="Arial" panose="020B0604020202020204" pitchFamily="34" charset="0"/>
                        </a:rPr>
                        <a:t>Common Shares</a:t>
                      </a:r>
                    </a:p>
                  </a:txBody>
                  <a:tcPr marL="6350" marR="6350" marT="635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800" b="0" i="0" u="none" strike="noStrike" dirty="0">
                          <a:solidFill>
                            <a:schemeClr val="tx1"/>
                          </a:solidFill>
                          <a:effectLst/>
                          <a:latin typeface="Arial" panose="020B0604020202020204" pitchFamily="34" charset="0"/>
                          <a:cs typeface="Arial" panose="020B0604020202020204" pitchFamily="34" charset="0"/>
                        </a:rPr>
                        <a:t>1m</a:t>
                      </a:r>
                    </a:p>
                  </a:txBody>
                  <a:tcPr marL="6350" marR="6350" marT="635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800" b="0" i="0" u="none" strike="noStrike" dirty="0">
                          <a:solidFill>
                            <a:schemeClr val="tx1"/>
                          </a:solidFill>
                          <a:effectLst/>
                          <a:latin typeface="Arial" panose="020B0604020202020204" pitchFamily="34" charset="0"/>
                          <a:cs typeface="Arial" panose="020B0604020202020204" pitchFamily="34" charset="0"/>
                        </a:rPr>
                        <a:t>1m</a:t>
                      </a:r>
                    </a:p>
                  </a:txBody>
                  <a:tcPr marL="6350" marR="6350" marT="635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800" b="0" i="0" u="none" strike="noStrike" dirty="0">
                          <a:solidFill>
                            <a:schemeClr val="tx1"/>
                          </a:solidFill>
                          <a:effectLst/>
                          <a:latin typeface="Arial" panose="020B0604020202020204" pitchFamily="34" charset="0"/>
                          <a:cs typeface="Arial" panose="020B0604020202020204" pitchFamily="34" charset="0"/>
                        </a:rPr>
                        <a:t>1m</a:t>
                      </a:r>
                    </a:p>
                  </a:txBody>
                  <a:tcPr marL="6350" marR="6350" marT="635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800" b="0" i="0" u="none" strike="noStrike" dirty="0">
                          <a:solidFill>
                            <a:schemeClr val="tx1"/>
                          </a:solidFill>
                          <a:effectLst/>
                          <a:latin typeface="Arial" panose="020B0604020202020204" pitchFamily="34" charset="0"/>
                          <a:cs typeface="Arial" panose="020B0604020202020204" pitchFamily="34" charset="0"/>
                        </a:rPr>
                        <a:t>1m</a:t>
                      </a:r>
                    </a:p>
                  </a:txBody>
                  <a:tcPr marL="6350" marR="6350" marT="635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800" b="0" i="0" u="none" strike="noStrike" dirty="0">
                          <a:solidFill>
                            <a:schemeClr val="tx1"/>
                          </a:solidFill>
                          <a:effectLst/>
                          <a:latin typeface="Arial" panose="020B0604020202020204" pitchFamily="34" charset="0"/>
                          <a:cs typeface="Arial" panose="020B0604020202020204" pitchFamily="34" charset="0"/>
                        </a:rPr>
                        <a:t>1m</a:t>
                      </a:r>
                    </a:p>
                  </a:txBody>
                  <a:tcPr marL="6350" marR="6350" marT="635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40351013"/>
                  </a:ext>
                </a:extLst>
              </a:tr>
              <a:tr h="157530">
                <a:tc>
                  <a:txBody>
                    <a:bodyPr/>
                    <a:lstStyle/>
                    <a:p>
                      <a:pPr algn="l" fontAlgn="b"/>
                      <a:r>
                        <a:rPr lang="en-US" sz="800" b="0" i="0" u="none" strike="noStrike" dirty="0">
                          <a:solidFill>
                            <a:schemeClr val="tx1"/>
                          </a:solidFill>
                          <a:effectLst/>
                          <a:latin typeface="Arial" panose="020B0604020202020204" pitchFamily="34" charset="0"/>
                          <a:cs typeface="Arial" panose="020B0604020202020204" pitchFamily="34" charset="0"/>
                        </a:rPr>
                        <a:t>% Common Owned</a:t>
                      </a:r>
                    </a:p>
                  </a:txBody>
                  <a:tcPr marL="6350" marR="6350" marT="635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800" b="0" i="0" u="none" strike="noStrike" dirty="0">
                          <a:solidFill>
                            <a:schemeClr val="tx1"/>
                          </a:solidFill>
                          <a:effectLst/>
                          <a:latin typeface="Arial" panose="020B0604020202020204" pitchFamily="34" charset="0"/>
                          <a:cs typeface="Arial" panose="020B0604020202020204" pitchFamily="34" charset="0"/>
                        </a:rPr>
                        <a:t>100%</a:t>
                      </a:r>
                    </a:p>
                  </a:txBody>
                  <a:tcPr marL="6350" marR="6350" marT="635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800" b="0" i="0" u="none" strike="noStrike" dirty="0">
                          <a:solidFill>
                            <a:schemeClr val="tx1"/>
                          </a:solidFill>
                          <a:effectLst/>
                          <a:latin typeface="Arial" panose="020B0604020202020204" pitchFamily="34" charset="0"/>
                          <a:cs typeface="Arial" panose="020B0604020202020204" pitchFamily="34" charset="0"/>
                        </a:rPr>
                        <a:t>100%</a:t>
                      </a:r>
                    </a:p>
                  </a:txBody>
                  <a:tcPr marL="6350" marR="6350" marT="635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800" b="0" i="0" u="none" strike="noStrike" dirty="0">
                          <a:solidFill>
                            <a:schemeClr val="tx1"/>
                          </a:solidFill>
                          <a:effectLst/>
                          <a:latin typeface="Arial" panose="020B0604020202020204" pitchFamily="34" charset="0"/>
                          <a:cs typeface="Arial" panose="020B0604020202020204" pitchFamily="34" charset="0"/>
                        </a:rPr>
                        <a:t>100%</a:t>
                      </a:r>
                    </a:p>
                  </a:txBody>
                  <a:tcPr marL="6350" marR="6350" marT="635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800" b="0" i="0" u="none" strike="noStrike" dirty="0">
                          <a:solidFill>
                            <a:schemeClr val="tx1"/>
                          </a:solidFill>
                          <a:effectLst/>
                          <a:latin typeface="Arial" panose="020B0604020202020204" pitchFamily="34" charset="0"/>
                          <a:cs typeface="Arial" panose="020B0604020202020204" pitchFamily="34" charset="0"/>
                        </a:rPr>
                        <a:t>25%</a:t>
                      </a:r>
                    </a:p>
                  </a:txBody>
                  <a:tcPr marL="6350" marR="6350" marT="635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800" b="0" i="0" u="none" strike="noStrike" dirty="0">
                          <a:solidFill>
                            <a:schemeClr val="tx1"/>
                          </a:solidFill>
                          <a:effectLst/>
                          <a:latin typeface="Arial" panose="020B0604020202020204" pitchFamily="34" charset="0"/>
                          <a:cs typeface="Arial" panose="020B0604020202020204" pitchFamily="34" charset="0"/>
                        </a:rPr>
                        <a:t>100%</a:t>
                      </a:r>
                    </a:p>
                  </a:txBody>
                  <a:tcPr marL="6350" marR="6350" marT="635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14903081"/>
                  </a:ext>
                </a:extLst>
              </a:tr>
              <a:tr h="157530">
                <a:tc>
                  <a:txBody>
                    <a:bodyPr/>
                    <a:lstStyle/>
                    <a:p>
                      <a:pPr algn="l" fontAlgn="b"/>
                      <a:r>
                        <a:rPr lang="en-US" sz="800" b="0" i="0" u="none" strike="noStrike" dirty="0">
                          <a:solidFill>
                            <a:schemeClr val="tx1"/>
                          </a:solidFill>
                          <a:effectLst/>
                          <a:latin typeface="Arial" panose="020B0604020202020204" pitchFamily="34" charset="0"/>
                          <a:cs typeface="Arial" panose="020B0604020202020204" pitchFamily="34" charset="0"/>
                        </a:rPr>
                        <a:t>% Common Owned if converted</a:t>
                      </a:r>
                    </a:p>
                  </a:txBody>
                  <a:tcPr marL="6350" marR="6350" marT="635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800" b="0" i="0" u="none" strike="noStrike" dirty="0">
                          <a:solidFill>
                            <a:schemeClr val="tx1"/>
                          </a:solidFill>
                          <a:effectLst/>
                          <a:latin typeface="Arial" panose="020B0604020202020204" pitchFamily="34" charset="0"/>
                          <a:cs typeface="Arial" panose="020B0604020202020204" pitchFamily="34" charset="0"/>
                        </a:rPr>
                        <a:t>100%</a:t>
                      </a:r>
                    </a:p>
                  </a:txBody>
                  <a:tcPr marL="6350" marR="6350" marT="635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800" b="0" i="0" u="none" strike="noStrike" dirty="0">
                          <a:solidFill>
                            <a:schemeClr val="tx1"/>
                          </a:solidFill>
                          <a:effectLst/>
                          <a:latin typeface="Arial" panose="020B0604020202020204" pitchFamily="34" charset="0"/>
                          <a:cs typeface="Arial" panose="020B0604020202020204" pitchFamily="34" charset="0"/>
                        </a:rPr>
                        <a:t>50%</a:t>
                      </a:r>
                    </a:p>
                  </a:txBody>
                  <a:tcPr marL="6350" marR="6350" marT="635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800" b="0" i="0" u="none" strike="noStrike" dirty="0">
                          <a:solidFill>
                            <a:schemeClr val="tx1"/>
                          </a:solidFill>
                          <a:effectLst/>
                          <a:latin typeface="Arial" panose="020B0604020202020204" pitchFamily="34" charset="0"/>
                          <a:cs typeface="Arial" panose="020B0604020202020204" pitchFamily="34" charset="0"/>
                        </a:rPr>
                        <a:t>25%</a:t>
                      </a:r>
                    </a:p>
                  </a:txBody>
                  <a:tcPr marL="6350" marR="6350" marT="635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800" b="0" i="0" u="none" strike="noStrike" dirty="0">
                          <a:solidFill>
                            <a:schemeClr val="tx1"/>
                          </a:solidFill>
                          <a:effectLst/>
                          <a:latin typeface="Arial" panose="020B0604020202020204" pitchFamily="34" charset="0"/>
                          <a:cs typeface="Arial" panose="020B0604020202020204" pitchFamily="34" charset="0"/>
                        </a:rPr>
                        <a:t>25%</a:t>
                      </a:r>
                    </a:p>
                  </a:txBody>
                  <a:tcPr marL="6350" marR="6350" marT="635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800" b="0" i="0" u="none" strike="noStrike" dirty="0">
                          <a:solidFill>
                            <a:schemeClr val="tx1"/>
                          </a:solidFill>
                          <a:effectLst/>
                          <a:latin typeface="Arial" panose="020B0604020202020204" pitchFamily="34" charset="0"/>
                          <a:cs typeface="Arial" panose="020B0604020202020204" pitchFamily="34" charset="0"/>
                        </a:rPr>
                        <a:t>n/a</a:t>
                      </a:r>
                    </a:p>
                  </a:txBody>
                  <a:tcPr marL="6350" marR="6350" marT="635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433887125"/>
                  </a:ext>
                </a:extLst>
              </a:tr>
              <a:tr h="157530">
                <a:tc>
                  <a:txBody>
                    <a:bodyPr/>
                    <a:lstStyle/>
                    <a:p>
                      <a:pPr algn="l" fontAlgn="b"/>
                      <a:r>
                        <a:rPr lang="en-US" sz="800" b="1" i="0" u="none" strike="noStrike" dirty="0">
                          <a:solidFill>
                            <a:schemeClr val="tx1"/>
                          </a:solidFill>
                          <a:effectLst/>
                          <a:latin typeface="Arial" panose="020B0604020202020204" pitchFamily="34" charset="0"/>
                          <a:cs typeface="Arial" panose="020B0604020202020204" pitchFamily="34" charset="0"/>
                        </a:rPr>
                        <a:t>Series A Shares</a:t>
                      </a:r>
                    </a:p>
                  </a:txBody>
                  <a:tcPr marL="6350" marR="6350" marT="635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sz="800" b="0" i="0" u="none" strike="noStrike" dirty="0">
                        <a:solidFill>
                          <a:schemeClr val="tx1"/>
                        </a:solidFill>
                        <a:effectLst/>
                        <a:latin typeface="Arial" panose="020B0604020202020204" pitchFamily="34" charset="0"/>
                        <a:cs typeface="Arial" panose="020B0604020202020204" pitchFamily="34" charset="0"/>
                      </a:endParaRPr>
                    </a:p>
                  </a:txBody>
                  <a:tcPr marL="6350" marR="6350" marT="635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800" b="0" i="0" u="none" strike="noStrike" dirty="0">
                          <a:solidFill>
                            <a:schemeClr val="tx1"/>
                          </a:solidFill>
                          <a:effectLst/>
                          <a:latin typeface="Arial" panose="020B0604020202020204" pitchFamily="34" charset="0"/>
                          <a:cs typeface="Arial" panose="020B0604020202020204" pitchFamily="34" charset="0"/>
                        </a:rPr>
                        <a:t>1m</a:t>
                      </a:r>
                    </a:p>
                  </a:txBody>
                  <a:tcPr marL="6350" marR="6350" marT="635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800" b="0" i="0" u="none" strike="noStrike" dirty="0">
                          <a:solidFill>
                            <a:schemeClr val="tx1"/>
                          </a:solidFill>
                          <a:effectLst/>
                          <a:latin typeface="Arial" panose="020B0604020202020204" pitchFamily="34" charset="0"/>
                          <a:cs typeface="Arial" panose="020B0604020202020204" pitchFamily="34" charset="0"/>
                        </a:rPr>
                        <a:t>1m</a:t>
                      </a:r>
                    </a:p>
                  </a:txBody>
                  <a:tcPr marL="6350" marR="6350" marT="635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800" b="0" i="0" u="none" strike="noStrike" dirty="0">
                          <a:solidFill>
                            <a:schemeClr val="tx1"/>
                          </a:solidFill>
                          <a:effectLst/>
                          <a:latin typeface="Arial" panose="020B0604020202020204" pitchFamily="34" charset="0"/>
                          <a:cs typeface="Arial" panose="020B0604020202020204" pitchFamily="34" charset="0"/>
                        </a:rPr>
                        <a:t>1m</a:t>
                      </a:r>
                    </a:p>
                  </a:txBody>
                  <a:tcPr marL="6350" marR="6350" marT="635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800" b="0" i="0" u="none" strike="noStrike" dirty="0">
                          <a:solidFill>
                            <a:schemeClr val="tx1"/>
                          </a:solidFill>
                          <a:effectLst/>
                          <a:latin typeface="Arial" panose="020B0604020202020204" pitchFamily="34" charset="0"/>
                          <a:cs typeface="Arial" panose="020B0604020202020204" pitchFamily="34" charset="0"/>
                        </a:rPr>
                        <a:t>1m</a:t>
                      </a:r>
                    </a:p>
                  </a:txBody>
                  <a:tcPr marL="6350" marR="6350" marT="635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682608213"/>
                  </a:ext>
                </a:extLst>
              </a:tr>
              <a:tr h="157530">
                <a:tc>
                  <a:txBody>
                    <a:bodyPr/>
                    <a:lstStyle/>
                    <a:p>
                      <a:pPr algn="l" fontAlgn="b"/>
                      <a:r>
                        <a:rPr lang="en-US" sz="800" b="0" i="0" u="none" strike="noStrike" dirty="0">
                          <a:solidFill>
                            <a:schemeClr val="tx1"/>
                          </a:solidFill>
                          <a:effectLst/>
                          <a:latin typeface="Arial" panose="020B0604020202020204" pitchFamily="34" charset="0"/>
                          <a:cs typeface="Arial" panose="020B0604020202020204" pitchFamily="34" charset="0"/>
                        </a:rPr>
                        <a:t>% Preferred Owned</a:t>
                      </a:r>
                    </a:p>
                  </a:txBody>
                  <a:tcPr marL="6350" marR="6350" marT="635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sz="800" b="0" i="0" u="none" strike="noStrike" dirty="0">
                        <a:solidFill>
                          <a:schemeClr val="tx1"/>
                        </a:solidFill>
                        <a:effectLst/>
                        <a:latin typeface="Arial" panose="020B0604020202020204" pitchFamily="34" charset="0"/>
                        <a:cs typeface="Arial" panose="020B0604020202020204" pitchFamily="34" charset="0"/>
                      </a:endParaRPr>
                    </a:p>
                  </a:txBody>
                  <a:tcPr marL="6350" marR="6350" marT="635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800" b="0" i="0" u="none" strike="noStrike" dirty="0">
                          <a:solidFill>
                            <a:schemeClr val="tx1"/>
                          </a:solidFill>
                          <a:effectLst/>
                          <a:latin typeface="Arial" panose="020B0604020202020204" pitchFamily="34" charset="0"/>
                          <a:cs typeface="Arial" panose="020B0604020202020204" pitchFamily="34" charset="0"/>
                        </a:rPr>
                        <a:t>100%</a:t>
                      </a:r>
                    </a:p>
                  </a:txBody>
                  <a:tcPr marL="6350" marR="6350" marT="635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800" b="0" i="0" u="none" strike="noStrike" dirty="0">
                          <a:solidFill>
                            <a:schemeClr val="tx1"/>
                          </a:solidFill>
                          <a:effectLst/>
                          <a:latin typeface="Arial" panose="020B0604020202020204" pitchFamily="34" charset="0"/>
                          <a:cs typeface="Arial" panose="020B0604020202020204" pitchFamily="34" charset="0"/>
                        </a:rPr>
                        <a:t>33%</a:t>
                      </a:r>
                    </a:p>
                  </a:txBody>
                  <a:tcPr marL="6350" marR="6350" marT="635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800" b="0" i="0" u="none" strike="noStrike" dirty="0">
                          <a:solidFill>
                            <a:schemeClr val="tx1"/>
                          </a:solidFill>
                          <a:effectLst/>
                          <a:latin typeface="Arial" panose="020B0604020202020204" pitchFamily="34" charset="0"/>
                          <a:cs typeface="Arial" panose="020B0604020202020204" pitchFamily="34" charset="0"/>
                        </a:rPr>
                        <a:t>0%</a:t>
                      </a:r>
                    </a:p>
                  </a:txBody>
                  <a:tcPr marL="6350" marR="6350" marT="635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800" b="0" i="0" u="none" strike="noStrike" dirty="0">
                          <a:solidFill>
                            <a:schemeClr val="tx1"/>
                          </a:solidFill>
                          <a:effectLst/>
                          <a:latin typeface="Arial" panose="020B0604020202020204" pitchFamily="34" charset="0"/>
                          <a:cs typeface="Arial" panose="020B0604020202020204" pitchFamily="34" charset="0"/>
                        </a:rPr>
                        <a:t>33%</a:t>
                      </a:r>
                    </a:p>
                  </a:txBody>
                  <a:tcPr marL="6350" marR="6350" marT="635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724151845"/>
                  </a:ext>
                </a:extLst>
              </a:tr>
              <a:tr h="157530">
                <a:tc>
                  <a:txBody>
                    <a:bodyPr/>
                    <a:lstStyle/>
                    <a:p>
                      <a:pPr algn="l" fontAlgn="b"/>
                      <a:r>
                        <a:rPr lang="en-US" sz="800" b="0" i="0" u="none" strike="noStrike" dirty="0">
                          <a:solidFill>
                            <a:schemeClr val="tx1"/>
                          </a:solidFill>
                          <a:effectLst/>
                          <a:latin typeface="Arial" panose="020B0604020202020204" pitchFamily="34" charset="0"/>
                          <a:cs typeface="Arial" panose="020B0604020202020204" pitchFamily="34" charset="0"/>
                        </a:rPr>
                        <a:t>% Common owned if converted</a:t>
                      </a:r>
                    </a:p>
                  </a:txBody>
                  <a:tcPr marL="6350" marR="6350" marT="635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sz="800" b="0" i="0" u="none" strike="noStrike" dirty="0">
                        <a:solidFill>
                          <a:schemeClr val="tx1"/>
                        </a:solidFill>
                        <a:effectLst/>
                        <a:latin typeface="Arial" panose="020B0604020202020204" pitchFamily="34" charset="0"/>
                        <a:cs typeface="Arial" panose="020B0604020202020204" pitchFamily="34" charset="0"/>
                      </a:endParaRPr>
                    </a:p>
                  </a:txBody>
                  <a:tcPr marL="6350" marR="6350" marT="635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800" b="0" i="0" u="none" strike="noStrike" dirty="0">
                          <a:solidFill>
                            <a:schemeClr val="tx1"/>
                          </a:solidFill>
                          <a:effectLst/>
                          <a:latin typeface="Arial" panose="020B0604020202020204" pitchFamily="34" charset="0"/>
                          <a:cs typeface="Arial" panose="020B0604020202020204" pitchFamily="34" charset="0"/>
                        </a:rPr>
                        <a:t>50%</a:t>
                      </a:r>
                    </a:p>
                  </a:txBody>
                  <a:tcPr marL="6350" marR="6350" marT="635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800" b="0" i="0" u="none" strike="noStrike" dirty="0">
                          <a:solidFill>
                            <a:schemeClr val="tx1"/>
                          </a:solidFill>
                          <a:effectLst/>
                          <a:latin typeface="Arial" panose="020B0604020202020204" pitchFamily="34" charset="0"/>
                          <a:cs typeface="Arial" panose="020B0604020202020204" pitchFamily="34" charset="0"/>
                        </a:rPr>
                        <a:t>25%</a:t>
                      </a:r>
                    </a:p>
                  </a:txBody>
                  <a:tcPr marL="6350" marR="6350" marT="635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800" b="0" i="0" u="none" strike="noStrike" dirty="0">
                          <a:solidFill>
                            <a:schemeClr val="tx1"/>
                          </a:solidFill>
                          <a:effectLst/>
                          <a:latin typeface="Arial" panose="020B0604020202020204" pitchFamily="34" charset="0"/>
                          <a:cs typeface="Arial" panose="020B0604020202020204" pitchFamily="34" charset="0"/>
                        </a:rPr>
                        <a:t>25%</a:t>
                      </a:r>
                    </a:p>
                  </a:txBody>
                  <a:tcPr marL="6350" marR="6350" marT="635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800" b="0" i="0" u="none" strike="noStrike" dirty="0">
                          <a:solidFill>
                            <a:schemeClr val="tx1"/>
                          </a:solidFill>
                          <a:effectLst/>
                          <a:latin typeface="Arial" panose="020B0604020202020204" pitchFamily="34" charset="0"/>
                          <a:cs typeface="Arial" panose="020B0604020202020204" pitchFamily="34" charset="0"/>
                        </a:rPr>
                        <a:t>0%</a:t>
                      </a:r>
                    </a:p>
                  </a:txBody>
                  <a:tcPr marL="6350" marR="6350" marT="635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360711079"/>
                  </a:ext>
                </a:extLst>
              </a:tr>
              <a:tr h="157530">
                <a:tc>
                  <a:txBody>
                    <a:bodyPr/>
                    <a:lstStyle/>
                    <a:p>
                      <a:pPr algn="l" fontAlgn="b"/>
                      <a:r>
                        <a:rPr lang="en-US" sz="800" b="1" i="0" u="none" strike="noStrike" dirty="0">
                          <a:solidFill>
                            <a:schemeClr val="tx1"/>
                          </a:solidFill>
                          <a:effectLst/>
                          <a:latin typeface="Arial" panose="020B0604020202020204" pitchFamily="34" charset="0"/>
                          <a:cs typeface="Arial" panose="020B0604020202020204" pitchFamily="34" charset="0"/>
                        </a:rPr>
                        <a:t>Series B Shares</a:t>
                      </a:r>
                    </a:p>
                  </a:txBody>
                  <a:tcPr marL="6350" marR="6350" marT="635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sz="800" b="0" i="0" u="none" strike="noStrike" dirty="0">
                        <a:solidFill>
                          <a:schemeClr val="tx1"/>
                        </a:solidFill>
                        <a:effectLst/>
                        <a:latin typeface="Arial" panose="020B0604020202020204" pitchFamily="34" charset="0"/>
                        <a:cs typeface="Arial" panose="020B0604020202020204" pitchFamily="34" charset="0"/>
                      </a:endParaRPr>
                    </a:p>
                  </a:txBody>
                  <a:tcPr marL="6350" marR="6350" marT="635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sz="800" b="0" i="0" u="none" strike="noStrike" dirty="0">
                        <a:solidFill>
                          <a:schemeClr val="tx1"/>
                        </a:solidFill>
                        <a:effectLst/>
                        <a:latin typeface="Arial" panose="020B0604020202020204" pitchFamily="34" charset="0"/>
                        <a:cs typeface="Arial" panose="020B0604020202020204" pitchFamily="34" charset="0"/>
                      </a:endParaRPr>
                    </a:p>
                  </a:txBody>
                  <a:tcPr marL="6350" marR="6350" marT="635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800" b="0" i="0" u="none" strike="noStrike" dirty="0">
                          <a:solidFill>
                            <a:schemeClr val="tx1"/>
                          </a:solidFill>
                          <a:effectLst/>
                          <a:latin typeface="Arial" panose="020B0604020202020204" pitchFamily="34" charset="0"/>
                          <a:cs typeface="Arial" panose="020B0604020202020204" pitchFamily="34" charset="0"/>
                        </a:rPr>
                        <a:t>2m</a:t>
                      </a:r>
                    </a:p>
                  </a:txBody>
                  <a:tcPr marL="6350" marR="6350" marT="635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800" b="0" i="0" u="none" strike="noStrike" dirty="0">
                          <a:solidFill>
                            <a:schemeClr val="tx1"/>
                          </a:solidFill>
                          <a:effectLst/>
                          <a:latin typeface="Arial" panose="020B0604020202020204" pitchFamily="34" charset="0"/>
                          <a:cs typeface="Arial" panose="020B0604020202020204" pitchFamily="34" charset="0"/>
                        </a:rPr>
                        <a:t>2m</a:t>
                      </a:r>
                    </a:p>
                  </a:txBody>
                  <a:tcPr marL="6350" marR="6350" marT="635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800" b="0" i="0" u="none" strike="noStrike" dirty="0">
                          <a:solidFill>
                            <a:schemeClr val="tx1"/>
                          </a:solidFill>
                          <a:effectLst/>
                          <a:latin typeface="Arial" panose="020B0604020202020204" pitchFamily="34" charset="0"/>
                          <a:cs typeface="Arial" panose="020B0604020202020204" pitchFamily="34" charset="0"/>
                        </a:rPr>
                        <a:t>2m</a:t>
                      </a:r>
                    </a:p>
                  </a:txBody>
                  <a:tcPr marL="6350" marR="6350" marT="635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227056870"/>
                  </a:ext>
                </a:extLst>
              </a:tr>
              <a:tr h="157530">
                <a:tc>
                  <a:txBody>
                    <a:bodyPr/>
                    <a:lstStyle/>
                    <a:p>
                      <a:pPr algn="l" fontAlgn="b"/>
                      <a:r>
                        <a:rPr lang="en-US" sz="800" b="0" i="0" u="none" strike="noStrike" dirty="0">
                          <a:solidFill>
                            <a:schemeClr val="tx1"/>
                          </a:solidFill>
                          <a:effectLst/>
                          <a:latin typeface="Arial" panose="020B0604020202020204" pitchFamily="34" charset="0"/>
                          <a:cs typeface="Arial" panose="020B0604020202020204" pitchFamily="34" charset="0"/>
                        </a:rPr>
                        <a:t>% Preferred Owned</a:t>
                      </a:r>
                    </a:p>
                  </a:txBody>
                  <a:tcPr marL="6350" marR="6350" marT="635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sz="800" b="0" i="0" u="none" strike="noStrike" dirty="0">
                        <a:solidFill>
                          <a:schemeClr val="tx1"/>
                        </a:solidFill>
                        <a:effectLst/>
                        <a:latin typeface="Arial" panose="020B0604020202020204" pitchFamily="34" charset="0"/>
                        <a:cs typeface="Arial" panose="020B0604020202020204" pitchFamily="34" charset="0"/>
                      </a:endParaRPr>
                    </a:p>
                  </a:txBody>
                  <a:tcPr marL="6350" marR="6350" marT="635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sz="800" b="0" i="0" u="none" strike="noStrike" dirty="0">
                        <a:solidFill>
                          <a:schemeClr val="tx1"/>
                        </a:solidFill>
                        <a:effectLst/>
                        <a:latin typeface="Arial" panose="020B0604020202020204" pitchFamily="34" charset="0"/>
                        <a:cs typeface="Arial" panose="020B0604020202020204" pitchFamily="34" charset="0"/>
                      </a:endParaRPr>
                    </a:p>
                  </a:txBody>
                  <a:tcPr marL="6350" marR="6350" marT="635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800" b="0" i="0" u="none" strike="noStrike" dirty="0">
                          <a:solidFill>
                            <a:schemeClr val="tx1"/>
                          </a:solidFill>
                          <a:effectLst/>
                          <a:latin typeface="Arial" panose="020B0604020202020204" pitchFamily="34" charset="0"/>
                          <a:cs typeface="Arial" panose="020B0604020202020204" pitchFamily="34" charset="0"/>
                        </a:rPr>
                        <a:t>67%</a:t>
                      </a:r>
                    </a:p>
                  </a:txBody>
                  <a:tcPr marL="6350" marR="6350" marT="635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800" b="0" i="0" u="none" strike="noStrike" dirty="0">
                          <a:solidFill>
                            <a:schemeClr val="tx1"/>
                          </a:solidFill>
                          <a:effectLst/>
                          <a:latin typeface="Arial" panose="020B0604020202020204" pitchFamily="34" charset="0"/>
                          <a:cs typeface="Arial" panose="020B0604020202020204" pitchFamily="34" charset="0"/>
                        </a:rPr>
                        <a:t>0%</a:t>
                      </a:r>
                    </a:p>
                  </a:txBody>
                  <a:tcPr marL="6350" marR="6350" marT="635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800" b="0" i="0" u="none" strike="noStrike" dirty="0">
                          <a:solidFill>
                            <a:schemeClr val="tx1"/>
                          </a:solidFill>
                          <a:effectLst/>
                          <a:latin typeface="Arial" panose="020B0604020202020204" pitchFamily="34" charset="0"/>
                          <a:cs typeface="Arial" panose="020B0604020202020204" pitchFamily="34" charset="0"/>
                        </a:rPr>
                        <a:t>67%</a:t>
                      </a:r>
                    </a:p>
                  </a:txBody>
                  <a:tcPr marL="6350" marR="6350" marT="635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44447495"/>
                  </a:ext>
                </a:extLst>
              </a:tr>
              <a:tr h="157530">
                <a:tc>
                  <a:txBody>
                    <a:bodyPr/>
                    <a:lstStyle/>
                    <a:p>
                      <a:pPr algn="l" fontAlgn="b"/>
                      <a:r>
                        <a:rPr lang="en-US" sz="800" b="0" i="0" u="none" strike="noStrike" dirty="0">
                          <a:solidFill>
                            <a:schemeClr val="tx1"/>
                          </a:solidFill>
                          <a:effectLst/>
                          <a:latin typeface="Arial" panose="020B0604020202020204" pitchFamily="34" charset="0"/>
                          <a:cs typeface="Arial" panose="020B0604020202020204" pitchFamily="34" charset="0"/>
                        </a:rPr>
                        <a:t>% Owned if converted</a:t>
                      </a:r>
                    </a:p>
                  </a:txBody>
                  <a:tcPr marL="6350" marR="6350" marT="635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sz="800" b="0" i="0" u="none" strike="noStrike" dirty="0">
                        <a:solidFill>
                          <a:schemeClr val="tx1"/>
                        </a:solidFill>
                        <a:effectLst/>
                        <a:latin typeface="Arial" panose="020B0604020202020204" pitchFamily="34" charset="0"/>
                        <a:cs typeface="Arial" panose="020B0604020202020204" pitchFamily="34" charset="0"/>
                      </a:endParaRPr>
                    </a:p>
                  </a:txBody>
                  <a:tcPr marL="6350" marR="6350" marT="635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sz="800" b="0" i="0" u="none" strike="noStrike" dirty="0">
                        <a:solidFill>
                          <a:schemeClr val="tx1"/>
                        </a:solidFill>
                        <a:effectLst/>
                        <a:latin typeface="Arial" panose="020B0604020202020204" pitchFamily="34" charset="0"/>
                        <a:cs typeface="Arial" panose="020B0604020202020204" pitchFamily="34" charset="0"/>
                      </a:endParaRPr>
                    </a:p>
                  </a:txBody>
                  <a:tcPr marL="6350" marR="6350" marT="635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800" b="0" i="0" u="none" strike="noStrike" dirty="0">
                          <a:solidFill>
                            <a:schemeClr val="tx1"/>
                          </a:solidFill>
                          <a:effectLst/>
                          <a:latin typeface="Arial" panose="020B0604020202020204" pitchFamily="34" charset="0"/>
                          <a:cs typeface="Arial" panose="020B0604020202020204" pitchFamily="34" charset="0"/>
                        </a:rPr>
                        <a:t>50%</a:t>
                      </a:r>
                    </a:p>
                  </a:txBody>
                  <a:tcPr marL="6350" marR="6350" marT="635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800" b="0" i="0" u="none" strike="noStrike" dirty="0">
                          <a:solidFill>
                            <a:schemeClr val="tx1"/>
                          </a:solidFill>
                          <a:effectLst/>
                          <a:latin typeface="Arial" panose="020B0604020202020204" pitchFamily="34" charset="0"/>
                          <a:cs typeface="Arial" panose="020B0604020202020204" pitchFamily="34" charset="0"/>
                        </a:rPr>
                        <a:t>50%</a:t>
                      </a:r>
                    </a:p>
                  </a:txBody>
                  <a:tcPr marL="6350" marR="6350" marT="635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800" b="0" i="0" u="none" strike="noStrike" dirty="0">
                          <a:solidFill>
                            <a:schemeClr val="tx1"/>
                          </a:solidFill>
                          <a:effectLst/>
                          <a:latin typeface="Arial" panose="020B0604020202020204" pitchFamily="34" charset="0"/>
                          <a:cs typeface="Arial" panose="020B0604020202020204" pitchFamily="34" charset="0"/>
                        </a:rPr>
                        <a:t>0%</a:t>
                      </a:r>
                    </a:p>
                  </a:txBody>
                  <a:tcPr marL="6350" marR="6350" marT="635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767891077"/>
                  </a:ext>
                </a:extLst>
              </a:tr>
              <a:tr h="157530">
                <a:tc>
                  <a:txBody>
                    <a:bodyPr/>
                    <a:lstStyle/>
                    <a:p>
                      <a:pPr algn="l" fontAlgn="b"/>
                      <a:r>
                        <a:rPr lang="en-US" sz="800" b="0" i="0" u="none" strike="noStrike" dirty="0">
                          <a:solidFill>
                            <a:schemeClr val="tx1"/>
                          </a:solidFill>
                          <a:effectLst/>
                          <a:latin typeface="Arial" panose="020B0604020202020204" pitchFamily="34" charset="0"/>
                          <a:cs typeface="Arial" panose="020B0604020202020204" pitchFamily="34" charset="0"/>
                        </a:rPr>
                        <a:t>Total Preferred NOSH</a:t>
                      </a:r>
                    </a:p>
                  </a:txBody>
                  <a:tcPr marL="6350" marR="6350" marT="635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sz="800" b="0" i="0" u="none" strike="noStrike" dirty="0">
                        <a:solidFill>
                          <a:schemeClr val="tx1"/>
                        </a:solidFill>
                        <a:effectLst/>
                        <a:latin typeface="Arial" panose="020B0604020202020204" pitchFamily="34" charset="0"/>
                        <a:cs typeface="Arial" panose="020B0604020202020204" pitchFamily="34" charset="0"/>
                      </a:endParaRPr>
                    </a:p>
                  </a:txBody>
                  <a:tcPr marL="6350" marR="6350" marT="635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800" b="0" i="0" u="none" strike="noStrike" dirty="0">
                          <a:solidFill>
                            <a:schemeClr val="tx1"/>
                          </a:solidFill>
                          <a:effectLst/>
                          <a:latin typeface="Arial" panose="020B0604020202020204" pitchFamily="34" charset="0"/>
                          <a:cs typeface="Arial" panose="020B0604020202020204" pitchFamily="34" charset="0"/>
                        </a:rPr>
                        <a:t>1m</a:t>
                      </a:r>
                    </a:p>
                  </a:txBody>
                  <a:tcPr marL="6350" marR="6350" marT="635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800" b="0" i="0" u="none" strike="noStrike" dirty="0">
                          <a:solidFill>
                            <a:schemeClr val="tx1"/>
                          </a:solidFill>
                          <a:effectLst/>
                          <a:latin typeface="Arial" panose="020B0604020202020204" pitchFamily="34" charset="0"/>
                          <a:cs typeface="Arial" panose="020B0604020202020204" pitchFamily="34" charset="0"/>
                        </a:rPr>
                        <a:t>3m</a:t>
                      </a:r>
                    </a:p>
                  </a:txBody>
                  <a:tcPr marL="6350" marR="6350" marT="635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800" b="0" i="0" u="none" strike="noStrike" dirty="0">
                          <a:solidFill>
                            <a:schemeClr val="tx1"/>
                          </a:solidFill>
                          <a:effectLst/>
                          <a:latin typeface="Arial" panose="020B0604020202020204" pitchFamily="34" charset="0"/>
                          <a:cs typeface="Arial" panose="020B0604020202020204" pitchFamily="34" charset="0"/>
                        </a:rPr>
                        <a:t>0m</a:t>
                      </a:r>
                    </a:p>
                  </a:txBody>
                  <a:tcPr marL="6350" marR="6350" marT="635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800" b="0" i="0" u="none" strike="noStrike" dirty="0">
                          <a:solidFill>
                            <a:schemeClr val="tx1"/>
                          </a:solidFill>
                          <a:effectLst/>
                          <a:latin typeface="Arial" panose="020B0604020202020204" pitchFamily="34" charset="0"/>
                          <a:cs typeface="Arial" panose="020B0604020202020204" pitchFamily="34" charset="0"/>
                        </a:rPr>
                        <a:t>3m</a:t>
                      </a:r>
                    </a:p>
                  </a:txBody>
                  <a:tcPr marL="6350" marR="6350" marT="635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215628094"/>
                  </a:ext>
                </a:extLst>
              </a:tr>
              <a:tr h="157530">
                <a:tc>
                  <a:txBody>
                    <a:bodyPr/>
                    <a:lstStyle/>
                    <a:p>
                      <a:pPr algn="l" fontAlgn="b"/>
                      <a:r>
                        <a:rPr lang="en-US" sz="800" b="0" i="0" u="none" strike="noStrike" dirty="0">
                          <a:solidFill>
                            <a:schemeClr val="tx1"/>
                          </a:solidFill>
                          <a:effectLst/>
                          <a:latin typeface="Arial" panose="020B0604020202020204" pitchFamily="34" charset="0"/>
                          <a:cs typeface="Arial" panose="020B0604020202020204" pitchFamily="34" charset="0"/>
                        </a:rPr>
                        <a:t>Total Common NOSH if Converted</a:t>
                      </a:r>
                    </a:p>
                  </a:txBody>
                  <a:tcPr marL="6350" marR="6350" marT="635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800" b="0" i="0" u="none" strike="noStrike" dirty="0">
                          <a:solidFill>
                            <a:schemeClr val="tx1"/>
                          </a:solidFill>
                          <a:effectLst/>
                          <a:latin typeface="Arial" panose="020B0604020202020204" pitchFamily="34" charset="0"/>
                          <a:cs typeface="Arial" panose="020B0604020202020204" pitchFamily="34" charset="0"/>
                        </a:rPr>
                        <a:t>1m</a:t>
                      </a:r>
                    </a:p>
                  </a:txBody>
                  <a:tcPr marL="6350" marR="6350" marT="635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800" b="0" i="0" u="none" strike="noStrike" dirty="0">
                          <a:solidFill>
                            <a:schemeClr val="tx1"/>
                          </a:solidFill>
                          <a:effectLst/>
                          <a:latin typeface="Arial" panose="020B0604020202020204" pitchFamily="34" charset="0"/>
                          <a:cs typeface="Arial" panose="020B0604020202020204" pitchFamily="34" charset="0"/>
                        </a:rPr>
                        <a:t>2m</a:t>
                      </a:r>
                    </a:p>
                  </a:txBody>
                  <a:tcPr marL="6350" marR="6350" marT="635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800" b="0" i="0" u="none" strike="noStrike" dirty="0">
                          <a:solidFill>
                            <a:schemeClr val="tx1"/>
                          </a:solidFill>
                          <a:effectLst/>
                          <a:latin typeface="Arial" panose="020B0604020202020204" pitchFamily="34" charset="0"/>
                          <a:cs typeface="Arial" panose="020B0604020202020204" pitchFamily="34" charset="0"/>
                        </a:rPr>
                        <a:t>4m</a:t>
                      </a:r>
                    </a:p>
                  </a:txBody>
                  <a:tcPr marL="6350" marR="6350" marT="635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800" b="0" i="0" u="none" strike="noStrike" dirty="0">
                          <a:solidFill>
                            <a:schemeClr val="tx1"/>
                          </a:solidFill>
                          <a:effectLst/>
                          <a:latin typeface="Arial" panose="020B0604020202020204" pitchFamily="34" charset="0"/>
                          <a:cs typeface="Arial" panose="020B0604020202020204" pitchFamily="34" charset="0"/>
                        </a:rPr>
                        <a:t>4m</a:t>
                      </a:r>
                    </a:p>
                  </a:txBody>
                  <a:tcPr marL="6350" marR="6350" marT="635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800" b="0" i="0" u="none" strike="noStrike" dirty="0">
                          <a:solidFill>
                            <a:schemeClr val="tx1"/>
                          </a:solidFill>
                          <a:effectLst/>
                          <a:latin typeface="Arial" panose="020B0604020202020204" pitchFamily="34" charset="0"/>
                          <a:cs typeface="Arial" panose="020B0604020202020204" pitchFamily="34" charset="0"/>
                        </a:rPr>
                        <a:t>1m</a:t>
                      </a:r>
                    </a:p>
                  </a:txBody>
                  <a:tcPr marL="6350" marR="6350" marT="635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604492668"/>
                  </a:ext>
                </a:extLst>
              </a:tr>
            </a:tbl>
          </a:graphicData>
        </a:graphic>
      </p:graphicFrame>
      <p:sp>
        <p:nvSpPr>
          <p:cNvPr id="12" name="Arrow: Right 11">
            <a:extLst>
              <a:ext uri="{FF2B5EF4-FFF2-40B4-BE49-F238E27FC236}">
                <a16:creationId xmlns:a16="http://schemas.microsoft.com/office/drawing/2014/main" id="{9444B503-5E01-4A43-99A0-97BEE9E0F675}"/>
              </a:ext>
            </a:extLst>
          </p:cNvPr>
          <p:cNvSpPr/>
          <p:nvPr/>
        </p:nvSpPr>
        <p:spPr>
          <a:xfrm>
            <a:off x="1645072" y="2710827"/>
            <a:ext cx="569146" cy="216403"/>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Rounded Corners 12">
            <a:extLst>
              <a:ext uri="{FF2B5EF4-FFF2-40B4-BE49-F238E27FC236}">
                <a16:creationId xmlns:a16="http://schemas.microsoft.com/office/drawing/2014/main" id="{BDEB150A-0D09-4513-86A4-2260D821795F}"/>
              </a:ext>
            </a:extLst>
          </p:cNvPr>
          <p:cNvSpPr/>
          <p:nvPr/>
        </p:nvSpPr>
        <p:spPr>
          <a:xfrm>
            <a:off x="506115" y="2494992"/>
            <a:ext cx="1080120" cy="648072"/>
          </a:xfrm>
          <a:prstGeom prst="roundRect">
            <a:avLst>
              <a:gd name="adj" fmla="val 4909"/>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a:extLst>
              <a:ext uri="{FF2B5EF4-FFF2-40B4-BE49-F238E27FC236}">
                <a16:creationId xmlns:a16="http://schemas.microsoft.com/office/drawing/2014/main" id="{1AA82AF3-C99B-455C-9C38-DA478290551F}"/>
              </a:ext>
            </a:extLst>
          </p:cNvPr>
          <p:cNvSpPr txBox="1"/>
          <p:nvPr/>
        </p:nvSpPr>
        <p:spPr>
          <a:xfrm>
            <a:off x="496799" y="2634362"/>
            <a:ext cx="1094856" cy="369332"/>
          </a:xfrm>
          <a:prstGeom prst="rect">
            <a:avLst/>
          </a:prstGeom>
          <a:noFill/>
          <a:ln>
            <a:noFill/>
          </a:ln>
        </p:spPr>
        <p:txBody>
          <a:bodyPr wrap="square" rtlCol="0">
            <a:spAutoFit/>
          </a:bodyPr>
          <a:lstStyle/>
          <a:p>
            <a:pPr algn="ctr"/>
            <a:r>
              <a:rPr lang="en-US" sz="900" dirty="0">
                <a:latin typeface="Arial" panose="020B0604020202020204" pitchFamily="34" charset="0"/>
                <a:cs typeface="Arial" panose="020B0604020202020204" pitchFamily="34" charset="0"/>
              </a:rPr>
              <a:t>Founding of Company</a:t>
            </a:r>
          </a:p>
        </p:txBody>
      </p:sp>
      <p:sp>
        <p:nvSpPr>
          <p:cNvPr id="16" name="TextBox 15">
            <a:extLst>
              <a:ext uri="{FF2B5EF4-FFF2-40B4-BE49-F238E27FC236}">
                <a16:creationId xmlns:a16="http://schemas.microsoft.com/office/drawing/2014/main" id="{5B0ECD86-A6A4-4568-AE9B-20B08A4F4672}"/>
              </a:ext>
            </a:extLst>
          </p:cNvPr>
          <p:cNvSpPr txBox="1"/>
          <p:nvPr/>
        </p:nvSpPr>
        <p:spPr>
          <a:xfrm>
            <a:off x="2266848" y="2634362"/>
            <a:ext cx="1094856" cy="369332"/>
          </a:xfrm>
          <a:prstGeom prst="rect">
            <a:avLst/>
          </a:prstGeom>
          <a:noFill/>
          <a:ln>
            <a:noFill/>
          </a:ln>
        </p:spPr>
        <p:txBody>
          <a:bodyPr wrap="square" rtlCol="0">
            <a:spAutoFit/>
          </a:bodyPr>
          <a:lstStyle/>
          <a:p>
            <a:pPr algn="ctr"/>
            <a:r>
              <a:rPr lang="en-US" sz="900" dirty="0">
                <a:latin typeface="Arial" panose="020B0604020202020204" pitchFamily="34" charset="0"/>
                <a:cs typeface="Arial" panose="020B0604020202020204" pitchFamily="34" charset="0"/>
              </a:rPr>
              <a:t>Series A Investment</a:t>
            </a:r>
          </a:p>
        </p:txBody>
      </p:sp>
      <p:sp>
        <p:nvSpPr>
          <p:cNvPr id="17" name="TextBox 16">
            <a:extLst>
              <a:ext uri="{FF2B5EF4-FFF2-40B4-BE49-F238E27FC236}">
                <a16:creationId xmlns:a16="http://schemas.microsoft.com/office/drawing/2014/main" id="{4C5630ED-EB82-4523-AA46-1CA13985CB3E}"/>
              </a:ext>
            </a:extLst>
          </p:cNvPr>
          <p:cNvSpPr txBox="1"/>
          <p:nvPr/>
        </p:nvSpPr>
        <p:spPr>
          <a:xfrm>
            <a:off x="4050930" y="2634362"/>
            <a:ext cx="1094856" cy="369332"/>
          </a:xfrm>
          <a:prstGeom prst="rect">
            <a:avLst/>
          </a:prstGeom>
          <a:noFill/>
          <a:ln>
            <a:noFill/>
          </a:ln>
        </p:spPr>
        <p:txBody>
          <a:bodyPr wrap="square" rtlCol="0">
            <a:spAutoFit/>
          </a:bodyPr>
          <a:lstStyle/>
          <a:p>
            <a:pPr algn="ctr"/>
            <a:r>
              <a:rPr lang="en-US" sz="900" dirty="0">
                <a:latin typeface="Arial" panose="020B0604020202020204" pitchFamily="34" charset="0"/>
                <a:cs typeface="Arial" panose="020B0604020202020204" pitchFamily="34" charset="0"/>
              </a:rPr>
              <a:t>Series B Investment</a:t>
            </a:r>
          </a:p>
        </p:txBody>
      </p:sp>
      <p:cxnSp>
        <p:nvCxnSpPr>
          <p:cNvPr id="19" name="Straight Arrow Connector 18">
            <a:extLst>
              <a:ext uri="{FF2B5EF4-FFF2-40B4-BE49-F238E27FC236}">
                <a16:creationId xmlns:a16="http://schemas.microsoft.com/office/drawing/2014/main" id="{AD131EC0-096D-4E00-A00F-27B51203765B}"/>
              </a:ext>
            </a:extLst>
          </p:cNvPr>
          <p:cNvCxnSpPr/>
          <p:nvPr/>
        </p:nvCxnSpPr>
        <p:spPr>
          <a:xfrm flipV="1">
            <a:off x="1044227" y="2020590"/>
            <a:ext cx="0" cy="360040"/>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20" name="TextBox 19">
            <a:extLst>
              <a:ext uri="{FF2B5EF4-FFF2-40B4-BE49-F238E27FC236}">
                <a16:creationId xmlns:a16="http://schemas.microsoft.com/office/drawing/2014/main" id="{519B6563-0FA2-466F-BB02-DFF10A5CDF17}"/>
              </a:ext>
            </a:extLst>
          </p:cNvPr>
          <p:cNvSpPr txBox="1"/>
          <p:nvPr/>
        </p:nvSpPr>
        <p:spPr>
          <a:xfrm>
            <a:off x="433686" y="1443074"/>
            <a:ext cx="1221082" cy="507831"/>
          </a:xfrm>
          <a:prstGeom prst="rect">
            <a:avLst/>
          </a:prstGeom>
          <a:noFill/>
          <a:ln w="6350">
            <a:solidFill>
              <a:srgbClr val="FF0000"/>
            </a:solidFill>
          </a:ln>
        </p:spPr>
        <p:txBody>
          <a:bodyPr wrap="square" rtlCol="0">
            <a:spAutoFit/>
          </a:bodyPr>
          <a:lstStyle/>
          <a:p>
            <a:pPr algn="ctr"/>
            <a:r>
              <a:rPr lang="en-US" sz="900" dirty="0">
                <a:latin typeface="Arial" panose="020B0604020202020204" pitchFamily="34" charset="0"/>
                <a:cs typeface="Arial" panose="020B0604020202020204" pitchFamily="34" charset="0"/>
              </a:rPr>
              <a:t>Founder ‘Common’ Shares are issued and awarded</a:t>
            </a:r>
          </a:p>
        </p:txBody>
      </p:sp>
      <p:cxnSp>
        <p:nvCxnSpPr>
          <p:cNvPr id="22" name="Straight Arrow Connector 21">
            <a:extLst>
              <a:ext uri="{FF2B5EF4-FFF2-40B4-BE49-F238E27FC236}">
                <a16:creationId xmlns:a16="http://schemas.microsoft.com/office/drawing/2014/main" id="{6DB542E8-5573-4ECA-B9D6-DC8BFC0FE481}"/>
              </a:ext>
            </a:extLst>
          </p:cNvPr>
          <p:cNvCxnSpPr/>
          <p:nvPr/>
        </p:nvCxnSpPr>
        <p:spPr>
          <a:xfrm flipV="1">
            <a:off x="2821644" y="2020590"/>
            <a:ext cx="0" cy="360040"/>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a:extLst>
              <a:ext uri="{FF2B5EF4-FFF2-40B4-BE49-F238E27FC236}">
                <a16:creationId xmlns:a16="http://schemas.microsoft.com/office/drawing/2014/main" id="{85C7F0BB-ACBD-4552-9A71-0FC6361323DF}"/>
              </a:ext>
            </a:extLst>
          </p:cNvPr>
          <p:cNvCxnSpPr/>
          <p:nvPr/>
        </p:nvCxnSpPr>
        <p:spPr>
          <a:xfrm flipV="1">
            <a:off x="4598358" y="2020590"/>
            <a:ext cx="0" cy="360040"/>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24" name="TextBox 23">
            <a:extLst>
              <a:ext uri="{FF2B5EF4-FFF2-40B4-BE49-F238E27FC236}">
                <a16:creationId xmlns:a16="http://schemas.microsoft.com/office/drawing/2014/main" id="{F354E151-34C2-4E8F-9809-163462DCAEEB}"/>
              </a:ext>
            </a:extLst>
          </p:cNvPr>
          <p:cNvSpPr txBox="1"/>
          <p:nvPr/>
        </p:nvSpPr>
        <p:spPr>
          <a:xfrm>
            <a:off x="3957836" y="1443074"/>
            <a:ext cx="1291830" cy="507831"/>
          </a:xfrm>
          <a:prstGeom prst="rect">
            <a:avLst/>
          </a:prstGeom>
          <a:noFill/>
          <a:ln w="6350">
            <a:solidFill>
              <a:srgbClr val="FF0000"/>
            </a:solidFill>
          </a:ln>
        </p:spPr>
        <p:txBody>
          <a:bodyPr wrap="square" rtlCol="0">
            <a:spAutoFit/>
          </a:bodyPr>
          <a:lstStyle/>
          <a:p>
            <a:pPr algn="ctr"/>
            <a:r>
              <a:rPr lang="en-US" sz="900" dirty="0">
                <a:latin typeface="Arial" panose="020B0604020202020204" pitchFamily="34" charset="0"/>
                <a:cs typeface="Arial" panose="020B0604020202020204" pitchFamily="34" charset="0"/>
              </a:rPr>
              <a:t>Obtain ‘Series B’ Convertible Preferred Shares w/ Rights</a:t>
            </a:r>
          </a:p>
        </p:txBody>
      </p:sp>
      <p:sp>
        <p:nvSpPr>
          <p:cNvPr id="25" name="Arrow: Right 24">
            <a:extLst>
              <a:ext uri="{FF2B5EF4-FFF2-40B4-BE49-F238E27FC236}">
                <a16:creationId xmlns:a16="http://schemas.microsoft.com/office/drawing/2014/main" id="{7C97E604-A247-43EA-BB62-B97E3D83FAA3}"/>
              </a:ext>
            </a:extLst>
          </p:cNvPr>
          <p:cNvSpPr/>
          <p:nvPr/>
        </p:nvSpPr>
        <p:spPr>
          <a:xfrm>
            <a:off x="3419872" y="2710827"/>
            <a:ext cx="569146" cy="216403"/>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Arrow: Right 25">
            <a:extLst>
              <a:ext uri="{FF2B5EF4-FFF2-40B4-BE49-F238E27FC236}">
                <a16:creationId xmlns:a16="http://schemas.microsoft.com/office/drawing/2014/main" id="{626332AF-355D-42BE-B604-6A8862DDFED3}"/>
              </a:ext>
            </a:extLst>
          </p:cNvPr>
          <p:cNvSpPr/>
          <p:nvPr/>
        </p:nvSpPr>
        <p:spPr>
          <a:xfrm>
            <a:off x="5207372" y="2710826"/>
            <a:ext cx="569146" cy="216403"/>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Rounded Corners 27">
            <a:extLst>
              <a:ext uri="{FF2B5EF4-FFF2-40B4-BE49-F238E27FC236}">
                <a16:creationId xmlns:a16="http://schemas.microsoft.com/office/drawing/2014/main" id="{8DD331BD-DDE1-4C99-A784-5B3C4096E340}"/>
              </a:ext>
            </a:extLst>
          </p:cNvPr>
          <p:cNvSpPr/>
          <p:nvPr/>
        </p:nvSpPr>
        <p:spPr>
          <a:xfrm>
            <a:off x="5796136" y="1412776"/>
            <a:ext cx="458076" cy="1262909"/>
          </a:xfrm>
          <a:prstGeom prst="roundRect">
            <a:avLst>
              <a:gd name="adj" fmla="val 4909"/>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TextBox 28">
            <a:extLst>
              <a:ext uri="{FF2B5EF4-FFF2-40B4-BE49-F238E27FC236}">
                <a16:creationId xmlns:a16="http://schemas.microsoft.com/office/drawing/2014/main" id="{D327925B-BAAD-4DD7-A03A-932F631758AA}"/>
              </a:ext>
            </a:extLst>
          </p:cNvPr>
          <p:cNvSpPr txBox="1"/>
          <p:nvPr/>
        </p:nvSpPr>
        <p:spPr>
          <a:xfrm>
            <a:off x="5691614" y="1794298"/>
            <a:ext cx="679820" cy="507831"/>
          </a:xfrm>
          <a:prstGeom prst="rect">
            <a:avLst/>
          </a:prstGeom>
          <a:noFill/>
          <a:ln>
            <a:noFill/>
          </a:ln>
        </p:spPr>
        <p:txBody>
          <a:bodyPr wrap="square" rtlCol="0">
            <a:spAutoFit/>
          </a:bodyPr>
          <a:lstStyle/>
          <a:p>
            <a:pPr algn="ctr"/>
            <a:r>
              <a:rPr lang="en-US" sz="900" dirty="0">
                <a:latin typeface="Arial" panose="020B0604020202020204" pitchFamily="34" charset="0"/>
                <a:cs typeface="Arial" panose="020B0604020202020204" pitchFamily="34" charset="0"/>
              </a:rPr>
              <a:t>Non-</a:t>
            </a:r>
          </a:p>
          <a:p>
            <a:pPr algn="ctr"/>
            <a:r>
              <a:rPr lang="en-US" sz="900" dirty="0">
                <a:latin typeface="Arial" panose="020B0604020202020204" pitchFamily="34" charset="0"/>
                <a:cs typeface="Arial" panose="020B0604020202020204" pitchFamily="34" charset="0"/>
              </a:rPr>
              <a:t>IPO</a:t>
            </a:r>
          </a:p>
          <a:p>
            <a:pPr algn="ctr"/>
            <a:r>
              <a:rPr lang="en-US" sz="900" dirty="0">
                <a:latin typeface="Arial" panose="020B0604020202020204" pitchFamily="34" charset="0"/>
                <a:cs typeface="Arial" panose="020B0604020202020204" pitchFamily="34" charset="0"/>
              </a:rPr>
              <a:t>Exit</a:t>
            </a:r>
          </a:p>
        </p:txBody>
      </p:sp>
      <p:sp>
        <p:nvSpPr>
          <p:cNvPr id="33" name="Arrow: Right 32">
            <a:extLst>
              <a:ext uri="{FF2B5EF4-FFF2-40B4-BE49-F238E27FC236}">
                <a16:creationId xmlns:a16="http://schemas.microsoft.com/office/drawing/2014/main" id="{137FF3DA-83EE-448D-AEBD-1F330BD5C8E4}"/>
              </a:ext>
            </a:extLst>
          </p:cNvPr>
          <p:cNvSpPr/>
          <p:nvPr/>
        </p:nvSpPr>
        <p:spPr>
          <a:xfrm>
            <a:off x="6336208" y="1564949"/>
            <a:ext cx="757534" cy="288032"/>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TextBox 33">
            <a:extLst>
              <a:ext uri="{FF2B5EF4-FFF2-40B4-BE49-F238E27FC236}">
                <a16:creationId xmlns:a16="http://schemas.microsoft.com/office/drawing/2014/main" id="{1502ADF2-7E6D-4A95-ACBD-48E6E2E60F2F}"/>
              </a:ext>
            </a:extLst>
          </p:cNvPr>
          <p:cNvSpPr txBox="1"/>
          <p:nvPr/>
        </p:nvSpPr>
        <p:spPr>
          <a:xfrm>
            <a:off x="6355258" y="1593549"/>
            <a:ext cx="679820" cy="230832"/>
          </a:xfrm>
          <a:prstGeom prst="rect">
            <a:avLst/>
          </a:prstGeom>
          <a:noFill/>
          <a:ln>
            <a:noFill/>
          </a:ln>
        </p:spPr>
        <p:txBody>
          <a:bodyPr wrap="square" rtlCol="0">
            <a:spAutoFit/>
          </a:bodyPr>
          <a:lstStyle/>
          <a:p>
            <a:pPr algn="ctr"/>
            <a:r>
              <a:rPr lang="en-US" sz="900" dirty="0">
                <a:solidFill>
                  <a:schemeClr val="bg1"/>
                </a:solidFill>
                <a:latin typeface="Arial" panose="020B0604020202020204" pitchFamily="34" charset="0"/>
                <a:cs typeface="Arial" panose="020B0604020202020204" pitchFamily="34" charset="0"/>
              </a:rPr>
              <a:t>Option A</a:t>
            </a:r>
          </a:p>
        </p:txBody>
      </p:sp>
      <p:sp>
        <p:nvSpPr>
          <p:cNvPr id="35" name="Arrow: Right 34">
            <a:extLst>
              <a:ext uri="{FF2B5EF4-FFF2-40B4-BE49-F238E27FC236}">
                <a16:creationId xmlns:a16="http://schemas.microsoft.com/office/drawing/2014/main" id="{5A60B5C4-1AAE-45AA-9129-E19DFE0B69D7}"/>
              </a:ext>
            </a:extLst>
          </p:cNvPr>
          <p:cNvSpPr/>
          <p:nvPr/>
        </p:nvSpPr>
        <p:spPr>
          <a:xfrm>
            <a:off x="6346034" y="2256019"/>
            <a:ext cx="757534" cy="288032"/>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TextBox 35">
            <a:extLst>
              <a:ext uri="{FF2B5EF4-FFF2-40B4-BE49-F238E27FC236}">
                <a16:creationId xmlns:a16="http://schemas.microsoft.com/office/drawing/2014/main" id="{839A8C38-7C77-48F6-BAC1-65E4428BE784}"/>
              </a:ext>
            </a:extLst>
          </p:cNvPr>
          <p:cNvSpPr txBox="1"/>
          <p:nvPr/>
        </p:nvSpPr>
        <p:spPr>
          <a:xfrm>
            <a:off x="6365084" y="2284619"/>
            <a:ext cx="679820" cy="230832"/>
          </a:xfrm>
          <a:prstGeom prst="rect">
            <a:avLst/>
          </a:prstGeom>
          <a:noFill/>
          <a:ln>
            <a:noFill/>
          </a:ln>
        </p:spPr>
        <p:txBody>
          <a:bodyPr wrap="square" rtlCol="0">
            <a:spAutoFit/>
          </a:bodyPr>
          <a:lstStyle/>
          <a:p>
            <a:pPr algn="ctr"/>
            <a:r>
              <a:rPr lang="en-US" sz="900" dirty="0">
                <a:solidFill>
                  <a:schemeClr val="bg1"/>
                </a:solidFill>
                <a:latin typeface="Arial" panose="020B0604020202020204" pitchFamily="34" charset="0"/>
                <a:cs typeface="Arial" panose="020B0604020202020204" pitchFamily="34" charset="0"/>
              </a:rPr>
              <a:t>Option B</a:t>
            </a:r>
          </a:p>
        </p:txBody>
      </p:sp>
      <p:sp>
        <p:nvSpPr>
          <p:cNvPr id="37" name="Rectangle: Rounded Corners 36">
            <a:extLst>
              <a:ext uri="{FF2B5EF4-FFF2-40B4-BE49-F238E27FC236}">
                <a16:creationId xmlns:a16="http://schemas.microsoft.com/office/drawing/2014/main" id="{0693D138-2134-49C7-9580-916F85E3CF3D}"/>
              </a:ext>
            </a:extLst>
          </p:cNvPr>
          <p:cNvSpPr/>
          <p:nvPr/>
        </p:nvSpPr>
        <p:spPr>
          <a:xfrm>
            <a:off x="5793386" y="2928264"/>
            <a:ext cx="458076" cy="1261872"/>
          </a:xfrm>
          <a:prstGeom prst="roundRect">
            <a:avLst>
              <a:gd name="adj" fmla="val 4909"/>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TextBox 37">
            <a:extLst>
              <a:ext uri="{FF2B5EF4-FFF2-40B4-BE49-F238E27FC236}">
                <a16:creationId xmlns:a16="http://schemas.microsoft.com/office/drawing/2014/main" id="{98652DF8-97AC-4C90-8D00-10A6D9E9DD7A}"/>
              </a:ext>
            </a:extLst>
          </p:cNvPr>
          <p:cNvSpPr txBox="1"/>
          <p:nvPr/>
        </p:nvSpPr>
        <p:spPr>
          <a:xfrm>
            <a:off x="5688864" y="3385800"/>
            <a:ext cx="679820" cy="369332"/>
          </a:xfrm>
          <a:prstGeom prst="rect">
            <a:avLst/>
          </a:prstGeom>
          <a:noFill/>
          <a:ln>
            <a:noFill/>
          </a:ln>
        </p:spPr>
        <p:txBody>
          <a:bodyPr wrap="square" rtlCol="0">
            <a:spAutoFit/>
          </a:bodyPr>
          <a:lstStyle/>
          <a:p>
            <a:pPr algn="ctr"/>
            <a:r>
              <a:rPr lang="en-US" sz="900" dirty="0">
                <a:latin typeface="Arial" panose="020B0604020202020204" pitchFamily="34" charset="0"/>
                <a:cs typeface="Arial" panose="020B0604020202020204" pitchFamily="34" charset="0"/>
              </a:rPr>
              <a:t>IPO</a:t>
            </a:r>
          </a:p>
          <a:p>
            <a:pPr algn="ctr"/>
            <a:r>
              <a:rPr lang="en-US" sz="900" dirty="0">
                <a:latin typeface="Arial" panose="020B0604020202020204" pitchFamily="34" charset="0"/>
                <a:cs typeface="Arial" panose="020B0604020202020204" pitchFamily="34" charset="0"/>
              </a:rPr>
              <a:t>Exit</a:t>
            </a:r>
          </a:p>
        </p:txBody>
      </p:sp>
      <p:sp>
        <p:nvSpPr>
          <p:cNvPr id="41" name="Arrow: Right 40">
            <a:extLst>
              <a:ext uri="{FF2B5EF4-FFF2-40B4-BE49-F238E27FC236}">
                <a16:creationId xmlns:a16="http://schemas.microsoft.com/office/drawing/2014/main" id="{2C264D0E-0D69-4B1B-ADAD-F783A635199D}"/>
              </a:ext>
            </a:extLst>
          </p:cNvPr>
          <p:cNvSpPr/>
          <p:nvPr/>
        </p:nvSpPr>
        <p:spPr>
          <a:xfrm>
            <a:off x="6336088" y="3406771"/>
            <a:ext cx="757534" cy="288032"/>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TextBox 41">
            <a:extLst>
              <a:ext uri="{FF2B5EF4-FFF2-40B4-BE49-F238E27FC236}">
                <a16:creationId xmlns:a16="http://schemas.microsoft.com/office/drawing/2014/main" id="{D1F64F77-86D5-4C6C-9436-D4FAB9842F11}"/>
              </a:ext>
            </a:extLst>
          </p:cNvPr>
          <p:cNvSpPr txBox="1"/>
          <p:nvPr/>
        </p:nvSpPr>
        <p:spPr>
          <a:xfrm>
            <a:off x="6355138" y="3435371"/>
            <a:ext cx="679820" cy="230832"/>
          </a:xfrm>
          <a:prstGeom prst="rect">
            <a:avLst/>
          </a:prstGeom>
          <a:noFill/>
          <a:ln>
            <a:noFill/>
          </a:ln>
        </p:spPr>
        <p:txBody>
          <a:bodyPr wrap="square" rtlCol="0">
            <a:spAutoFit/>
          </a:bodyPr>
          <a:lstStyle/>
          <a:p>
            <a:pPr algn="ctr"/>
            <a:r>
              <a:rPr lang="en-US" sz="900" dirty="0">
                <a:solidFill>
                  <a:schemeClr val="bg1"/>
                </a:solidFill>
                <a:latin typeface="Arial" panose="020B0604020202020204" pitchFamily="34" charset="0"/>
                <a:cs typeface="Arial" panose="020B0604020202020204" pitchFamily="34" charset="0"/>
              </a:rPr>
              <a:t>Convert</a:t>
            </a:r>
          </a:p>
        </p:txBody>
      </p:sp>
      <p:sp>
        <p:nvSpPr>
          <p:cNvPr id="45" name="Rectangle: Rounded Corners 44">
            <a:extLst>
              <a:ext uri="{FF2B5EF4-FFF2-40B4-BE49-F238E27FC236}">
                <a16:creationId xmlns:a16="http://schemas.microsoft.com/office/drawing/2014/main" id="{3FAC92A6-D137-474F-9E0C-FB0F2AC4B941}"/>
              </a:ext>
            </a:extLst>
          </p:cNvPr>
          <p:cNvSpPr/>
          <p:nvPr/>
        </p:nvSpPr>
        <p:spPr>
          <a:xfrm>
            <a:off x="7138357" y="1414387"/>
            <a:ext cx="1080120" cy="589156"/>
          </a:xfrm>
          <a:prstGeom prst="roundRect">
            <a:avLst>
              <a:gd name="adj" fmla="val 4909"/>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TextBox 45">
            <a:extLst>
              <a:ext uri="{FF2B5EF4-FFF2-40B4-BE49-F238E27FC236}">
                <a16:creationId xmlns:a16="http://schemas.microsoft.com/office/drawing/2014/main" id="{14ABFA4E-8A78-445D-9AF8-84B1BB2CD646}"/>
              </a:ext>
            </a:extLst>
          </p:cNvPr>
          <p:cNvSpPr txBox="1"/>
          <p:nvPr/>
        </p:nvSpPr>
        <p:spPr>
          <a:xfrm>
            <a:off x="7123621" y="1447456"/>
            <a:ext cx="1094856" cy="507831"/>
          </a:xfrm>
          <a:prstGeom prst="rect">
            <a:avLst/>
          </a:prstGeom>
          <a:noFill/>
          <a:ln>
            <a:noFill/>
          </a:ln>
        </p:spPr>
        <p:txBody>
          <a:bodyPr wrap="square" rtlCol="0">
            <a:spAutoFit/>
          </a:bodyPr>
          <a:lstStyle/>
          <a:p>
            <a:pPr algn="ctr"/>
            <a:r>
              <a:rPr lang="en-US" sz="900" dirty="0">
                <a:latin typeface="Arial" panose="020B0604020202020204" pitchFamily="34" charset="0"/>
                <a:cs typeface="Arial" panose="020B0604020202020204" pitchFamily="34" charset="0"/>
              </a:rPr>
              <a:t>Convert to common and sell at market price</a:t>
            </a:r>
          </a:p>
        </p:txBody>
      </p:sp>
      <p:sp>
        <p:nvSpPr>
          <p:cNvPr id="47" name="Rectangle: Rounded Corners 46">
            <a:extLst>
              <a:ext uri="{FF2B5EF4-FFF2-40B4-BE49-F238E27FC236}">
                <a16:creationId xmlns:a16="http://schemas.microsoft.com/office/drawing/2014/main" id="{56E7D0F4-71BD-4ED2-A417-C6424CACA15A}"/>
              </a:ext>
            </a:extLst>
          </p:cNvPr>
          <p:cNvSpPr/>
          <p:nvPr/>
        </p:nvSpPr>
        <p:spPr>
          <a:xfrm>
            <a:off x="7130989" y="2086529"/>
            <a:ext cx="1080120" cy="589156"/>
          </a:xfrm>
          <a:prstGeom prst="roundRect">
            <a:avLst>
              <a:gd name="adj" fmla="val 4909"/>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TextBox 47">
            <a:extLst>
              <a:ext uri="{FF2B5EF4-FFF2-40B4-BE49-F238E27FC236}">
                <a16:creationId xmlns:a16="http://schemas.microsoft.com/office/drawing/2014/main" id="{2911B513-114B-4E34-8424-2B023D2271B0}"/>
              </a:ext>
            </a:extLst>
          </p:cNvPr>
          <p:cNvSpPr txBox="1"/>
          <p:nvPr/>
        </p:nvSpPr>
        <p:spPr>
          <a:xfrm>
            <a:off x="7123621" y="2133211"/>
            <a:ext cx="1094856" cy="507832"/>
          </a:xfrm>
          <a:prstGeom prst="rect">
            <a:avLst/>
          </a:prstGeom>
          <a:noFill/>
          <a:ln>
            <a:noFill/>
          </a:ln>
        </p:spPr>
        <p:txBody>
          <a:bodyPr wrap="square" rtlCol="0">
            <a:spAutoFit/>
          </a:bodyPr>
          <a:lstStyle/>
          <a:p>
            <a:pPr algn="ctr"/>
            <a:r>
              <a:rPr lang="en-US" sz="900" dirty="0">
                <a:latin typeface="Arial" panose="020B0604020202020204" pitchFamily="34" charset="0"/>
                <a:cs typeface="Arial" panose="020B0604020202020204" pitchFamily="34" charset="0"/>
              </a:rPr>
              <a:t>Don’t convert and sell at preferred guaranteed price</a:t>
            </a:r>
          </a:p>
        </p:txBody>
      </p:sp>
      <p:sp>
        <p:nvSpPr>
          <p:cNvPr id="49" name="Rectangle: Rounded Corners 48">
            <a:extLst>
              <a:ext uri="{FF2B5EF4-FFF2-40B4-BE49-F238E27FC236}">
                <a16:creationId xmlns:a16="http://schemas.microsoft.com/office/drawing/2014/main" id="{2395398C-8B81-4F5A-8456-6D42AD5774C5}"/>
              </a:ext>
            </a:extLst>
          </p:cNvPr>
          <p:cNvSpPr/>
          <p:nvPr/>
        </p:nvSpPr>
        <p:spPr>
          <a:xfrm>
            <a:off x="7138357" y="3225676"/>
            <a:ext cx="1080120" cy="648072"/>
          </a:xfrm>
          <a:prstGeom prst="roundRect">
            <a:avLst>
              <a:gd name="adj" fmla="val 4909"/>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TextBox 49">
            <a:extLst>
              <a:ext uri="{FF2B5EF4-FFF2-40B4-BE49-F238E27FC236}">
                <a16:creationId xmlns:a16="http://schemas.microsoft.com/office/drawing/2014/main" id="{3E32E5BF-12AC-4611-AA11-ED4A62AEC7B6}"/>
              </a:ext>
            </a:extLst>
          </p:cNvPr>
          <p:cNvSpPr txBox="1"/>
          <p:nvPr/>
        </p:nvSpPr>
        <p:spPr>
          <a:xfrm>
            <a:off x="7123621" y="3297519"/>
            <a:ext cx="1094856" cy="507831"/>
          </a:xfrm>
          <a:prstGeom prst="rect">
            <a:avLst/>
          </a:prstGeom>
          <a:noFill/>
          <a:ln>
            <a:noFill/>
          </a:ln>
        </p:spPr>
        <p:txBody>
          <a:bodyPr wrap="square" rtlCol="0">
            <a:spAutoFit/>
          </a:bodyPr>
          <a:lstStyle/>
          <a:p>
            <a:pPr algn="ctr"/>
            <a:r>
              <a:rPr lang="en-US" sz="900" dirty="0">
                <a:latin typeface="Arial" panose="020B0604020202020204" pitchFamily="34" charset="0"/>
                <a:cs typeface="Arial" panose="020B0604020202020204" pitchFamily="34" charset="0"/>
              </a:rPr>
              <a:t>Convert to common and sell at market price</a:t>
            </a:r>
          </a:p>
        </p:txBody>
      </p:sp>
      <p:sp>
        <p:nvSpPr>
          <p:cNvPr id="53" name="Right Brace 52">
            <a:extLst>
              <a:ext uri="{FF2B5EF4-FFF2-40B4-BE49-F238E27FC236}">
                <a16:creationId xmlns:a16="http://schemas.microsoft.com/office/drawing/2014/main" id="{E2313B06-3890-4FCB-942A-DCE789E2E3C2}"/>
              </a:ext>
            </a:extLst>
          </p:cNvPr>
          <p:cNvSpPr/>
          <p:nvPr/>
        </p:nvSpPr>
        <p:spPr>
          <a:xfrm rot="5400000">
            <a:off x="3654977" y="1752238"/>
            <a:ext cx="114721" cy="3061597"/>
          </a:xfrm>
          <a:prstGeom prst="rightBrace">
            <a:avLst>
              <a:gd name="adj1" fmla="val 27734"/>
              <a:gd name="adj2" fmla="val 50000"/>
            </a:avLst>
          </a:prstGeom>
          <a:ln w="63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4" name="TextBox 53">
            <a:extLst>
              <a:ext uri="{FF2B5EF4-FFF2-40B4-BE49-F238E27FC236}">
                <a16:creationId xmlns:a16="http://schemas.microsoft.com/office/drawing/2014/main" id="{B1404075-05DD-4DA9-920F-B4E2EC923492}"/>
              </a:ext>
            </a:extLst>
          </p:cNvPr>
          <p:cNvSpPr txBox="1"/>
          <p:nvPr/>
        </p:nvSpPr>
        <p:spPr>
          <a:xfrm>
            <a:off x="2473672" y="3385800"/>
            <a:ext cx="2471204" cy="369332"/>
          </a:xfrm>
          <a:prstGeom prst="rect">
            <a:avLst/>
          </a:prstGeom>
          <a:noFill/>
          <a:ln w="6350">
            <a:solidFill>
              <a:srgbClr val="FF0000"/>
            </a:solidFill>
          </a:ln>
        </p:spPr>
        <p:txBody>
          <a:bodyPr wrap="square" rtlCol="0">
            <a:spAutoFit/>
          </a:bodyPr>
          <a:lstStyle/>
          <a:p>
            <a:pPr algn="ctr"/>
            <a:r>
              <a:rPr lang="en-US" sz="900" dirty="0">
                <a:latin typeface="Arial" panose="020B0604020202020204" pitchFamily="34" charset="0"/>
                <a:cs typeface="Arial" panose="020B0604020202020204" pitchFamily="34" charset="0"/>
              </a:rPr>
              <a:t>‘Redemption’ as pre-exit option: sell shares back to startup for predetermined price</a:t>
            </a:r>
          </a:p>
        </p:txBody>
      </p:sp>
    </p:spTree>
    <p:extLst>
      <p:ext uri="{BB962C8B-B14F-4D97-AF65-F5344CB8AC3E}">
        <p14:creationId xmlns:p14="http://schemas.microsoft.com/office/powerpoint/2010/main" val="35844749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A9672C95-E132-4FCF-8581-4889E52797CE}"/>
              </a:ext>
            </a:extLst>
          </p:cNvPr>
          <p:cNvSpPr>
            <a:spLocks noGrp="1"/>
          </p:cNvSpPr>
          <p:nvPr>
            <p:ph type="body" sz="quarter" idx="13"/>
          </p:nvPr>
        </p:nvSpPr>
        <p:spPr/>
        <p:txBody>
          <a:bodyPr/>
          <a:lstStyle/>
          <a:p>
            <a:r>
              <a:rPr lang="en-US" dirty="0"/>
              <a:t>Investment Contracts </a:t>
            </a:r>
            <a:r>
              <a:rPr lang="en-US" sz="1200" dirty="0"/>
              <a:t>(Redemption)</a:t>
            </a:r>
            <a:endParaRPr lang="en-US" dirty="0"/>
          </a:p>
        </p:txBody>
      </p:sp>
      <p:sp>
        <p:nvSpPr>
          <p:cNvPr id="3" name="Slide Number Placeholder 2">
            <a:extLst>
              <a:ext uri="{FF2B5EF4-FFF2-40B4-BE49-F238E27FC236}">
                <a16:creationId xmlns:a16="http://schemas.microsoft.com/office/drawing/2014/main" id="{D80169A2-FA60-4AD1-9CA6-74A9D3B4FC61}"/>
              </a:ext>
            </a:extLst>
          </p:cNvPr>
          <p:cNvSpPr>
            <a:spLocks noGrp="1"/>
          </p:cNvSpPr>
          <p:nvPr>
            <p:ph type="sldNum" sz="quarter" idx="12"/>
          </p:nvPr>
        </p:nvSpPr>
        <p:spPr/>
        <p:txBody>
          <a:bodyPr/>
          <a:lstStyle/>
          <a:p>
            <a:fld id="{C76FEBDD-00E6-4BCE-81BB-64ADCF1A94EA}" type="slidenum">
              <a:rPr lang="de-DE" smtClean="0"/>
              <a:pPr/>
              <a:t>9</a:t>
            </a:fld>
            <a:endParaRPr lang="de-DE"/>
          </a:p>
        </p:txBody>
      </p:sp>
      <p:sp>
        <p:nvSpPr>
          <p:cNvPr id="4" name="Rectangle 3">
            <a:extLst>
              <a:ext uri="{FF2B5EF4-FFF2-40B4-BE49-F238E27FC236}">
                <a16:creationId xmlns:a16="http://schemas.microsoft.com/office/drawing/2014/main" id="{FABB5C77-5750-49F6-9A06-72008DF9879B}"/>
              </a:ext>
            </a:extLst>
          </p:cNvPr>
          <p:cNvSpPr/>
          <p:nvPr/>
        </p:nvSpPr>
        <p:spPr>
          <a:xfrm>
            <a:off x="1888654" y="1910654"/>
            <a:ext cx="6336704" cy="2243756"/>
          </a:xfrm>
          <a:prstGeom prst="rect">
            <a:avLst/>
          </a:prstGeom>
        </p:spPr>
        <p:txBody>
          <a:bodyPr wrap="square">
            <a:spAutoFit/>
          </a:bodyPr>
          <a:lstStyle/>
          <a:p>
            <a:pPr algn="just">
              <a:lnSpc>
                <a:spcPct val="150000"/>
              </a:lnSpc>
            </a:pPr>
            <a:r>
              <a:rPr lang="en-US" sz="1050" b="1" dirty="0">
                <a:latin typeface="Arial" panose="020B0604020202020204" pitchFamily="34" charset="0"/>
                <a:cs typeface="Arial" panose="020B0604020202020204" pitchFamily="34" charset="0"/>
              </a:rPr>
              <a:t>Article B 6. Redemption</a:t>
            </a:r>
            <a:endParaRPr lang="en-US" sz="1050" dirty="0">
              <a:latin typeface="Arial" panose="020B0604020202020204" pitchFamily="34" charset="0"/>
              <a:cs typeface="Arial" panose="020B0604020202020204" pitchFamily="34" charset="0"/>
            </a:endParaRPr>
          </a:p>
          <a:p>
            <a:pPr marL="171450" indent="-171450" algn="just">
              <a:lnSpc>
                <a:spcPct val="150000"/>
              </a:lnSpc>
              <a:buFont typeface="Arial" panose="020B0604020202020204" pitchFamily="34" charset="0"/>
              <a:buChar char="•"/>
            </a:pPr>
            <a:r>
              <a:rPr lang="en-US" sz="1050" dirty="0">
                <a:latin typeface="Arial" panose="020B0604020202020204" pitchFamily="34" charset="0"/>
                <a:cs typeface="Arial" panose="020B0604020202020204" pitchFamily="34" charset="0"/>
              </a:rPr>
              <a:t>6.1 Redemption. Shares of Preferred Stock shall be redeemed by the Corporation as follows: </a:t>
            </a:r>
          </a:p>
          <a:p>
            <a:pPr marL="171450" indent="-171450" algn="just">
              <a:lnSpc>
                <a:spcPct val="150000"/>
              </a:lnSpc>
              <a:buFont typeface="Arial" panose="020B0604020202020204" pitchFamily="34" charset="0"/>
              <a:buChar char="•"/>
            </a:pPr>
            <a:r>
              <a:rPr lang="en-US" sz="1050" b="1" dirty="0">
                <a:latin typeface="Arial" panose="020B0604020202020204" pitchFamily="34" charset="0"/>
                <a:cs typeface="Arial" panose="020B0604020202020204" pitchFamily="34" charset="0"/>
              </a:rPr>
              <a:t>(a)</a:t>
            </a:r>
            <a:r>
              <a:rPr lang="en-US" sz="1050" dirty="0">
                <a:latin typeface="Arial" panose="020B0604020202020204" pitchFamily="34" charset="0"/>
                <a:cs typeface="Arial" panose="020B0604020202020204" pitchFamily="34" charset="0"/>
              </a:rPr>
              <a:t> Shares of Preferred Stock shall be redeemed by the Corporation out of funds lawfully available therefore at a price equal to </a:t>
            </a:r>
            <a:r>
              <a:rPr lang="en-US" sz="1050" b="1" dirty="0">
                <a:latin typeface="Arial" panose="020B0604020202020204" pitchFamily="34" charset="0"/>
                <a:cs typeface="Arial" panose="020B0604020202020204" pitchFamily="34" charset="0"/>
              </a:rPr>
              <a:t>(i)</a:t>
            </a:r>
            <a:r>
              <a:rPr lang="en-US" sz="1050" dirty="0">
                <a:latin typeface="Arial" panose="020B0604020202020204" pitchFamily="34" charset="0"/>
                <a:cs typeface="Arial" panose="020B0604020202020204" pitchFamily="34" charset="0"/>
              </a:rPr>
              <a:t> in the case of the Series C Preferred Stock, the Series C Original Issue Price per share, plus all declared but unpaid dividends thereon, </a:t>
            </a:r>
            <a:r>
              <a:rPr lang="en-US" sz="1050" b="1" dirty="0">
                <a:latin typeface="Arial" panose="020B0604020202020204" pitchFamily="34" charset="0"/>
                <a:cs typeface="Arial" panose="020B0604020202020204" pitchFamily="34" charset="0"/>
              </a:rPr>
              <a:t>(ii)</a:t>
            </a:r>
            <a:r>
              <a:rPr lang="en-US" sz="1050" dirty="0">
                <a:latin typeface="Arial" panose="020B0604020202020204" pitchFamily="34" charset="0"/>
                <a:cs typeface="Arial" panose="020B0604020202020204" pitchFamily="34" charset="0"/>
              </a:rPr>
              <a:t> in the case of the Series B Preferred Stock, the Series B Original Issue Price per share, plus all declared but unpaid dividends thereon, in two installments commencing not more than sixty (60) days after receipt by the Corporation from the holders of at least seventy-two (72%) of the then outstanding shares of Preferred Stock (voting together as a single class on an as-converted basis.</a:t>
            </a:r>
          </a:p>
        </p:txBody>
      </p:sp>
      <p:pic>
        <p:nvPicPr>
          <p:cNvPr id="1026" name="Picture 2" descr="Pinterest Logo, PNG, Symbol, History, Meaning">
            <a:extLst>
              <a:ext uri="{FF2B5EF4-FFF2-40B4-BE49-F238E27FC236}">
                <a16:creationId xmlns:a16="http://schemas.microsoft.com/office/drawing/2014/main" id="{1C08F84E-32A5-4581-8101-F795A3A5540D}"/>
              </a:ext>
            </a:extLst>
          </p:cNvPr>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t="25403" b="25403"/>
          <a:stretch/>
        </p:blipFill>
        <p:spPr bwMode="auto">
          <a:xfrm>
            <a:off x="7452320" y="1181330"/>
            <a:ext cx="1235634" cy="341914"/>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id="{DC1B5274-7D0F-49DF-96B6-393CAACFDAEF}"/>
              </a:ext>
            </a:extLst>
          </p:cNvPr>
          <p:cNvSpPr/>
          <p:nvPr/>
        </p:nvSpPr>
        <p:spPr>
          <a:xfrm>
            <a:off x="899592" y="1713508"/>
            <a:ext cx="936104" cy="2618473"/>
          </a:xfrm>
          <a:prstGeom prst="rect">
            <a:avLst/>
          </a:prstGeom>
          <a:solidFill>
            <a:schemeClr val="tx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9B42CA32-F1BF-4486-8EB8-A7E6D175B4B4}"/>
              </a:ext>
            </a:extLst>
          </p:cNvPr>
          <p:cNvSpPr txBox="1"/>
          <p:nvPr/>
        </p:nvSpPr>
        <p:spPr>
          <a:xfrm>
            <a:off x="920840" y="2980427"/>
            <a:ext cx="896384" cy="276999"/>
          </a:xfrm>
          <a:prstGeom prst="rect">
            <a:avLst/>
          </a:prstGeom>
          <a:noFill/>
        </p:spPr>
        <p:txBody>
          <a:bodyPr wrap="square" rtlCol="0">
            <a:spAutoFit/>
          </a:bodyPr>
          <a:lstStyle/>
          <a:p>
            <a:pPr algn="ctr"/>
            <a:r>
              <a:rPr lang="en-US" sz="1200" b="1" dirty="0">
                <a:solidFill>
                  <a:schemeClr val="bg1"/>
                </a:solidFill>
                <a:latin typeface="Arial" panose="020B0604020202020204" pitchFamily="34" charset="0"/>
                <a:cs typeface="Arial" panose="020B0604020202020204" pitchFamily="34" charset="0"/>
              </a:rPr>
              <a:t>Rule</a:t>
            </a:r>
          </a:p>
        </p:txBody>
      </p:sp>
      <p:sp>
        <p:nvSpPr>
          <p:cNvPr id="8" name="Rectangle 7">
            <a:extLst>
              <a:ext uri="{FF2B5EF4-FFF2-40B4-BE49-F238E27FC236}">
                <a16:creationId xmlns:a16="http://schemas.microsoft.com/office/drawing/2014/main" id="{CE56A270-F2AA-4F49-AEF4-8595CB11E621}"/>
              </a:ext>
            </a:extLst>
          </p:cNvPr>
          <p:cNvSpPr/>
          <p:nvPr/>
        </p:nvSpPr>
        <p:spPr>
          <a:xfrm>
            <a:off x="1124000" y="1713508"/>
            <a:ext cx="7192416" cy="2618473"/>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9FDE1BB5-BDF2-4E7D-8F36-FE7166B78870}"/>
              </a:ext>
            </a:extLst>
          </p:cNvPr>
          <p:cNvSpPr txBox="1"/>
          <p:nvPr/>
        </p:nvSpPr>
        <p:spPr>
          <a:xfrm>
            <a:off x="899592" y="4653136"/>
            <a:ext cx="7056784" cy="1274260"/>
          </a:xfrm>
          <a:prstGeom prst="rect">
            <a:avLst/>
          </a:prstGeom>
          <a:noFill/>
        </p:spPr>
        <p:txBody>
          <a:bodyPr wrap="square" rtlCol="0">
            <a:spAutoFit/>
          </a:bodyPr>
          <a:lstStyle/>
          <a:p>
            <a:pPr marL="171450" indent="-171450">
              <a:lnSpc>
                <a:spcPct val="150000"/>
              </a:lnSpc>
              <a:buFont typeface="Arial" panose="020B0604020202020204" pitchFamily="34" charset="0"/>
              <a:buChar char="•"/>
            </a:pPr>
            <a:r>
              <a:rPr lang="en-US" sz="1050" dirty="0">
                <a:latin typeface="Arial" panose="020B0604020202020204" pitchFamily="34" charset="0"/>
                <a:cs typeface="Arial" panose="020B0604020202020204" pitchFamily="34" charset="0"/>
              </a:rPr>
              <a:t>Company might be forced to repurchase outstanding shares at original purchase price (or other defined price)</a:t>
            </a:r>
          </a:p>
          <a:p>
            <a:pPr marL="171450" indent="-171450">
              <a:lnSpc>
                <a:spcPct val="150000"/>
              </a:lnSpc>
              <a:buFont typeface="Arial" panose="020B0604020202020204" pitchFamily="34" charset="0"/>
              <a:buChar char="•"/>
            </a:pPr>
            <a:r>
              <a:rPr lang="en-US" sz="1050" dirty="0">
                <a:latin typeface="Arial" panose="020B0604020202020204" pitchFamily="34" charset="0"/>
                <a:cs typeface="Arial" panose="020B0604020202020204" pitchFamily="34" charset="0"/>
              </a:rPr>
              <a:t>Happens upon voting of shareholders</a:t>
            </a:r>
          </a:p>
          <a:p>
            <a:pPr marL="171450" indent="-171450">
              <a:lnSpc>
                <a:spcPct val="150000"/>
              </a:lnSpc>
              <a:buFont typeface="Arial" panose="020B0604020202020204" pitchFamily="34" charset="0"/>
              <a:buChar char="•"/>
            </a:pPr>
            <a:r>
              <a:rPr lang="en-US" sz="1050" dirty="0">
                <a:latin typeface="Arial" panose="020B0604020202020204" pitchFamily="34" charset="0"/>
                <a:cs typeface="Arial" panose="020B0604020202020204" pitchFamily="34" charset="0"/>
              </a:rPr>
              <a:t>Happens rarely! More like ‘threat’ mechanism or if one investor </a:t>
            </a:r>
            <a:r>
              <a:rPr lang="en-US" sz="1050" i="1" dirty="0">
                <a:latin typeface="Arial" panose="020B0604020202020204" pitchFamily="34" charset="0"/>
                <a:cs typeface="Arial" panose="020B0604020202020204" pitchFamily="34" charset="0"/>
              </a:rPr>
              <a:t>really</a:t>
            </a:r>
            <a:r>
              <a:rPr lang="en-US" sz="1050" dirty="0">
                <a:latin typeface="Arial" panose="020B0604020202020204" pitchFamily="34" charset="0"/>
                <a:cs typeface="Arial" panose="020B0604020202020204" pitchFamily="34" charset="0"/>
              </a:rPr>
              <a:t> needs out prior to exit</a:t>
            </a:r>
          </a:p>
          <a:p>
            <a:pPr>
              <a:lnSpc>
                <a:spcPct val="150000"/>
              </a:lnSpc>
            </a:pPr>
            <a:r>
              <a:rPr lang="en-US" sz="1050" b="1" u="sng" dirty="0">
                <a:latin typeface="Arial" panose="020B0604020202020204" pitchFamily="34" charset="0"/>
                <a:cs typeface="Arial" panose="020B0604020202020204" pitchFamily="34" charset="0"/>
              </a:rPr>
              <a:t>Rule Variations:</a:t>
            </a:r>
          </a:p>
          <a:p>
            <a:pPr marL="171450" indent="-171450">
              <a:lnSpc>
                <a:spcPct val="150000"/>
              </a:lnSpc>
              <a:buFont typeface="Arial" panose="020B0604020202020204" pitchFamily="34" charset="0"/>
              <a:buChar char="•"/>
            </a:pPr>
            <a:r>
              <a:rPr lang="en-US" sz="1050" dirty="0">
                <a:latin typeface="Arial" panose="020B0604020202020204" pitchFamily="34" charset="0"/>
                <a:cs typeface="Arial" panose="020B0604020202020204" pitchFamily="34" charset="0"/>
              </a:rPr>
              <a:t>No redemption rights</a:t>
            </a:r>
          </a:p>
        </p:txBody>
      </p:sp>
    </p:spTree>
    <p:extLst>
      <p:ext uri="{BB962C8B-B14F-4D97-AF65-F5344CB8AC3E}">
        <p14:creationId xmlns:p14="http://schemas.microsoft.com/office/powerpoint/2010/main" val="1488954763"/>
      </p:ext>
    </p:extLst>
  </p:cSld>
  <p:clrMapOvr>
    <a:masterClrMapping/>
  </p:clrMapOvr>
</p:sld>
</file>

<file path=ppt/theme/theme1.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7344</TotalTime>
  <Words>6178</Words>
  <Application>Microsoft Office PowerPoint</Application>
  <PresentationFormat>On-screen Show (4:3)</PresentationFormat>
  <Paragraphs>1045</Paragraphs>
  <Slides>40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40</vt:i4>
      </vt:variant>
    </vt:vector>
  </HeadingPairs>
  <TitlesOfParts>
    <vt:vector size="44" baseType="lpstr">
      <vt:lpstr>Arial</vt:lpstr>
      <vt:lpstr>Calibri</vt:lpstr>
      <vt:lpstr>Cambria Math</vt:lpstr>
      <vt:lpstr>Larissa</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Christian Rauch</dc:creator>
  <cp:lastModifiedBy>Chris Rauch</cp:lastModifiedBy>
  <cp:revision>2876</cp:revision>
  <cp:lastPrinted>2018-09-05T06:58:12Z</cp:lastPrinted>
  <dcterms:created xsi:type="dcterms:W3CDTF">2016-03-04T23:42:28Z</dcterms:created>
  <dcterms:modified xsi:type="dcterms:W3CDTF">2022-09-07T19:57:13Z</dcterms:modified>
</cp:coreProperties>
</file>